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86" r:id="rId19"/>
    <p:sldId id="272" r:id="rId20"/>
    <p:sldId id="274"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66"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C948-EDAC-487E-8C70-DCD2275AB7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520B31-DF48-42A6-B9B3-89ED581F3E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E17290-3E95-4935-9627-6BAF1C0CAB72}"/>
              </a:ext>
            </a:extLst>
          </p:cNvPr>
          <p:cNvSpPr>
            <a:spLocks noGrp="1"/>
          </p:cNvSpPr>
          <p:nvPr>
            <p:ph type="dt" sz="half" idx="10"/>
          </p:nvPr>
        </p:nvSpPr>
        <p:spPr/>
        <p:txBody>
          <a:bodyPr/>
          <a:lstStyle/>
          <a:p>
            <a:fld id="{2E080BC5-48E0-4861-9979-6570D69D93B5}" type="datetimeFigureOut">
              <a:rPr lang="en-US" smtClean="0"/>
              <a:t>1/11/2019</a:t>
            </a:fld>
            <a:endParaRPr lang="en-US"/>
          </a:p>
        </p:txBody>
      </p:sp>
      <p:sp>
        <p:nvSpPr>
          <p:cNvPr id="5" name="Footer Placeholder 4">
            <a:extLst>
              <a:ext uri="{FF2B5EF4-FFF2-40B4-BE49-F238E27FC236}">
                <a16:creationId xmlns:a16="http://schemas.microsoft.com/office/drawing/2014/main" id="{7DBBEEA7-2715-4358-8E87-226BA99E1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463A3-4C02-44F2-BCC3-DA0EEBD7ACEC}"/>
              </a:ext>
            </a:extLst>
          </p:cNvPr>
          <p:cNvSpPr>
            <a:spLocks noGrp="1"/>
          </p:cNvSpPr>
          <p:nvPr>
            <p:ph type="sldNum" sz="quarter" idx="12"/>
          </p:nvPr>
        </p:nvSpPr>
        <p:spPr/>
        <p:txBody>
          <a:bodyPr/>
          <a:lstStyle/>
          <a:p>
            <a:fld id="{3CD8447C-99D4-4585-A2BE-8D61929796F7}" type="slidenum">
              <a:rPr lang="en-US" smtClean="0"/>
              <a:t>‹#›</a:t>
            </a:fld>
            <a:endParaRPr lang="en-US"/>
          </a:p>
        </p:txBody>
      </p:sp>
    </p:spTree>
    <p:extLst>
      <p:ext uri="{BB962C8B-B14F-4D97-AF65-F5344CB8AC3E}">
        <p14:creationId xmlns:p14="http://schemas.microsoft.com/office/powerpoint/2010/main" val="269589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F94A-0C94-4B46-AB84-7F6E583B51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734A23-F478-4849-AC07-24819E47B8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4030F-F770-45CE-A972-58873ADCC538}"/>
              </a:ext>
            </a:extLst>
          </p:cNvPr>
          <p:cNvSpPr>
            <a:spLocks noGrp="1"/>
          </p:cNvSpPr>
          <p:nvPr>
            <p:ph type="dt" sz="half" idx="10"/>
          </p:nvPr>
        </p:nvSpPr>
        <p:spPr/>
        <p:txBody>
          <a:bodyPr/>
          <a:lstStyle/>
          <a:p>
            <a:fld id="{2E080BC5-48E0-4861-9979-6570D69D93B5}" type="datetimeFigureOut">
              <a:rPr lang="en-US" smtClean="0"/>
              <a:t>1/11/2019</a:t>
            </a:fld>
            <a:endParaRPr lang="en-US"/>
          </a:p>
        </p:txBody>
      </p:sp>
      <p:sp>
        <p:nvSpPr>
          <p:cNvPr id="5" name="Footer Placeholder 4">
            <a:extLst>
              <a:ext uri="{FF2B5EF4-FFF2-40B4-BE49-F238E27FC236}">
                <a16:creationId xmlns:a16="http://schemas.microsoft.com/office/drawing/2014/main" id="{CEA49047-EB09-46A3-80FA-1C8E81F02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4DEEEE-2F30-4D43-9432-CBDCE932DB52}"/>
              </a:ext>
            </a:extLst>
          </p:cNvPr>
          <p:cNvSpPr>
            <a:spLocks noGrp="1"/>
          </p:cNvSpPr>
          <p:nvPr>
            <p:ph type="sldNum" sz="quarter" idx="12"/>
          </p:nvPr>
        </p:nvSpPr>
        <p:spPr/>
        <p:txBody>
          <a:bodyPr/>
          <a:lstStyle/>
          <a:p>
            <a:fld id="{3CD8447C-99D4-4585-A2BE-8D61929796F7}" type="slidenum">
              <a:rPr lang="en-US" smtClean="0"/>
              <a:t>‹#›</a:t>
            </a:fld>
            <a:endParaRPr lang="en-US"/>
          </a:p>
        </p:txBody>
      </p:sp>
    </p:spTree>
    <p:extLst>
      <p:ext uri="{BB962C8B-B14F-4D97-AF65-F5344CB8AC3E}">
        <p14:creationId xmlns:p14="http://schemas.microsoft.com/office/powerpoint/2010/main" val="44036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45F81B-0613-41FF-A7A5-2D78FBD73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FA124F-563C-43E2-87E2-6E075E71A2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B2557-ED00-49C5-A735-78642EF758B3}"/>
              </a:ext>
            </a:extLst>
          </p:cNvPr>
          <p:cNvSpPr>
            <a:spLocks noGrp="1"/>
          </p:cNvSpPr>
          <p:nvPr>
            <p:ph type="dt" sz="half" idx="10"/>
          </p:nvPr>
        </p:nvSpPr>
        <p:spPr/>
        <p:txBody>
          <a:bodyPr/>
          <a:lstStyle/>
          <a:p>
            <a:fld id="{2E080BC5-48E0-4861-9979-6570D69D93B5}" type="datetimeFigureOut">
              <a:rPr lang="en-US" smtClean="0"/>
              <a:t>1/11/2019</a:t>
            </a:fld>
            <a:endParaRPr lang="en-US"/>
          </a:p>
        </p:txBody>
      </p:sp>
      <p:sp>
        <p:nvSpPr>
          <p:cNvPr id="5" name="Footer Placeholder 4">
            <a:extLst>
              <a:ext uri="{FF2B5EF4-FFF2-40B4-BE49-F238E27FC236}">
                <a16:creationId xmlns:a16="http://schemas.microsoft.com/office/drawing/2014/main" id="{FD2EFD09-80CD-4426-9A46-6F7966C10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70CC3-6043-45A9-9B0C-F2D05CCA75C8}"/>
              </a:ext>
            </a:extLst>
          </p:cNvPr>
          <p:cNvSpPr>
            <a:spLocks noGrp="1"/>
          </p:cNvSpPr>
          <p:nvPr>
            <p:ph type="sldNum" sz="quarter" idx="12"/>
          </p:nvPr>
        </p:nvSpPr>
        <p:spPr/>
        <p:txBody>
          <a:bodyPr/>
          <a:lstStyle/>
          <a:p>
            <a:fld id="{3CD8447C-99D4-4585-A2BE-8D61929796F7}" type="slidenum">
              <a:rPr lang="en-US" smtClean="0"/>
              <a:t>‹#›</a:t>
            </a:fld>
            <a:endParaRPr lang="en-US"/>
          </a:p>
        </p:txBody>
      </p:sp>
    </p:spTree>
    <p:extLst>
      <p:ext uri="{BB962C8B-B14F-4D97-AF65-F5344CB8AC3E}">
        <p14:creationId xmlns:p14="http://schemas.microsoft.com/office/powerpoint/2010/main" val="140598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43AF-3389-494D-8FB7-B890175FC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703D5F-A982-4475-BEB3-126223CFD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07BE6-66AF-4E47-ADA0-DAC137CFC04C}"/>
              </a:ext>
            </a:extLst>
          </p:cNvPr>
          <p:cNvSpPr>
            <a:spLocks noGrp="1"/>
          </p:cNvSpPr>
          <p:nvPr>
            <p:ph type="dt" sz="half" idx="10"/>
          </p:nvPr>
        </p:nvSpPr>
        <p:spPr/>
        <p:txBody>
          <a:bodyPr/>
          <a:lstStyle/>
          <a:p>
            <a:fld id="{2E080BC5-48E0-4861-9979-6570D69D93B5}" type="datetimeFigureOut">
              <a:rPr lang="en-US" smtClean="0"/>
              <a:t>1/11/2019</a:t>
            </a:fld>
            <a:endParaRPr lang="en-US"/>
          </a:p>
        </p:txBody>
      </p:sp>
      <p:sp>
        <p:nvSpPr>
          <p:cNvPr id="5" name="Footer Placeholder 4">
            <a:extLst>
              <a:ext uri="{FF2B5EF4-FFF2-40B4-BE49-F238E27FC236}">
                <a16:creationId xmlns:a16="http://schemas.microsoft.com/office/drawing/2014/main" id="{224A54FB-B799-4BFD-896C-A0142ED42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523B7-C6F0-4FB2-8F4F-F3A0040F1834}"/>
              </a:ext>
            </a:extLst>
          </p:cNvPr>
          <p:cNvSpPr>
            <a:spLocks noGrp="1"/>
          </p:cNvSpPr>
          <p:nvPr>
            <p:ph type="sldNum" sz="quarter" idx="12"/>
          </p:nvPr>
        </p:nvSpPr>
        <p:spPr/>
        <p:txBody>
          <a:bodyPr/>
          <a:lstStyle/>
          <a:p>
            <a:fld id="{3CD8447C-99D4-4585-A2BE-8D61929796F7}" type="slidenum">
              <a:rPr lang="en-US" smtClean="0"/>
              <a:t>‹#›</a:t>
            </a:fld>
            <a:endParaRPr lang="en-US"/>
          </a:p>
        </p:txBody>
      </p:sp>
    </p:spTree>
    <p:extLst>
      <p:ext uri="{BB962C8B-B14F-4D97-AF65-F5344CB8AC3E}">
        <p14:creationId xmlns:p14="http://schemas.microsoft.com/office/powerpoint/2010/main" val="122971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AB4-59D3-4F34-A7BB-BA46DDBD21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C60EBD-A685-4CFC-B957-26206E135C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65D5BB-4A55-410F-938E-73F0214207CF}"/>
              </a:ext>
            </a:extLst>
          </p:cNvPr>
          <p:cNvSpPr>
            <a:spLocks noGrp="1"/>
          </p:cNvSpPr>
          <p:nvPr>
            <p:ph type="dt" sz="half" idx="10"/>
          </p:nvPr>
        </p:nvSpPr>
        <p:spPr/>
        <p:txBody>
          <a:bodyPr/>
          <a:lstStyle/>
          <a:p>
            <a:fld id="{2E080BC5-48E0-4861-9979-6570D69D93B5}" type="datetimeFigureOut">
              <a:rPr lang="en-US" smtClean="0"/>
              <a:t>1/11/2019</a:t>
            </a:fld>
            <a:endParaRPr lang="en-US"/>
          </a:p>
        </p:txBody>
      </p:sp>
      <p:sp>
        <p:nvSpPr>
          <p:cNvPr id="5" name="Footer Placeholder 4">
            <a:extLst>
              <a:ext uri="{FF2B5EF4-FFF2-40B4-BE49-F238E27FC236}">
                <a16:creationId xmlns:a16="http://schemas.microsoft.com/office/drawing/2014/main" id="{0C29C39A-76E6-4360-9958-E2E90904C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1DA83-9ECB-4213-ABFC-9DE838408791}"/>
              </a:ext>
            </a:extLst>
          </p:cNvPr>
          <p:cNvSpPr>
            <a:spLocks noGrp="1"/>
          </p:cNvSpPr>
          <p:nvPr>
            <p:ph type="sldNum" sz="quarter" idx="12"/>
          </p:nvPr>
        </p:nvSpPr>
        <p:spPr/>
        <p:txBody>
          <a:bodyPr/>
          <a:lstStyle/>
          <a:p>
            <a:fld id="{3CD8447C-99D4-4585-A2BE-8D61929796F7}" type="slidenum">
              <a:rPr lang="en-US" smtClean="0"/>
              <a:t>‹#›</a:t>
            </a:fld>
            <a:endParaRPr lang="en-US"/>
          </a:p>
        </p:txBody>
      </p:sp>
    </p:spTree>
    <p:extLst>
      <p:ext uri="{BB962C8B-B14F-4D97-AF65-F5344CB8AC3E}">
        <p14:creationId xmlns:p14="http://schemas.microsoft.com/office/powerpoint/2010/main" val="34491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8062-7E4B-40F4-B24F-DCEE29892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71420-3F34-48D7-A4E8-8F5AF98B28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2F99FC-D7EA-48D0-9C36-5C29DFE0EE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6FB594-2D31-44F5-BFBF-39D13D28448D}"/>
              </a:ext>
            </a:extLst>
          </p:cNvPr>
          <p:cNvSpPr>
            <a:spLocks noGrp="1"/>
          </p:cNvSpPr>
          <p:nvPr>
            <p:ph type="dt" sz="half" idx="10"/>
          </p:nvPr>
        </p:nvSpPr>
        <p:spPr/>
        <p:txBody>
          <a:bodyPr/>
          <a:lstStyle/>
          <a:p>
            <a:fld id="{2E080BC5-48E0-4861-9979-6570D69D93B5}" type="datetimeFigureOut">
              <a:rPr lang="en-US" smtClean="0"/>
              <a:t>1/11/2019</a:t>
            </a:fld>
            <a:endParaRPr lang="en-US"/>
          </a:p>
        </p:txBody>
      </p:sp>
      <p:sp>
        <p:nvSpPr>
          <p:cNvPr id="6" name="Footer Placeholder 5">
            <a:extLst>
              <a:ext uri="{FF2B5EF4-FFF2-40B4-BE49-F238E27FC236}">
                <a16:creationId xmlns:a16="http://schemas.microsoft.com/office/drawing/2014/main" id="{86A4DB77-5BFD-419E-B617-5CAFBCB63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0125A-1E09-4F3A-BBA0-BEC661DCEEC4}"/>
              </a:ext>
            </a:extLst>
          </p:cNvPr>
          <p:cNvSpPr>
            <a:spLocks noGrp="1"/>
          </p:cNvSpPr>
          <p:nvPr>
            <p:ph type="sldNum" sz="quarter" idx="12"/>
          </p:nvPr>
        </p:nvSpPr>
        <p:spPr/>
        <p:txBody>
          <a:bodyPr/>
          <a:lstStyle/>
          <a:p>
            <a:fld id="{3CD8447C-99D4-4585-A2BE-8D61929796F7}" type="slidenum">
              <a:rPr lang="en-US" smtClean="0"/>
              <a:t>‹#›</a:t>
            </a:fld>
            <a:endParaRPr lang="en-US"/>
          </a:p>
        </p:txBody>
      </p:sp>
    </p:spTree>
    <p:extLst>
      <p:ext uri="{BB962C8B-B14F-4D97-AF65-F5344CB8AC3E}">
        <p14:creationId xmlns:p14="http://schemas.microsoft.com/office/powerpoint/2010/main" val="415320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CF02-AFF5-4B09-B416-673069F9ED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A6BDC-79CD-4BCC-A76F-2186B8287A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C9610A-3FC2-4829-BCEA-D496D0BC4F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BB949B-ADAB-438E-A264-11E553352F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3B33A8-F9A6-4E4A-8565-8022165BEB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A7F6C1-91D9-4202-917A-39038D40AB96}"/>
              </a:ext>
            </a:extLst>
          </p:cNvPr>
          <p:cNvSpPr>
            <a:spLocks noGrp="1"/>
          </p:cNvSpPr>
          <p:nvPr>
            <p:ph type="dt" sz="half" idx="10"/>
          </p:nvPr>
        </p:nvSpPr>
        <p:spPr/>
        <p:txBody>
          <a:bodyPr/>
          <a:lstStyle/>
          <a:p>
            <a:fld id="{2E080BC5-48E0-4861-9979-6570D69D93B5}" type="datetimeFigureOut">
              <a:rPr lang="en-US" smtClean="0"/>
              <a:t>1/11/2019</a:t>
            </a:fld>
            <a:endParaRPr lang="en-US"/>
          </a:p>
        </p:txBody>
      </p:sp>
      <p:sp>
        <p:nvSpPr>
          <p:cNvPr id="8" name="Footer Placeholder 7">
            <a:extLst>
              <a:ext uri="{FF2B5EF4-FFF2-40B4-BE49-F238E27FC236}">
                <a16:creationId xmlns:a16="http://schemas.microsoft.com/office/drawing/2014/main" id="{65DD48C9-B7A6-4A0F-AE78-4A08023433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4830C3-2132-4C2C-9B0D-A53B455CCBCA}"/>
              </a:ext>
            </a:extLst>
          </p:cNvPr>
          <p:cNvSpPr>
            <a:spLocks noGrp="1"/>
          </p:cNvSpPr>
          <p:nvPr>
            <p:ph type="sldNum" sz="quarter" idx="12"/>
          </p:nvPr>
        </p:nvSpPr>
        <p:spPr/>
        <p:txBody>
          <a:bodyPr/>
          <a:lstStyle/>
          <a:p>
            <a:fld id="{3CD8447C-99D4-4585-A2BE-8D61929796F7}" type="slidenum">
              <a:rPr lang="en-US" smtClean="0"/>
              <a:t>‹#›</a:t>
            </a:fld>
            <a:endParaRPr lang="en-US"/>
          </a:p>
        </p:txBody>
      </p:sp>
    </p:spTree>
    <p:extLst>
      <p:ext uri="{BB962C8B-B14F-4D97-AF65-F5344CB8AC3E}">
        <p14:creationId xmlns:p14="http://schemas.microsoft.com/office/powerpoint/2010/main" val="279004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ECF4-8966-4C81-B0F0-9CF44B6CDF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676B0-693C-4EA7-BE0B-564875A6DE5E}"/>
              </a:ext>
            </a:extLst>
          </p:cNvPr>
          <p:cNvSpPr>
            <a:spLocks noGrp="1"/>
          </p:cNvSpPr>
          <p:nvPr>
            <p:ph type="dt" sz="half" idx="10"/>
          </p:nvPr>
        </p:nvSpPr>
        <p:spPr/>
        <p:txBody>
          <a:bodyPr/>
          <a:lstStyle/>
          <a:p>
            <a:fld id="{2E080BC5-48E0-4861-9979-6570D69D93B5}" type="datetimeFigureOut">
              <a:rPr lang="en-US" smtClean="0"/>
              <a:t>1/11/2019</a:t>
            </a:fld>
            <a:endParaRPr lang="en-US"/>
          </a:p>
        </p:txBody>
      </p:sp>
      <p:sp>
        <p:nvSpPr>
          <p:cNvPr id="4" name="Footer Placeholder 3">
            <a:extLst>
              <a:ext uri="{FF2B5EF4-FFF2-40B4-BE49-F238E27FC236}">
                <a16:creationId xmlns:a16="http://schemas.microsoft.com/office/drawing/2014/main" id="{0B2FD8DA-BEB5-41F7-B56E-AFC19B792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859391-F845-424E-BC48-AFD493CC98F7}"/>
              </a:ext>
            </a:extLst>
          </p:cNvPr>
          <p:cNvSpPr>
            <a:spLocks noGrp="1"/>
          </p:cNvSpPr>
          <p:nvPr>
            <p:ph type="sldNum" sz="quarter" idx="12"/>
          </p:nvPr>
        </p:nvSpPr>
        <p:spPr/>
        <p:txBody>
          <a:bodyPr/>
          <a:lstStyle/>
          <a:p>
            <a:fld id="{3CD8447C-99D4-4585-A2BE-8D61929796F7}" type="slidenum">
              <a:rPr lang="en-US" smtClean="0"/>
              <a:t>‹#›</a:t>
            </a:fld>
            <a:endParaRPr lang="en-US"/>
          </a:p>
        </p:txBody>
      </p:sp>
    </p:spTree>
    <p:extLst>
      <p:ext uri="{BB962C8B-B14F-4D97-AF65-F5344CB8AC3E}">
        <p14:creationId xmlns:p14="http://schemas.microsoft.com/office/powerpoint/2010/main" val="131530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1FDF4-E597-46D2-8CDA-4D541A59804F}"/>
              </a:ext>
            </a:extLst>
          </p:cNvPr>
          <p:cNvSpPr>
            <a:spLocks noGrp="1"/>
          </p:cNvSpPr>
          <p:nvPr>
            <p:ph type="dt" sz="half" idx="10"/>
          </p:nvPr>
        </p:nvSpPr>
        <p:spPr/>
        <p:txBody>
          <a:bodyPr/>
          <a:lstStyle/>
          <a:p>
            <a:fld id="{2E080BC5-48E0-4861-9979-6570D69D93B5}" type="datetimeFigureOut">
              <a:rPr lang="en-US" smtClean="0"/>
              <a:t>1/11/2019</a:t>
            </a:fld>
            <a:endParaRPr lang="en-US"/>
          </a:p>
        </p:txBody>
      </p:sp>
      <p:sp>
        <p:nvSpPr>
          <p:cNvPr id="3" name="Footer Placeholder 2">
            <a:extLst>
              <a:ext uri="{FF2B5EF4-FFF2-40B4-BE49-F238E27FC236}">
                <a16:creationId xmlns:a16="http://schemas.microsoft.com/office/drawing/2014/main" id="{A42E963A-E42B-473D-983B-BC32CD20BF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F3F815-7385-415B-9AC1-6621A913C6DB}"/>
              </a:ext>
            </a:extLst>
          </p:cNvPr>
          <p:cNvSpPr>
            <a:spLocks noGrp="1"/>
          </p:cNvSpPr>
          <p:nvPr>
            <p:ph type="sldNum" sz="quarter" idx="12"/>
          </p:nvPr>
        </p:nvSpPr>
        <p:spPr/>
        <p:txBody>
          <a:bodyPr/>
          <a:lstStyle/>
          <a:p>
            <a:fld id="{3CD8447C-99D4-4585-A2BE-8D61929796F7}" type="slidenum">
              <a:rPr lang="en-US" smtClean="0"/>
              <a:t>‹#›</a:t>
            </a:fld>
            <a:endParaRPr lang="en-US"/>
          </a:p>
        </p:txBody>
      </p:sp>
    </p:spTree>
    <p:extLst>
      <p:ext uri="{BB962C8B-B14F-4D97-AF65-F5344CB8AC3E}">
        <p14:creationId xmlns:p14="http://schemas.microsoft.com/office/powerpoint/2010/main" val="417345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C23A-FBE9-48CB-8BAA-48391B4E24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BCE35E-8DEE-4493-8A63-5583F8185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E1FC35-634F-41E3-B09F-B9E65FB06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D340D0-3247-4286-9531-14375D85B97C}"/>
              </a:ext>
            </a:extLst>
          </p:cNvPr>
          <p:cNvSpPr>
            <a:spLocks noGrp="1"/>
          </p:cNvSpPr>
          <p:nvPr>
            <p:ph type="dt" sz="half" idx="10"/>
          </p:nvPr>
        </p:nvSpPr>
        <p:spPr/>
        <p:txBody>
          <a:bodyPr/>
          <a:lstStyle/>
          <a:p>
            <a:fld id="{2E080BC5-48E0-4861-9979-6570D69D93B5}" type="datetimeFigureOut">
              <a:rPr lang="en-US" smtClean="0"/>
              <a:t>1/11/2019</a:t>
            </a:fld>
            <a:endParaRPr lang="en-US"/>
          </a:p>
        </p:txBody>
      </p:sp>
      <p:sp>
        <p:nvSpPr>
          <p:cNvPr id="6" name="Footer Placeholder 5">
            <a:extLst>
              <a:ext uri="{FF2B5EF4-FFF2-40B4-BE49-F238E27FC236}">
                <a16:creationId xmlns:a16="http://schemas.microsoft.com/office/drawing/2014/main" id="{8CD621E9-120E-4202-B25D-A2A2E0896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DD02DB-1085-471C-85A9-474EFB9EDEDF}"/>
              </a:ext>
            </a:extLst>
          </p:cNvPr>
          <p:cNvSpPr>
            <a:spLocks noGrp="1"/>
          </p:cNvSpPr>
          <p:nvPr>
            <p:ph type="sldNum" sz="quarter" idx="12"/>
          </p:nvPr>
        </p:nvSpPr>
        <p:spPr/>
        <p:txBody>
          <a:bodyPr/>
          <a:lstStyle/>
          <a:p>
            <a:fld id="{3CD8447C-99D4-4585-A2BE-8D61929796F7}" type="slidenum">
              <a:rPr lang="en-US" smtClean="0"/>
              <a:t>‹#›</a:t>
            </a:fld>
            <a:endParaRPr lang="en-US"/>
          </a:p>
        </p:txBody>
      </p:sp>
    </p:spTree>
    <p:extLst>
      <p:ext uri="{BB962C8B-B14F-4D97-AF65-F5344CB8AC3E}">
        <p14:creationId xmlns:p14="http://schemas.microsoft.com/office/powerpoint/2010/main" val="69752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51939-1BD6-4598-A25A-F45F84226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8D1011-B11A-443E-A24C-089DFA70E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699BB9-13BB-4066-A467-61B322EEF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D607F6-A762-40B2-BCFE-30556184807D}"/>
              </a:ext>
            </a:extLst>
          </p:cNvPr>
          <p:cNvSpPr>
            <a:spLocks noGrp="1"/>
          </p:cNvSpPr>
          <p:nvPr>
            <p:ph type="dt" sz="half" idx="10"/>
          </p:nvPr>
        </p:nvSpPr>
        <p:spPr/>
        <p:txBody>
          <a:bodyPr/>
          <a:lstStyle/>
          <a:p>
            <a:fld id="{2E080BC5-48E0-4861-9979-6570D69D93B5}" type="datetimeFigureOut">
              <a:rPr lang="en-US" smtClean="0"/>
              <a:t>1/11/2019</a:t>
            </a:fld>
            <a:endParaRPr lang="en-US"/>
          </a:p>
        </p:txBody>
      </p:sp>
      <p:sp>
        <p:nvSpPr>
          <p:cNvPr id="6" name="Footer Placeholder 5">
            <a:extLst>
              <a:ext uri="{FF2B5EF4-FFF2-40B4-BE49-F238E27FC236}">
                <a16:creationId xmlns:a16="http://schemas.microsoft.com/office/drawing/2014/main" id="{55CA3C83-70BB-4E84-BFC5-048805005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B5FA26-B030-4779-9390-028D04CFA96A}"/>
              </a:ext>
            </a:extLst>
          </p:cNvPr>
          <p:cNvSpPr>
            <a:spLocks noGrp="1"/>
          </p:cNvSpPr>
          <p:nvPr>
            <p:ph type="sldNum" sz="quarter" idx="12"/>
          </p:nvPr>
        </p:nvSpPr>
        <p:spPr/>
        <p:txBody>
          <a:bodyPr/>
          <a:lstStyle/>
          <a:p>
            <a:fld id="{3CD8447C-99D4-4585-A2BE-8D61929796F7}" type="slidenum">
              <a:rPr lang="en-US" smtClean="0"/>
              <a:t>‹#›</a:t>
            </a:fld>
            <a:endParaRPr lang="en-US"/>
          </a:p>
        </p:txBody>
      </p:sp>
    </p:spTree>
    <p:extLst>
      <p:ext uri="{BB962C8B-B14F-4D97-AF65-F5344CB8AC3E}">
        <p14:creationId xmlns:p14="http://schemas.microsoft.com/office/powerpoint/2010/main" val="11854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886D5C-803A-49E2-91D2-60DC8C5FE7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A1B4D4-ECBD-4B66-985A-C392D5451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93AE7-BE58-4689-83AD-56B96AFA03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80BC5-48E0-4861-9979-6570D69D93B5}" type="datetimeFigureOut">
              <a:rPr lang="en-US" smtClean="0"/>
              <a:t>1/11/2019</a:t>
            </a:fld>
            <a:endParaRPr lang="en-US"/>
          </a:p>
        </p:txBody>
      </p:sp>
      <p:sp>
        <p:nvSpPr>
          <p:cNvPr id="5" name="Footer Placeholder 4">
            <a:extLst>
              <a:ext uri="{FF2B5EF4-FFF2-40B4-BE49-F238E27FC236}">
                <a16:creationId xmlns:a16="http://schemas.microsoft.com/office/drawing/2014/main" id="{EB3030E5-759D-4307-87DA-62FEB1762D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E0108-2E3D-4BA5-A475-0A58F424C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8447C-99D4-4585-A2BE-8D61929796F7}" type="slidenum">
              <a:rPr lang="en-US" smtClean="0"/>
              <a:t>‹#›</a:t>
            </a:fld>
            <a:endParaRPr lang="en-US"/>
          </a:p>
        </p:txBody>
      </p:sp>
    </p:spTree>
    <p:extLst>
      <p:ext uri="{BB962C8B-B14F-4D97-AF65-F5344CB8AC3E}">
        <p14:creationId xmlns:p14="http://schemas.microsoft.com/office/powerpoint/2010/main" val="3831054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8111-1B11-433E-8C08-5092B3D6F006}"/>
              </a:ext>
            </a:extLst>
          </p:cNvPr>
          <p:cNvSpPr>
            <a:spLocks noGrp="1"/>
          </p:cNvSpPr>
          <p:nvPr>
            <p:ph type="ctrTitle"/>
          </p:nvPr>
        </p:nvSpPr>
        <p:spPr>
          <a:xfrm>
            <a:off x="0" y="0"/>
            <a:ext cx="12192000" cy="2557463"/>
          </a:xfrm>
        </p:spPr>
        <p:txBody>
          <a:bodyPr>
            <a:normAutofit/>
          </a:bodyPr>
          <a:lstStyle/>
          <a:p>
            <a:r>
              <a:rPr lang="en-US" sz="8000" b="1" dirty="0"/>
              <a:t>Blow to Pakistan: US cuts military training </a:t>
            </a:r>
            <a:r>
              <a:rPr lang="en-US" sz="8000" b="1" dirty="0" err="1"/>
              <a:t>programmes</a:t>
            </a:r>
            <a:endParaRPr lang="en-US" sz="8000" b="1" dirty="0"/>
          </a:p>
        </p:txBody>
      </p:sp>
      <p:pic>
        <p:nvPicPr>
          <p:cNvPr id="4" name="Picture 3">
            <a:extLst>
              <a:ext uri="{FF2B5EF4-FFF2-40B4-BE49-F238E27FC236}">
                <a16:creationId xmlns:a16="http://schemas.microsoft.com/office/drawing/2014/main" id="{B60F6E7C-514F-4F16-B4AC-E0E4011E4B2D}"/>
              </a:ext>
            </a:extLst>
          </p:cNvPr>
          <p:cNvPicPr>
            <a:picLocks noChangeAspect="1"/>
          </p:cNvPicPr>
          <p:nvPr/>
        </p:nvPicPr>
        <p:blipFill>
          <a:blip r:embed="rId3"/>
          <a:stretch>
            <a:fillRect/>
          </a:stretch>
        </p:blipFill>
        <p:spPr>
          <a:xfrm>
            <a:off x="0" y="2557462"/>
            <a:ext cx="12192000" cy="4300538"/>
          </a:xfrm>
          <a:prstGeom prst="rect">
            <a:avLst/>
          </a:prstGeom>
        </p:spPr>
      </p:pic>
      <p:sp>
        <p:nvSpPr>
          <p:cNvPr id="3" name="Subtitle 2">
            <a:extLst>
              <a:ext uri="{FF2B5EF4-FFF2-40B4-BE49-F238E27FC236}">
                <a16:creationId xmlns:a16="http://schemas.microsoft.com/office/drawing/2014/main" id="{07725E28-6A14-4DB5-BAFE-641386E2BEA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648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27053-7BB5-42C6-B671-7A922E188B4C}"/>
              </a:ext>
            </a:extLst>
          </p:cNvPr>
          <p:cNvSpPr>
            <a:spLocks noGrp="1"/>
          </p:cNvSpPr>
          <p:nvPr>
            <p:ph type="ctrTitle"/>
          </p:nvPr>
        </p:nvSpPr>
        <p:spPr>
          <a:xfrm>
            <a:off x="0" y="0"/>
            <a:ext cx="12192000" cy="6857999"/>
          </a:xfrm>
        </p:spPr>
        <p:txBody>
          <a:bodyPr>
            <a:normAutofit/>
          </a:bodyPr>
          <a:lstStyle/>
          <a:p>
            <a:r>
              <a:rPr lang="en-US" sz="8000" b="1" dirty="0"/>
              <a:t>U.S. officials, speaking to Reuters on the condition of anonymity, said they were worried the decision could undermine a key trust-building measure. </a:t>
            </a:r>
          </a:p>
        </p:txBody>
      </p:sp>
      <p:sp>
        <p:nvSpPr>
          <p:cNvPr id="3" name="Subtitle 2">
            <a:extLst>
              <a:ext uri="{FF2B5EF4-FFF2-40B4-BE49-F238E27FC236}">
                <a16:creationId xmlns:a16="http://schemas.microsoft.com/office/drawing/2014/main" id="{781EC5C3-AE3F-442D-B304-9FCEB0E13E5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0458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C62672-4254-406C-9807-E9261CF342C9}"/>
              </a:ext>
            </a:extLst>
          </p:cNvPr>
          <p:cNvPicPr>
            <a:picLocks noChangeAspect="1"/>
          </p:cNvPicPr>
          <p:nvPr/>
        </p:nvPicPr>
        <p:blipFill>
          <a:blip r:embed="rId3"/>
          <a:stretch>
            <a:fillRect/>
          </a:stretch>
        </p:blipFill>
        <p:spPr>
          <a:xfrm>
            <a:off x="5643562" y="0"/>
            <a:ext cx="6548437" cy="6858000"/>
          </a:xfrm>
          <a:prstGeom prst="rect">
            <a:avLst/>
          </a:prstGeom>
        </p:spPr>
      </p:pic>
      <p:sp>
        <p:nvSpPr>
          <p:cNvPr id="2" name="Title 1">
            <a:extLst>
              <a:ext uri="{FF2B5EF4-FFF2-40B4-BE49-F238E27FC236}">
                <a16:creationId xmlns:a16="http://schemas.microsoft.com/office/drawing/2014/main" id="{EB215B07-C26D-4B02-8472-5FF10F21A8A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DCB131F-97F2-4D6C-BE9E-678166754F9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154573D-F576-4886-8DC8-A5EB3F566ADB}"/>
              </a:ext>
            </a:extLst>
          </p:cNvPr>
          <p:cNvPicPr>
            <a:picLocks noChangeAspect="1"/>
          </p:cNvPicPr>
          <p:nvPr/>
        </p:nvPicPr>
        <p:blipFill>
          <a:blip r:embed="rId4"/>
          <a:stretch>
            <a:fillRect/>
          </a:stretch>
        </p:blipFill>
        <p:spPr>
          <a:xfrm>
            <a:off x="1" y="0"/>
            <a:ext cx="5643561" cy="6858000"/>
          </a:xfrm>
          <a:prstGeom prst="rect">
            <a:avLst/>
          </a:prstGeom>
        </p:spPr>
      </p:pic>
    </p:spTree>
    <p:extLst>
      <p:ext uri="{BB962C8B-B14F-4D97-AF65-F5344CB8AC3E}">
        <p14:creationId xmlns:p14="http://schemas.microsoft.com/office/powerpoint/2010/main" val="8545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D51C85-E59A-447A-BDAB-E81488B68B4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051271-B774-46EB-B0D4-4D950445299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BD61160-96C2-4B0C-ABF2-5589B3415E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592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B4DF86-6614-486C-BD14-80725CCF8127}"/>
              </a:ext>
            </a:extLst>
          </p:cNvPr>
          <p:cNvPicPr>
            <a:picLocks noChangeAspect="1"/>
          </p:cNvPicPr>
          <p:nvPr/>
        </p:nvPicPr>
        <p:blipFill>
          <a:blip r:embed="rId3"/>
          <a:stretch>
            <a:fillRect/>
          </a:stretch>
        </p:blipFill>
        <p:spPr>
          <a:xfrm>
            <a:off x="4724400" y="0"/>
            <a:ext cx="7467600" cy="6858000"/>
          </a:xfrm>
          <a:prstGeom prst="rect">
            <a:avLst/>
          </a:prstGeom>
        </p:spPr>
      </p:pic>
      <p:pic>
        <p:nvPicPr>
          <p:cNvPr id="5" name="Picture 4">
            <a:extLst>
              <a:ext uri="{FF2B5EF4-FFF2-40B4-BE49-F238E27FC236}">
                <a16:creationId xmlns:a16="http://schemas.microsoft.com/office/drawing/2014/main" id="{3FE222C6-07CE-4A25-B001-93784CCED671}"/>
              </a:ext>
            </a:extLst>
          </p:cNvPr>
          <p:cNvPicPr>
            <a:picLocks noChangeAspect="1"/>
          </p:cNvPicPr>
          <p:nvPr/>
        </p:nvPicPr>
        <p:blipFill>
          <a:blip r:embed="rId4"/>
          <a:stretch>
            <a:fillRect/>
          </a:stretch>
        </p:blipFill>
        <p:spPr>
          <a:xfrm>
            <a:off x="1" y="0"/>
            <a:ext cx="5014912" cy="6858000"/>
          </a:xfrm>
          <a:prstGeom prst="rect">
            <a:avLst/>
          </a:prstGeom>
        </p:spPr>
      </p:pic>
      <p:sp>
        <p:nvSpPr>
          <p:cNvPr id="2" name="Title 1">
            <a:extLst>
              <a:ext uri="{FF2B5EF4-FFF2-40B4-BE49-F238E27FC236}">
                <a16:creationId xmlns:a16="http://schemas.microsoft.com/office/drawing/2014/main" id="{FDD59FBF-2D35-4C76-969E-A1EB8DA238E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FA1DD98-AB6E-40CF-A89B-EF074F8C9D3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78491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EDB9-FFD2-4110-80E0-C9E1D6D69009}"/>
              </a:ext>
            </a:extLst>
          </p:cNvPr>
          <p:cNvSpPr>
            <a:spLocks noGrp="1"/>
          </p:cNvSpPr>
          <p:nvPr>
            <p:ph type="ctrTitle"/>
          </p:nvPr>
        </p:nvSpPr>
        <p:spPr>
          <a:xfrm>
            <a:off x="0" y="0"/>
            <a:ext cx="12192000" cy="6857999"/>
          </a:xfrm>
        </p:spPr>
        <p:txBody>
          <a:bodyPr>
            <a:normAutofit/>
          </a:bodyPr>
          <a:lstStyle/>
          <a:p>
            <a:r>
              <a:rPr lang="en-US" sz="9600" b="1" dirty="0"/>
              <a:t>Pakistani officials warned it could push their military to further look to China or Russia for leadership training.</a:t>
            </a:r>
          </a:p>
        </p:txBody>
      </p:sp>
      <p:sp>
        <p:nvSpPr>
          <p:cNvPr id="3" name="Subtitle 2">
            <a:extLst>
              <a:ext uri="{FF2B5EF4-FFF2-40B4-BE49-F238E27FC236}">
                <a16:creationId xmlns:a16="http://schemas.microsoft.com/office/drawing/2014/main" id="{00EAA43D-14D6-4742-B26E-69A10183B44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9828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4EE5-57DC-408B-9ADF-1AFE2FFFCEE2}"/>
              </a:ext>
            </a:extLst>
          </p:cNvPr>
          <p:cNvSpPr>
            <a:spLocks noGrp="1"/>
          </p:cNvSpPr>
          <p:nvPr>
            <p:ph type="ctrTitle"/>
          </p:nvPr>
        </p:nvSpPr>
        <p:spPr>
          <a:xfrm>
            <a:off x="0" y="0"/>
            <a:ext cx="12192000" cy="6857999"/>
          </a:xfrm>
        </p:spPr>
        <p:txBody>
          <a:bodyPr>
            <a:normAutofit/>
          </a:bodyPr>
          <a:lstStyle/>
          <a:p>
            <a:r>
              <a:rPr lang="en-US" sz="8000" b="1" dirty="0"/>
              <a:t>Dan Feldman, a former U.S. special representative for Afghanistan and Pakistan, called the move “very short-sighted and myopic”. </a:t>
            </a:r>
          </a:p>
        </p:txBody>
      </p:sp>
      <p:sp>
        <p:nvSpPr>
          <p:cNvPr id="3" name="Subtitle 2">
            <a:extLst>
              <a:ext uri="{FF2B5EF4-FFF2-40B4-BE49-F238E27FC236}">
                <a16:creationId xmlns:a16="http://schemas.microsoft.com/office/drawing/2014/main" id="{6FCF080D-B7F8-4D2B-98ED-78E8BDC1EF4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0456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B14A3C-1D23-4F48-838C-14138B0C62A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EFD27BE-085B-47A6-B82B-27138F5FDA5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54B900B-F2EB-4E97-81A6-75E1BB1B68E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4344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AF1587-7765-4959-BB7C-5A32B9BCAD85}"/>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5106487-5ACA-4181-A487-3FF7393F110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5618CF0-D462-469B-84EA-93F14343E81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66489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76BF9D-5C9C-45CF-B79C-5C7F83D8A2E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756E64-2D92-4D49-938F-46820B37CCB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46CC9D0-787A-4117-AC3B-D2276FD6C2F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4775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C6BA05-9F8F-426D-BD08-115BE478D933}"/>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279AA2FD-5AB2-4AF4-B3D2-0850C70473F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7B80598-A3E5-44DC-BA62-13D6DF2EFFA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933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40A5-3731-4643-96AC-9B8B5FE954A6}"/>
              </a:ext>
            </a:extLst>
          </p:cNvPr>
          <p:cNvSpPr>
            <a:spLocks noGrp="1"/>
          </p:cNvSpPr>
          <p:nvPr>
            <p:ph type="ctrTitle"/>
          </p:nvPr>
        </p:nvSpPr>
        <p:spPr>
          <a:xfrm>
            <a:off x="0" y="0"/>
            <a:ext cx="12192000" cy="6857999"/>
          </a:xfrm>
        </p:spPr>
        <p:txBody>
          <a:bodyPr>
            <a:normAutofit/>
          </a:bodyPr>
          <a:lstStyle/>
          <a:p>
            <a:r>
              <a:rPr lang="en-US" sz="6600" b="1" dirty="0"/>
              <a:t>US military institutions are struggling to fill the 66 slots they had kept aside for officers from Pakistan for the next academic year, as the Trump administration refused to provide funds for their training, official sources said.</a:t>
            </a:r>
          </a:p>
        </p:txBody>
      </p:sp>
      <p:sp>
        <p:nvSpPr>
          <p:cNvPr id="3" name="Subtitle 2">
            <a:extLst>
              <a:ext uri="{FF2B5EF4-FFF2-40B4-BE49-F238E27FC236}">
                <a16:creationId xmlns:a16="http://schemas.microsoft.com/office/drawing/2014/main" id="{A69017A7-2F65-48F2-AFFE-4229D5CD1D7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3512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2D409F-EA23-40C7-9FF7-0FB1F5F609C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5F5F1F-32B7-439E-A59E-3407F9393F1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C837C20-AD06-4D29-9A08-941F1EAEE3E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89015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2447-14E5-45D4-8F11-8B4D3B7F8AC5}"/>
              </a:ext>
            </a:extLst>
          </p:cNvPr>
          <p:cNvSpPr>
            <a:spLocks noGrp="1"/>
          </p:cNvSpPr>
          <p:nvPr>
            <p:ph type="ctrTitle"/>
          </p:nvPr>
        </p:nvSpPr>
        <p:spPr>
          <a:xfrm>
            <a:off x="0" y="0"/>
            <a:ext cx="12192000" cy="6857999"/>
          </a:xfrm>
        </p:spPr>
        <p:txBody>
          <a:bodyPr>
            <a:normAutofit/>
          </a:bodyPr>
          <a:lstStyle/>
          <a:p>
            <a:r>
              <a:rPr lang="en-US" sz="6600" b="1" dirty="0"/>
              <a:t>The State Department spokesperson, speaking on the condition of anonymity, said the IMET cancellations were valued at $2.41 million so far. At least two other programs have also been affected, the spokesperson said. </a:t>
            </a:r>
          </a:p>
        </p:txBody>
      </p:sp>
      <p:sp>
        <p:nvSpPr>
          <p:cNvPr id="3" name="Subtitle 2">
            <a:extLst>
              <a:ext uri="{FF2B5EF4-FFF2-40B4-BE49-F238E27FC236}">
                <a16:creationId xmlns:a16="http://schemas.microsoft.com/office/drawing/2014/main" id="{123A99C8-54CA-466C-B823-31FB12D0F50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8778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1D168-A1C0-40C9-814C-58FACA227DD2}"/>
              </a:ext>
            </a:extLst>
          </p:cNvPr>
          <p:cNvSpPr>
            <a:spLocks noGrp="1"/>
          </p:cNvSpPr>
          <p:nvPr>
            <p:ph type="ctrTitle"/>
          </p:nvPr>
        </p:nvSpPr>
        <p:spPr>
          <a:xfrm>
            <a:off x="0" y="3429000"/>
            <a:ext cx="12192000" cy="3428999"/>
          </a:xfrm>
        </p:spPr>
        <p:txBody>
          <a:bodyPr>
            <a:normAutofit/>
          </a:bodyPr>
          <a:lstStyle/>
          <a:p>
            <a:r>
              <a:rPr lang="en-US" dirty="0"/>
              <a:t> </a:t>
            </a:r>
            <a:r>
              <a:rPr lang="en-US" sz="8000" b="1" dirty="0"/>
              <a:t>a man or woman who speaks for or represents someone or something</a:t>
            </a:r>
          </a:p>
        </p:txBody>
      </p:sp>
      <p:sp>
        <p:nvSpPr>
          <p:cNvPr id="3" name="Subtitle 2">
            <a:extLst>
              <a:ext uri="{FF2B5EF4-FFF2-40B4-BE49-F238E27FC236}">
                <a16:creationId xmlns:a16="http://schemas.microsoft.com/office/drawing/2014/main" id="{CF343EF3-6E2F-446F-811A-5FA0BD910BF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B400543-0C73-4C4D-9606-B422CAB97385}"/>
              </a:ext>
            </a:extLst>
          </p:cNvPr>
          <p:cNvPicPr>
            <a:picLocks noChangeAspect="1"/>
          </p:cNvPicPr>
          <p:nvPr/>
        </p:nvPicPr>
        <p:blipFill>
          <a:blip r:embed="rId3"/>
          <a:stretch>
            <a:fillRect/>
          </a:stretch>
        </p:blipFill>
        <p:spPr>
          <a:xfrm>
            <a:off x="0" y="0"/>
            <a:ext cx="12192000" cy="3602038"/>
          </a:xfrm>
          <a:prstGeom prst="rect">
            <a:avLst/>
          </a:prstGeom>
        </p:spPr>
      </p:pic>
    </p:spTree>
    <p:extLst>
      <p:ext uri="{BB962C8B-B14F-4D97-AF65-F5344CB8AC3E}">
        <p14:creationId xmlns:p14="http://schemas.microsoft.com/office/powerpoint/2010/main" val="1966008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B9DE-3F71-4325-90F4-D416CC4601CF}"/>
              </a:ext>
            </a:extLst>
          </p:cNvPr>
          <p:cNvSpPr>
            <a:spLocks noGrp="1"/>
          </p:cNvSpPr>
          <p:nvPr>
            <p:ph type="ctrTitle"/>
          </p:nvPr>
        </p:nvSpPr>
        <p:spPr>
          <a:xfrm>
            <a:off x="0" y="0"/>
            <a:ext cx="12192000" cy="6857999"/>
          </a:xfrm>
        </p:spPr>
        <p:txBody>
          <a:bodyPr>
            <a:normAutofit/>
          </a:bodyPr>
          <a:lstStyle/>
          <a:p>
            <a:r>
              <a:rPr lang="en-US" b="1" dirty="0"/>
              <a:t>Pakistani Senator </a:t>
            </a:r>
            <a:r>
              <a:rPr lang="en-US" b="1" dirty="0" err="1"/>
              <a:t>Mushahid</a:t>
            </a:r>
            <a:r>
              <a:rPr lang="en-US" b="1" dirty="0"/>
              <a:t> Hussain, chairman of the Senate Foreign Affairs Committee, told Reuters that a U.S. decision to cut off such exchanges would be counter-productive and push Pakistan’s military towards other countries. </a:t>
            </a:r>
          </a:p>
        </p:txBody>
      </p:sp>
      <p:sp>
        <p:nvSpPr>
          <p:cNvPr id="3" name="Subtitle 2">
            <a:extLst>
              <a:ext uri="{FF2B5EF4-FFF2-40B4-BE49-F238E27FC236}">
                <a16:creationId xmlns:a16="http://schemas.microsoft.com/office/drawing/2014/main" id="{6CBEBFC9-BA6F-493C-8E93-1222420D0D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7874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1B88C1-DE36-46D3-B386-6EAAD7EC4092}"/>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979291E8-72A0-4198-9987-FB17F1DE69A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0DCB72D-9B63-4359-990D-1D051BD27FB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52192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266C74-80B2-416B-AF23-A9713CA4B81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426887-5CF6-4278-BCE4-D8643C1B30D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B849F58-9179-4B22-A097-2395C375B33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0330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1D898-EB67-448B-8A21-94150731E0BE}"/>
              </a:ext>
            </a:extLst>
          </p:cNvPr>
          <p:cNvPicPr>
            <a:picLocks noChangeAspect="1"/>
          </p:cNvPicPr>
          <p:nvPr/>
        </p:nvPicPr>
        <p:blipFill>
          <a:blip r:embed="rId3"/>
          <a:stretch>
            <a:fillRect/>
          </a:stretch>
        </p:blipFill>
        <p:spPr>
          <a:xfrm>
            <a:off x="0" y="0"/>
            <a:ext cx="12192000" cy="3714750"/>
          </a:xfrm>
          <a:prstGeom prst="rect">
            <a:avLst/>
          </a:prstGeom>
        </p:spPr>
      </p:pic>
      <p:sp>
        <p:nvSpPr>
          <p:cNvPr id="2" name="Title 1">
            <a:extLst>
              <a:ext uri="{FF2B5EF4-FFF2-40B4-BE49-F238E27FC236}">
                <a16:creationId xmlns:a16="http://schemas.microsoft.com/office/drawing/2014/main" id="{9C197646-2AA0-4C51-A5F9-C6C6DC5F28A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8277C57-95A8-4ED6-9A2E-99D22FF083A2}"/>
              </a:ext>
            </a:extLst>
          </p:cNvPr>
          <p:cNvSpPr>
            <a:spLocks noGrp="1"/>
          </p:cNvSpPr>
          <p:nvPr>
            <p:ph type="subTitle" idx="1"/>
          </p:nvPr>
        </p:nvSpPr>
        <p:spPr>
          <a:xfrm>
            <a:off x="0" y="3714750"/>
            <a:ext cx="11920538" cy="3143250"/>
          </a:xfrm>
        </p:spPr>
        <p:txBody>
          <a:bodyPr>
            <a:normAutofit/>
          </a:bodyPr>
          <a:lstStyle/>
          <a:p>
            <a:r>
              <a:rPr lang="en-US" sz="7200" b="1" dirty="0"/>
              <a:t>having an effect that is opposite to the one intended or wanted</a:t>
            </a:r>
          </a:p>
        </p:txBody>
      </p:sp>
    </p:spTree>
    <p:extLst>
      <p:ext uri="{BB962C8B-B14F-4D97-AF65-F5344CB8AC3E}">
        <p14:creationId xmlns:p14="http://schemas.microsoft.com/office/powerpoint/2010/main" val="1680416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063AF8-462A-4441-B216-3EF585F6E5D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D75477-93E1-4092-A6E7-8E9E23C375E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1274DF3-DD41-4134-AE0D-204FB9F9378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87018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9156-7EE8-4F82-8C6E-AB763429D5C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9BE81CD-5671-4E06-9D25-6EBF7A5E3D9F}"/>
              </a:ext>
            </a:extLst>
          </p:cNvPr>
          <p:cNvSpPr>
            <a:spLocks noGrp="1"/>
          </p:cNvSpPr>
          <p:nvPr>
            <p:ph type="subTitle" idx="1"/>
          </p:nvPr>
        </p:nvSpPr>
        <p:spPr>
          <a:xfrm>
            <a:off x="0" y="0"/>
            <a:ext cx="12192000" cy="6858000"/>
          </a:xfrm>
        </p:spPr>
        <p:txBody>
          <a:bodyPr>
            <a:normAutofit/>
          </a:bodyPr>
          <a:lstStyle/>
          <a:p>
            <a:r>
              <a:rPr lang="en-US" sz="8000" b="1" dirty="0"/>
              <a:t>Russia and Pakistan signed an agreement earlier this week that would allow for Pakistani military officers to train at Russian institutes.</a:t>
            </a:r>
          </a:p>
        </p:txBody>
      </p:sp>
    </p:spTree>
    <p:extLst>
      <p:ext uri="{BB962C8B-B14F-4D97-AF65-F5344CB8AC3E}">
        <p14:creationId xmlns:p14="http://schemas.microsoft.com/office/powerpoint/2010/main" val="3033076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F8D78-B7A4-44AA-91DF-9037C6A34A0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B702F-8BEB-456E-BCA6-D495666F083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39A263F-E4B1-45BE-8FBD-8C65C4EA2E2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81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17A3D5-E6E3-4136-B20C-B4C44A44D854}"/>
              </a:ext>
            </a:extLst>
          </p:cNvPr>
          <p:cNvPicPr>
            <a:picLocks noChangeAspect="1"/>
          </p:cNvPicPr>
          <p:nvPr/>
        </p:nvPicPr>
        <p:blipFill>
          <a:blip r:embed="rId3"/>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60F2B649-50C6-431E-B125-806AD66FABB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2AFF6F3-DC79-4ECD-9F44-A27C52C35FA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3417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0C6B-746E-4386-8BBF-879809B853A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1067272-14E1-4E4A-A2AE-301D8C99F70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DB592CB-D804-452E-B3E8-9ABF9CF3C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76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5CEA-C586-4858-8D9A-DF68D898168C}"/>
              </a:ext>
            </a:extLst>
          </p:cNvPr>
          <p:cNvSpPr>
            <a:spLocks noGrp="1"/>
          </p:cNvSpPr>
          <p:nvPr>
            <p:ph type="ctrTitle"/>
          </p:nvPr>
        </p:nvSpPr>
        <p:spPr>
          <a:xfrm>
            <a:off x="0" y="0"/>
            <a:ext cx="12192000" cy="6857999"/>
          </a:xfrm>
        </p:spPr>
        <p:txBody>
          <a:bodyPr>
            <a:normAutofit fontScale="90000"/>
          </a:bodyPr>
          <a:lstStyle/>
          <a:p>
            <a:r>
              <a:rPr lang="en-US" sz="6700" b="1" dirty="0"/>
              <a:t>The fund for training Pakistani officers came from the US government’s International Military Education and Training </a:t>
            </a:r>
            <a:r>
              <a:rPr lang="en-US" sz="6700" b="1" dirty="0" err="1"/>
              <a:t>Programme</a:t>
            </a:r>
            <a:r>
              <a:rPr lang="en-US" sz="6700" b="1" dirty="0"/>
              <a:t> (IMET) but no funds were made available for Pakistan for the next academic year.</a:t>
            </a:r>
            <a:br>
              <a:rPr lang="en-US" sz="6700" b="1" dirty="0"/>
            </a:br>
            <a:br>
              <a:rPr lang="en-US" dirty="0"/>
            </a:br>
            <a:endParaRPr lang="en-US" dirty="0"/>
          </a:p>
        </p:txBody>
      </p:sp>
      <p:sp>
        <p:nvSpPr>
          <p:cNvPr id="3" name="Subtitle 2">
            <a:extLst>
              <a:ext uri="{FF2B5EF4-FFF2-40B4-BE49-F238E27FC236}">
                <a16:creationId xmlns:a16="http://schemas.microsoft.com/office/drawing/2014/main" id="{398E1911-8CFE-4578-A62D-2FCAF594ABB2}"/>
              </a:ext>
            </a:extLst>
          </p:cNvPr>
          <p:cNvSpPr>
            <a:spLocks noGrp="1"/>
          </p:cNvSpPr>
          <p:nvPr>
            <p:ph type="subTitle" idx="1"/>
          </p:nvPr>
        </p:nvSpPr>
        <p:spPr>
          <a:xfrm>
            <a:off x="1524000" y="6812280"/>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57648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3B8F40-AAB5-45EA-8E58-5BE94AD0CF4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709619-1228-440A-BEBD-70E0E36F68A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758E725-EF13-42C6-8ACA-4E98242BE9F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3717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B9D5-9EB0-4A17-866F-2B66707A6AF7}"/>
              </a:ext>
            </a:extLst>
          </p:cNvPr>
          <p:cNvSpPr>
            <a:spLocks noGrp="1"/>
          </p:cNvSpPr>
          <p:nvPr>
            <p:ph type="ctrTitle"/>
          </p:nvPr>
        </p:nvSpPr>
        <p:spPr>
          <a:xfrm>
            <a:off x="0" y="0"/>
            <a:ext cx="12192000" cy="6857999"/>
          </a:xfrm>
        </p:spPr>
        <p:txBody>
          <a:bodyPr>
            <a:normAutofit/>
          </a:bodyPr>
          <a:lstStyle/>
          <a:p>
            <a:r>
              <a:rPr lang="en-US" sz="7200" b="1" dirty="0"/>
              <a:t>The Pentagon and the Pakistani military did not comment directly on the decision or the internal deliberations, but officials from both countries privately criticized the move. </a:t>
            </a:r>
          </a:p>
        </p:txBody>
      </p:sp>
      <p:sp>
        <p:nvSpPr>
          <p:cNvPr id="3" name="Subtitle 2">
            <a:extLst>
              <a:ext uri="{FF2B5EF4-FFF2-40B4-BE49-F238E27FC236}">
                <a16:creationId xmlns:a16="http://schemas.microsoft.com/office/drawing/2014/main" id="{9F92B616-7EF2-444C-B518-B734A0190EF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4658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E7BB3-7D2A-4FD2-AA9B-A9331B3B40A0}"/>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EBA22FFB-BD42-43B0-B184-1C3F031612D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F05D241-2A68-4344-8D1C-6F99867118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823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DA0CBA-83D7-4A2D-823A-7D11897DD41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ED4B07E-3F22-4088-876D-94A89735C49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C2E0E7F-1E56-43C4-AC7A-9B25890B626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0996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C3E724-5EC2-4C9A-B11B-742FC8BBD3A7}"/>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10D5266-1DBE-4D93-B89F-485F9B68BF7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61C224A-BF7C-47F9-9A30-547BF1E0C1A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8497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307</Words>
  <Application>Microsoft Office PowerPoint</Application>
  <PresentationFormat>Widescreen</PresentationFormat>
  <Paragraphs>12</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Blow to Pakistan: US cuts military training programmes</vt:lpstr>
      <vt:lpstr>US military institutions are struggling to fill the 66 slots they had kept aside for officers from Pakistan for the next academic year, as the Trump administration refused to provide funds for their training, official sources said.</vt:lpstr>
      <vt:lpstr>PowerPoint Presentation</vt:lpstr>
      <vt:lpstr>The fund for training Pakistani officers came from the US government’s International Military Education and Training Programme (IMET) but no funds were made available for Pakistan for the next academic year.  </vt:lpstr>
      <vt:lpstr>PowerPoint Presentation</vt:lpstr>
      <vt:lpstr>The Pentagon and the Pakistani military did not comment directly on the decision or the internal deliberations, but officials from both countries privately criticized the move. </vt:lpstr>
      <vt:lpstr>PowerPoint Presentation</vt:lpstr>
      <vt:lpstr>PowerPoint Presentation</vt:lpstr>
      <vt:lpstr>PowerPoint Presentation</vt:lpstr>
      <vt:lpstr>U.S. officials, speaking to Reuters on the condition of anonymity, said they were worried the decision could undermine a key trust-building measure. </vt:lpstr>
      <vt:lpstr>PowerPoint Presentation</vt:lpstr>
      <vt:lpstr>PowerPoint Presentation</vt:lpstr>
      <vt:lpstr>PowerPoint Presentation</vt:lpstr>
      <vt:lpstr>Pakistani officials warned it could push their military to further look to China or Russia for leadership training.</vt:lpstr>
      <vt:lpstr>Dan Feldman, a former U.S. special representative for Afghanistan and Pakistan, called the move “very short-sighted and myopic”. </vt:lpstr>
      <vt:lpstr>PowerPoint Presentation</vt:lpstr>
      <vt:lpstr>PowerPoint Presentation</vt:lpstr>
      <vt:lpstr>PowerPoint Presentation</vt:lpstr>
      <vt:lpstr>PowerPoint Presentation</vt:lpstr>
      <vt:lpstr>PowerPoint Presentation</vt:lpstr>
      <vt:lpstr>The State Department spokesperson, speaking on the condition of anonymity, said the IMET cancellations were valued at $2.41 million so far. At least two other programs have also been affected, the spokesperson said. </vt:lpstr>
      <vt:lpstr> a man or woman who speaks for or represents someone or something</vt:lpstr>
      <vt:lpstr>Pakistani Senator Mushahid Hussain, chairman of the Senate Foreign Affairs Committee, told Reuters that a U.S. decision to cut off such exchanges would be counter-productive and push Pakistan’s military towards other countries.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Blow to Pakistan: US cuts military training programmes</dc:title>
  <dc:creator>Noona</dc:creator>
  <cp:lastModifiedBy>Noona</cp:lastModifiedBy>
  <cp:revision>43</cp:revision>
  <dcterms:created xsi:type="dcterms:W3CDTF">2019-01-11T08:12:28Z</dcterms:created>
  <dcterms:modified xsi:type="dcterms:W3CDTF">2019-01-11T19:41:56Z</dcterms:modified>
</cp:coreProperties>
</file>