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3" r:id="rId8"/>
    <p:sldId id="262" r:id="rId9"/>
    <p:sldId id="264" r:id="rId10"/>
    <p:sldId id="265" r:id="rId11"/>
    <p:sldId id="266" r:id="rId12"/>
    <p:sldId id="267" r:id="rId13"/>
    <p:sldId id="268" r:id="rId14"/>
    <p:sldId id="271" r:id="rId15"/>
    <p:sldId id="269" r:id="rId16"/>
    <p:sldId id="272" r:id="rId17"/>
    <p:sldId id="273" r:id="rId18"/>
    <p:sldId id="274" r:id="rId19"/>
    <p:sldId id="275" r:id="rId20"/>
    <p:sldId id="276" r:id="rId21"/>
    <p:sldId id="277" r:id="rId22"/>
    <p:sldId id="279" r:id="rId23"/>
    <p:sldId id="280" r:id="rId24"/>
    <p:sldId id="281" r:id="rId25"/>
    <p:sldId id="282" r:id="rId26"/>
    <p:sldId id="283" r:id="rId27"/>
    <p:sldId id="278" r:id="rId28"/>
    <p:sldId id="284" r:id="rId29"/>
    <p:sldId id="285" r:id="rId30"/>
    <p:sldId id="286" r:id="rId31"/>
    <p:sldId id="288" r:id="rId32"/>
    <p:sldId id="287" r:id="rId33"/>
    <p:sldId id="289" r:id="rId34"/>
    <p:sldId id="290" r:id="rId35"/>
    <p:sldId id="291"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7" d="100"/>
          <a:sy n="67" d="100"/>
        </p:scale>
        <p:origin x="102"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5903C-3589-4458-9829-59599D7771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A4F958-4C18-41E5-AEAF-6A65998349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F0FDD6-5B35-48E2-92CF-7F94DDB57B66}"/>
              </a:ext>
            </a:extLst>
          </p:cNvPr>
          <p:cNvSpPr>
            <a:spLocks noGrp="1"/>
          </p:cNvSpPr>
          <p:nvPr>
            <p:ph type="dt" sz="half" idx="10"/>
          </p:nvPr>
        </p:nvSpPr>
        <p:spPr/>
        <p:txBody>
          <a:bodyPr/>
          <a:lstStyle/>
          <a:p>
            <a:fld id="{0C81C8D6-2284-4013-8155-B4483DD65B4B}" type="datetimeFigureOut">
              <a:rPr lang="en-US" smtClean="0"/>
              <a:t>1/11/2019</a:t>
            </a:fld>
            <a:endParaRPr lang="en-US"/>
          </a:p>
        </p:txBody>
      </p:sp>
      <p:sp>
        <p:nvSpPr>
          <p:cNvPr id="5" name="Footer Placeholder 4">
            <a:extLst>
              <a:ext uri="{FF2B5EF4-FFF2-40B4-BE49-F238E27FC236}">
                <a16:creationId xmlns:a16="http://schemas.microsoft.com/office/drawing/2014/main" id="{FD4FCC04-F2A9-456C-87AA-099775395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55B5F-26CB-4A00-9F5D-6FD8FC009E5A}"/>
              </a:ext>
            </a:extLst>
          </p:cNvPr>
          <p:cNvSpPr>
            <a:spLocks noGrp="1"/>
          </p:cNvSpPr>
          <p:nvPr>
            <p:ph type="sldNum" sz="quarter" idx="12"/>
          </p:nvPr>
        </p:nvSpPr>
        <p:spPr/>
        <p:txBody>
          <a:bodyPr/>
          <a:lstStyle/>
          <a:p>
            <a:fld id="{B126F9C8-E1D6-4296-8FDB-12CA27117222}" type="slidenum">
              <a:rPr lang="en-US" smtClean="0"/>
              <a:t>‹#›</a:t>
            </a:fld>
            <a:endParaRPr lang="en-US"/>
          </a:p>
        </p:txBody>
      </p:sp>
    </p:spTree>
    <p:extLst>
      <p:ext uri="{BB962C8B-B14F-4D97-AF65-F5344CB8AC3E}">
        <p14:creationId xmlns:p14="http://schemas.microsoft.com/office/powerpoint/2010/main" val="76094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7627-3912-4622-A000-D337736931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D8FE50-1911-48EF-99FB-E513DBA8F0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5F67A-1E9B-45BA-B78E-5E46D2FAB9E5}"/>
              </a:ext>
            </a:extLst>
          </p:cNvPr>
          <p:cNvSpPr>
            <a:spLocks noGrp="1"/>
          </p:cNvSpPr>
          <p:nvPr>
            <p:ph type="dt" sz="half" idx="10"/>
          </p:nvPr>
        </p:nvSpPr>
        <p:spPr/>
        <p:txBody>
          <a:bodyPr/>
          <a:lstStyle/>
          <a:p>
            <a:fld id="{0C81C8D6-2284-4013-8155-B4483DD65B4B}" type="datetimeFigureOut">
              <a:rPr lang="en-US" smtClean="0"/>
              <a:t>1/11/2019</a:t>
            </a:fld>
            <a:endParaRPr lang="en-US"/>
          </a:p>
        </p:txBody>
      </p:sp>
      <p:sp>
        <p:nvSpPr>
          <p:cNvPr id="5" name="Footer Placeholder 4">
            <a:extLst>
              <a:ext uri="{FF2B5EF4-FFF2-40B4-BE49-F238E27FC236}">
                <a16:creationId xmlns:a16="http://schemas.microsoft.com/office/drawing/2014/main" id="{8C8D29E2-5423-4AA9-B441-350681A49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B291E-60BF-45FA-889B-FCCE664DD22A}"/>
              </a:ext>
            </a:extLst>
          </p:cNvPr>
          <p:cNvSpPr>
            <a:spLocks noGrp="1"/>
          </p:cNvSpPr>
          <p:nvPr>
            <p:ph type="sldNum" sz="quarter" idx="12"/>
          </p:nvPr>
        </p:nvSpPr>
        <p:spPr/>
        <p:txBody>
          <a:bodyPr/>
          <a:lstStyle/>
          <a:p>
            <a:fld id="{B126F9C8-E1D6-4296-8FDB-12CA27117222}" type="slidenum">
              <a:rPr lang="en-US" smtClean="0"/>
              <a:t>‹#›</a:t>
            </a:fld>
            <a:endParaRPr lang="en-US"/>
          </a:p>
        </p:txBody>
      </p:sp>
    </p:spTree>
    <p:extLst>
      <p:ext uri="{BB962C8B-B14F-4D97-AF65-F5344CB8AC3E}">
        <p14:creationId xmlns:p14="http://schemas.microsoft.com/office/powerpoint/2010/main" val="141727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6F40DF-8558-417B-BBC6-79D8C60B1A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55530C-5527-4894-A318-88FD5383B6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F3AA1-E5EE-4A24-9327-DFCCD659E132}"/>
              </a:ext>
            </a:extLst>
          </p:cNvPr>
          <p:cNvSpPr>
            <a:spLocks noGrp="1"/>
          </p:cNvSpPr>
          <p:nvPr>
            <p:ph type="dt" sz="half" idx="10"/>
          </p:nvPr>
        </p:nvSpPr>
        <p:spPr/>
        <p:txBody>
          <a:bodyPr/>
          <a:lstStyle/>
          <a:p>
            <a:fld id="{0C81C8D6-2284-4013-8155-B4483DD65B4B}" type="datetimeFigureOut">
              <a:rPr lang="en-US" smtClean="0"/>
              <a:t>1/11/2019</a:t>
            </a:fld>
            <a:endParaRPr lang="en-US"/>
          </a:p>
        </p:txBody>
      </p:sp>
      <p:sp>
        <p:nvSpPr>
          <p:cNvPr id="5" name="Footer Placeholder 4">
            <a:extLst>
              <a:ext uri="{FF2B5EF4-FFF2-40B4-BE49-F238E27FC236}">
                <a16:creationId xmlns:a16="http://schemas.microsoft.com/office/drawing/2014/main" id="{6B3D6074-96E6-40E3-A48E-A63F7C43B1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3870D-496B-4B83-A83C-D47B8FE7B471}"/>
              </a:ext>
            </a:extLst>
          </p:cNvPr>
          <p:cNvSpPr>
            <a:spLocks noGrp="1"/>
          </p:cNvSpPr>
          <p:nvPr>
            <p:ph type="sldNum" sz="quarter" idx="12"/>
          </p:nvPr>
        </p:nvSpPr>
        <p:spPr/>
        <p:txBody>
          <a:bodyPr/>
          <a:lstStyle/>
          <a:p>
            <a:fld id="{B126F9C8-E1D6-4296-8FDB-12CA27117222}" type="slidenum">
              <a:rPr lang="en-US" smtClean="0"/>
              <a:t>‹#›</a:t>
            </a:fld>
            <a:endParaRPr lang="en-US"/>
          </a:p>
        </p:txBody>
      </p:sp>
    </p:spTree>
    <p:extLst>
      <p:ext uri="{BB962C8B-B14F-4D97-AF65-F5344CB8AC3E}">
        <p14:creationId xmlns:p14="http://schemas.microsoft.com/office/powerpoint/2010/main" val="401696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5C2ED-FD40-4C57-B018-AE259C493D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BD8916-EF61-4F86-B5DB-32213925D2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EEC19-9D20-4849-86DB-802F5B3068F5}"/>
              </a:ext>
            </a:extLst>
          </p:cNvPr>
          <p:cNvSpPr>
            <a:spLocks noGrp="1"/>
          </p:cNvSpPr>
          <p:nvPr>
            <p:ph type="dt" sz="half" idx="10"/>
          </p:nvPr>
        </p:nvSpPr>
        <p:spPr/>
        <p:txBody>
          <a:bodyPr/>
          <a:lstStyle/>
          <a:p>
            <a:fld id="{0C81C8D6-2284-4013-8155-B4483DD65B4B}" type="datetimeFigureOut">
              <a:rPr lang="en-US" smtClean="0"/>
              <a:t>1/11/2019</a:t>
            </a:fld>
            <a:endParaRPr lang="en-US"/>
          </a:p>
        </p:txBody>
      </p:sp>
      <p:sp>
        <p:nvSpPr>
          <p:cNvPr id="5" name="Footer Placeholder 4">
            <a:extLst>
              <a:ext uri="{FF2B5EF4-FFF2-40B4-BE49-F238E27FC236}">
                <a16:creationId xmlns:a16="http://schemas.microsoft.com/office/drawing/2014/main" id="{0F6D13DA-C81E-44BF-9E85-8A91984FF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E0FC4E-0676-476E-9174-11A3F4BA1485}"/>
              </a:ext>
            </a:extLst>
          </p:cNvPr>
          <p:cNvSpPr>
            <a:spLocks noGrp="1"/>
          </p:cNvSpPr>
          <p:nvPr>
            <p:ph type="sldNum" sz="quarter" idx="12"/>
          </p:nvPr>
        </p:nvSpPr>
        <p:spPr/>
        <p:txBody>
          <a:bodyPr/>
          <a:lstStyle/>
          <a:p>
            <a:fld id="{B126F9C8-E1D6-4296-8FDB-12CA27117222}" type="slidenum">
              <a:rPr lang="en-US" smtClean="0"/>
              <a:t>‹#›</a:t>
            </a:fld>
            <a:endParaRPr lang="en-US"/>
          </a:p>
        </p:txBody>
      </p:sp>
    </p:spTree>
    <p:extLst>
      <p:ext uri="{BB962C8B-B14F-4D97-AF65-F5344CB8AC3E}">
        <p14:creationId xmlns:p14="http://schemas.microsoft.com/office/powerpoint/2010/main" val="240216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D647D-1CC9-4E43-8E7A-D360EA90EE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0BFA32-1FFE-40DA-82F3-EF81EE3EAE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6921B8-CDE5-4455-A9F9-A4120A48F04D}"/>
              </a:ext>
            </a:extLst>
          </p:cNvPr>
          <p:cNvSpPr>
            <a:spLocks noGrp="1"/>
          </p:cNvSpPr>
          <p:nvPr>
            <p:ph type="dt" sz="half" idx="10"/>
          </p:nvPr>
        </p:nvSpPr>
        <p:spPr/>
        <p:txBody>
          <a:bodyPr/>
          <a:lstStyle/>
          <a:p>
            <a:fld id="{0C81C8D6-2284-4013-8155-B4483DD65B4B}" type="datetimeFigureOut">
              <a:rPr lang="en-US" smtClean="0"/>
              <a:t>1/11/2019</a:t>
            </a:fld>
            <a:endParaRPr lang="en-US"/>
          </a:p>
        </p:txBody>
      </p:sp>
      <p:sp>
        <p:nvSpPr>
          <p:cNvPr id="5" name="Footer Placeholder 4">
            <a:extLst>
              <a:ext uri="{FF2B5EF4-FFF2-40B4-BE49-F238E27FC236}">
                <a16:creationId xmlns:a16="http://schemas.microsoft.com/office/drawing/2014/main" id="{66C5BEC7-BAEA-4A1B-9149-AB150F430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C2E54-A266-4667-98DD-2ABECA16CAEF}"/>
              </a:ext>
            </a:extLst>
          </p:cNvPr>
          <p:cNvSpPr>
            <a:spLocks noGrp="1"/>
          </p:cNvSpPr>
          <p:nvPr>
            <p:ph type="sldNum" sz="quarter" idx="12"/>
          </p:nvPr>
        </p:nvSpPr>
        <p:spPr/>
        <p:txBody>
          <a:bodyPr/>
          <a:lstStyle/>
          <a:p>
            <a:fld id="{B126F9C8-E1D6-4296-8FDB-12CA27117222}" type="slidenum">
              <a:rPr lang="en-US" smtClean="0"/>
              <a:t>‹#›</a:t>
            </a:fld>
            <a:endParaRPr lang="en-US"/>
          </a:p>
        </p:txBody>
      </p:sp>
    </p:spTree>
    <p:extLst>
      <p:ext uri="{BB962C8B-B14F-4D97-AF65-F5344CB8AC3E}">
        <p14:creationId xmlns:p14="http://schemas.microsoft.com/office/powerpoint/2010/main" val="497903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747D-CF93-4AF1-B1FF-725711403A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A44E45-A009-43BE-BC2A-00403FB9CB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743351-16D2-4C0A-BDB7-58B462BBECF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5B92C6-6F28-4C7C-A564-594C76C0403D}"/>
              </a:ext>
            </a:extLst>
          </p:cNvPr>
          <p:cNvSpPr>
            <a:spLocks noGrp="1"/>
          </p:cNvSpPr>
          <p:nvPr>
            <p:ph type="dt" sz="half" idx="10"/>
          </p:nvPr>
        </p:nvSpPr>
        <p:spPr/>
        <p:txBody>
          <a:bodyPr/>
          <a:lstStyle/>
          <a:p>
            <a:fld id="{0C81C8D6-2284-4013-8155-B4483DD65B4B}" type="datetimeFigureOut">
              <a:rPr lang="en-US" smtClean="0"/>
              <a:t>1/11/2019</a:t>
            </a:fld>
            <a:endParaRPr lang="en-US"/>
          </a:p>
        </p:txBody>
      </p:sp>
      <p:sp>
        <p:nvSpPr>
          <p:cNvPr id="6" name="Footer Placeholder 5">
            <a:extLst>
              <a:ext uri="{FF2B5EF4-FFF2-40B4-BE49-F238E27FC236}">
                <a16:creationId xmlns:a16="http://schemas.microsoft.com/office/drawing/2014/main" id="{13655F12-764C-4A26-920D-000D7215E0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43F6E4-F9A1-46FC-BE3B-A2C8907553AD}"/>
              </a:ext>
            </a:extLst>
          </p:cNvPr>
          <p:cNvSpPr>
            <a:spLocks noGrp="1"/>
          </p:cNvSpPr>
          <p:nvPr>
            <p:ph type="sldNum" sz="quarter" idx="12"/>
          </p:nvPr>
        </p:nvSpPr>
        <p:spPr/>
        <p:txBody>
          <a:bodyPr/>
          <a:lstStyle/>
          <a:p>
            <a:fld id="{B126F9C8-E1D6-4296-8FDB-12CA27117222}" type="slidenum">
              <a:rPr lang="en-US" smtClean="0"/>
              <a:t>‹#›</a:t>
            </a:fld>
            <a:endParaRPr lang="en-US"/>
          </a:p>
        </p:txBody>
      </p:sp>
    </p:spTree>
    <p:extLst>
      <p:ext uri="{BB962C8B-B14F-4D97-AF65-F5344CB8AC3E}">
        <p14:creationId xmlns:p14="http://schemas.microsoft.com/office/powerpoint/2010/main" val="54024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1364-6F2C-470D-B0B7-414293271A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CFB40D-033D-4DB2-8869-D17951271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C7FC2-DDA2-4527-B466-6F4AB82D98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3D1634-C5AE-45F9-B313-36BD088D8F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240DB39-BDE1-436B-A881-288BEA2904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67EEB1-257E-4E89-BD61-4C33746EF09F}"/>
              </a:ext>
            </a:extLst>
          </p:cNvPr>
          <p:cNvSpPr>
            <a:spLocks noGrp="1"/>
          </p:cNvSpPr>
          <p:nvPr>
            <p:ph type="dt" sz="half" idx="10"/>
          </p:nvPr>
        </p:nvSpPr>
        <p:spPr/>
        <p:txBody>
          <a:bodyPr/>
          <a:lstStyle/>
          <a:p>
            <a:fld id="{0C81C8D6-2284-4013-8155-B4483DD65B4B}" type="datetimeFigureOut">
              <a:rPr lang="en-US" smtClean="0"/>
              <a:t>1/11/2019</a:t>
            </a:fld>
            <a:endParaRPr lang="en-US"/>
          </a:p>
        </p:txBody>
      </p:sp>
      <p:sp>
        <p:nvSpPr>
          <p:cNvPr id="8" name="Footer Placeholder 7">
            <a:extLst>
              <a:ext uri="{FF2B5EF4-FFF2-40B4-BE49-F238E27FC236}">
                <a16:creationId xmlns:a16="http://schemas.microsoft.com/office/drawing/2014/main" id="{5ED51488-97D9-44D2-AB36-9313EA7CDF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26EA0A-3C36-456C-AB41-1C9A9025F610}"/>
              </a:ext>
            </a:extLst>
          </p:cNvPr>
          <p:cNvSpPr>
            <a:spLocks noGrp="1"/>
          </p:cNvSpPr>
          <p:nvPr>
            <p:ph type="sldNum" sz="quarter" idx="12"/>
          </p:nvPr>
        </p:nvSpPr>
        <p:spPr/>
        <p:txBody>
          <a:bodyPr/>
          <a:lstStyle/>
          <a:p>
            <a:fld id="{B126F9C8-E1D6-4296-8FDB-12CA27117222}" type="slidenum">
              <a:rPr lang="en-US" smtClean="0"/>
              <a:t>‹#›</a:t>
            </a:fld>
            <a:endParaRPr lang="en-US"/>
          </a:p>
        </p:txBody>
      </p:sp>
    </p:spTree>
    <p:extLst>
      <p:ext uri="{BB962C8B-B14F-4D97-AF65-F5344CB8AC3E}">
        <p14:creationId xmlns:p14="http://schemas.microsoft.com/office/powerpoint/2010/main" val="267245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71B5E-C59F-4625-9643-57843B787A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234BAA-0B31-4CDD-BF3C-0A49AB2E4D60}"/>
              </a:ext>
            </a:extLst>
          </p:cNvPr>
          <p:cNvSpPr>
            <a:spLocks noGrp="1"/>
          </p:cNvSpPr>
          <p:nvPr>
            <p:ph type="dt" sz="half" idx="10"/>
          </p:nvPr>
        </p:nvSpPr>
        <p:spPr/>
        <p:txBody>
          <a:bodyPr/>
          <a:lstStyle/>
          <a:p>
            <a:fld id="{0C81C8D6-2284-4013-8155-B4483DD65B4B}" type="datetimeFigureOut">
              <a:rPr lang="en-US" smtClean="0"/>
              <a:t>1/11/2019</a:t>
            </a:fld>
            <a:endParaRPr lang="en-US"/>
          </a:p>
        </p:txBody>
      </p:sp>
      <p:sp>
        <p:nvSpPr>
          <p:cNvPr id="4" name="Footer Placeholder 3">
            <a:extLst>
              <a:ext uri="{FF2B5EF4-FFF2-40B4-BE49-F238E27FC236}">
                <a16:creationId xmlns:a16="http://schemas.microsoft.com/office/drawing/2014/main" id="{4AA1B72D-0BD1-4AE2-AB3A-93EA609563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9E4A81-81BF-4584-8848-2440623E898D}"/>
              </a:ext>
            </a:extLst>
          </p:cNvPr>
          <p:cNvSpPr>
            <a:spLocks noGrp="1"/>
          </p:cNvSpPr>
          <p:nvPr>
            <p:ph type="sldNum" sz="quarter" idx="12"/>
          </p:nvPr>
        </p:nvSpPr>
        <p:spPr/>
        <p:txBody>
          <a:bodyPr/>
          <a:lstStyle/>
          <a:p>
            <a:fld id="{B126F9C8-E1D6-4296-8FDB-12CA27117222}" type="slidenum">
              <a:rPr lang="en-US" smtClean="0"/>
              <a:t>‹#›</a:t>
            </a:fld>
            <a:endParaRPr lang="en-US"/>
          </a:p>
        </p:txBody>
      </p:sp>
    </p:spTree>
    <p:extLst>
      <p:ext uri="{BB962C8B-B14F-4D97-AF65-F5344CB8AC3E}">
        <p14:creationId xmlns:p14="http://schemas.microsoft.com/office/powerpoint/2010/main" val="69389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8D272B-797B-4D14-B8D0-DD14919A8B81}"/>
              </a:ext>
            </a:extLst>
          </p:cNvPr>
          <p:cNvSpPr>
            <a:spLocks noGrp="1"/>
          </p:cNvSpPr>
          <p:nvPr>
            <p:ph type="dt" sz="half" idx="10"/>
          </p:nvPr>
        </p:nvSpPr>
        <p:spPr/>
        <p:txBody>
          <a:bodyPr/>
          <a:lstStyle/>
          <a:p>
            <a:fld id="{0C81C8D6-2284-4013-8155-B4483DD65B4B}" type="datetimeFigureOut">
              <a:rPr lang="en-US" smtClean="0"/>
              <a:t>1/11/2019</a:t>
            </a:fld>
            <a:endParaRPr lang="en-US"/>
          </a:p>
        </p:txBody>
      </p:sp>
      <p:sp>
        <p:nvSpPr>
          <p:cNvPr id="3" name="Footer Placeholder 2">
            <a:extLst>
              <a:ext uri="{FF2B5EF4-FFF2-40B4-BE49-F238E27FC236}">
                <a16:creationId xmlns:a16="http://schemas.microsoft.com/office/drawing/2014/main" id="{B8754928-435D-44FA-80CA-16AD607B62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C5B4A4-F179-4690-B855-FA33E1334C0F}"/>
              </a:ext>
            </a:extLst>
          </p:cNvPr>
          <p:cNvSpPr>
            <a:spLocks noGrp="1"/>
          </p:cNvSpPr>
          <p:nvPr>
            <p:ph type="sldNum" sz="quarter" idx="12"/>
          </p:nvPr>
        </p:nvSpPr>
        <p:spPr/>
        <p:txBody>
          <a:bodyPr/>
          <a:lstStyle/>
          <a:p>
            <a:fld id="{B126F9C8-E1D6-4296-8FDB-12CA27117222}" type="slidenum">
              <a:rPr lang="en-US" smtClean="0"/>
              <a:t>‹#›</a:t>
            </a:fld>
            <a:endParaRPr lang="en-US"/>
          </a:p>
        </p:txBody>
      </p:sp>
    </p:spTree>
    <p:extLst>
      <p:ext uri="{BB962C8B-B14F-4D97-AF65-F5344CB8AC3E}">
        <p14:creationId xmlns:p14="http://schemas.microsoft.com/office/powerpoint/2010/main" val="3498511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BD87F-D15E-4A96-9E2A-548F651977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DA3B6A-5F50-43E8-BDD0-AA3355B39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B2950F-159D-4701-B1FF-16A31B1A3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940C1F-EB17-4FD1-8DD5-1121CB94BDD0}"/>
              </a:ext>
            </a:extLst>
          </p:cNvPr>
          <p:cNvSpPr>
            <a:spLocks noGrp="1"/>
          </p:cNvSpPr>
          <p:nvPr>
            <p:ph type="dt" sz="half" idx="10"/>
          </p:nvPr>
        </p:nvSpPr>
        <p:spPr/>
        <p:txBody>
          <a:bodyPr/>
          <a:lstStyle/>
          <a:p>
            <a:fld id="{0C81C8D6-2284-4013-8155-B4483DD65B4B}" type="datetimeFigureOut">
              <a:rPr lang="en-US" smtClean="0"/>
              <a:t>1/11/2019</a:t>
            </a:fld>
            <a:endParaRPr lang="en-US"/>
          </a:p>
        </p:txBody>
      </p:sp>
      <p:sp>
        <p:nvSpPr>
          <p:cNvPr id="6" name="Footer Placeholder 5">
            <a:extLst>
              <a:ext uri="{FF2B5EF4-FFF2-40B4-BE49-F238E27FC236}">
                <a16:creationId xmlns:a16="http://schemas.microsoft.com/office/drawing/2014/main" id="{E433273C-B9EE-48C9-BF81-1A82FD62D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0834B2-81DA-40C2-BED6-B341BA543010}"/>
              </a:ext>
            </a:extLst>
          </p:cNvPr>
          <p:cNvSpPr>
            <a:spLocks noGrp="1"/>
          </p:cNvSpPr>
          <p:nvPr>
            <p:ph type="sldNum" sz="quarter" idx="12"/>
          </p:nvPr>
        </p:nvSpPr>
        <p:spPr/>
        <p:txBody>
          <a:bodyPr/>
          <a:lstStyle/>
          <a:p>
            <a:fld id="{B126F9C8-E1D6-4296-8FDB-12CA27117222}" type="slidenum">
              <a:rPr lang="en-US" smtClean="0"/>
              <a:t>‹#›</a:t>
            </a:fld>
            <a:endParaRPr lang="en-US"/>
          </a:p>
        </p:txBody>
      </p:sp>
    </p:spTree>
    <p:extLst>
      <p:ext uri="{BB962C8B-B14F-4D97-AF65-F5344CB8AC3E}">
        <p14:creationId xmlns:p14="http://schemas.microsoft.com/office/powerpoint/2010/main" val="180747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BC82-A7BB-4B4B-BD65-088D72E31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2E94EC-2762-48FC-9B76-D229D8FC85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F9D5B9-364A-4CFE-9552-A27EB78DC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9ABAF4-F931-4D31-B5FA-8735083D5387}"/>
              </a:ext>
            </a:extLst>
          </p:cNvPr>
          <p:cNvSpPr>
            <a:spLocks noGrp="1"/>
          </p:cNvSpPr>
          <p:nvPr>
            <p:ph type="dt" sz="half" idx="10"/>
          </p:nvPr>
        </p:nvSpPr>
        <p:spPr/>
        <p:txBody>
          <a:bodyPr/>
          <a:lstStyle/>
          <a:p>
            <a:fld id="{0C81C8D6-2284-4013-8155-B4483DD65B4B}" type="datetimeFigureOut">
              <a:rPr lang="en-US" smtClean="0"/>
              <a:t>1/11/2019</a:t>
            </a:fld>
            <a:endParaRPr lang="en-US"/>
          </a:p>
        </p:txBody>
      </p:sp>
      <p:sp>
        <p:nvSpPr>
          <p:cNvPr id="6" name="Footer Placeholder 5">
            <a:extLst>
              <a:ext uri="{FF2B5EF4-FFF2-40B4-BE49-F238E27FC236}">
                <a16:creationId xmlns:a16="http://schemas.microsoft.com/office/drawing/2014/main" id="{9DF71937-F14E-4105-90DB-49191AAA8E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BA0EB6-8083-432B-9C85-573BAB95F1B6}"/>
              </a:ext>
            </a:extLst>
          </p:cNvPr>
          <p:cNvSpPr>
            <a:spLocks noGrp="1"/>
          </p:cNvSpPr>
          <p:nvPr>
            <p:ph type="sldNum" sz="quarter" idx="12"/>
          </p:nvPr>
        </p:nvSpPr>
        <p:spPr/>
        <p:txBody>
          <a:bodyPr/>
          <a:lstStyle/>
          <a:p>
            <a:fld id="{B126F9C8-E1D6-4296-8FDB-12CA27117222}" type="slidenum">
              <a:rPr lang="en-US" smtClean="0"/>
              <a:t>‹#›</a:t>
            </a:fld>
            <a:endParaRPr lang="en-US"/>
          </a:p>
        </p:txBody>
      </p:sp>
    </p:spTree>
    <p:extLst>
      <p:ext uri="{BB962C8B-B14F-4D97-AF65-F5344CB8AC3E}">
        <p14:creationId xmlns:p14="http://schemas.microsoft.com/office/powerpoint/2010/main" val="75690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48B8DE-C5D4-42FB-9AEC-99F73CD3E9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F630CC-595B-44BE-9CAA-18A6795E5E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97FFD6-BEF4-44E7-93E8-A66F439CF3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1C8D6-2284-4013-8155-B4483DD65B4B}" type="datetimeFigureOut">
              <a:rPr lang="en-US" smtClean="0"/>
              <a:t>1/11/2019</a:t>
            </a:fld>
            <a:endParaRPr lang="en-US"/>
          </a:p>
        </p:txBody>
      </p:sp>
      <p:sp>
        <p:nvSpPr>
          <p:cNvPr id="5" name="Footer Placeholder 4">
            <a:extLst>
              <a:ext uri="{FF2B5EF4-FFF2-40B4-BE49-F238E27FC236}">
                <a16:creationId xmlns:a16="http://schemas.microsoft.com/office/drawing/2014/main" id="{C1E0FE1C-2693-4451-9671-2D57C70EB6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E9D985-5E15-4EB4-84DE-7E2DCBC394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6F9C8-E1D6-4296-8FDB-12CA27117222}" type="slidenum">
              <a:rPr lang="en-US" smtClean="0"/>
              <a:t>‹#›</a:t>
            </a:fld>
            <a:endParaRPr lang="en-US"/>
          </a:p>
        </p:txBody>
      </p:sp>
    </p:spTree>
    <p:extLst>
      <p:ext uri="{BB962C8B-B14F-4D97-AF65-F5344CB8AC3E}">
        <p14:creationId xmlns:p14="http://schemas.microsoft.com/office/powerpoint/2010/main" val="314910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6FB10-F44F-4B63-A611-F97FD207E6F2}"/>
              </a:ext>
            </a:extLst>
          </p:cNvPr>
          <p:cNvSpPr>
            <a:spLocks noGrp="1"/>
          </p:cNvSpPr>
          <p:nvPr>
            <p:ph type="ctrTitle"/>
          </p:nvPr>
        </p:nvSpPr>
        <p:spPr>
          <a:xfrm>
            <a:off x="0" y="1"/>
            <a:ext cx="12192000" cy="2743200"/>
          </a:xfrm>
        </p:spPr>
        <p:txBody>
          <a:bodyPr>
            <a:normAutofit/>
          </a:bodyPr>
          <a:lstStyle/>
          <a:p>
            <a:r>
              <a:rPr lang="en-US" sz="8000" b="1" dirty="0"/>
              <a:t>US Cuts Pakistan’s Access to Military Training Programs</a:t>
            </a:r>
          </a:p>
        </p:txBody>
      </p:sp>
      <p:pic>
        <p:nvPicPr>
          <p:cNvPr id="4" name="Picture 3">
            <a:extLst>
              <a:ext uri="{FF2B5EF4-FFF2-40B4-BE49-F238E27FC236}">
                <a16:creationId xmlns:a16="http://schemas.microsoft.com/office/drawing/2014/main" id="{42A65A00-4E23-493C-BB64-455A934F724E}"/>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9DE3B2C-E6EE-437B-A365-5DF2DBDFFE4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96478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D25195-F75B-4679-9E26-23A13F9A0B89}"/>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287CA1-F11A-4AA0-8BEC-38527A69FF4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1F29375-EE72-43C1-8BF3-B443D26CC73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95931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6564F-3968-4D3F-9916-58F309B00B84}"/>
              </a:ext>
            </a:extLst>
          </p:cNvPr>
          <p:cNvSpPr>
            <a:spLocks noGrp="1"/>
          </p:cNvSpPr>
          <p:nvPr>
            <p:ph type="ctrTitle"/>
          </p:nvPr>
        </p:nvSpPr>
        <p:spPr>
          <a:xfrm>
            <a:off x="0" y="0"/>
            <a:ext cx="12192000" cy="6857999"/>
          </a:xfrm>
        </p:spPr>
        <p:txBody>
          <a:bodyPr>
            <a:noAutofit/>
          </a:bodyPr>
          <a:lstStyle/>
          <a:p>
            <a:r>
              <a:rPr lang="en-US" sz="7200" b="1" dirty="0"/>
              <a:t>Reuters cited anonymous US officials as stating that they were worried the decision could undermine US-Pakistan relations further, compelling the country to turn to Russia or, more likely, China for assistance. </a:t>
            </a:r>
          </a:p>
        </p:txBody>
      </p:sp>
      <p:sp>
        <p:nvSpPr>
          <p:cNvPr id="3" name="Subtitle 2">
            <a:extLst>
              <a:ext uri="{FF2B5EF4-FFF2-40B4-BE49-F238E27FC236}">
                <a16:creationId xmlns:a16="http://schemas.microsoft.com/office/drawing/2014/main" id="{E6BC6243-6DC7-4C8A-B01E-4107584F9A5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5480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F5ACD2-40C8-4E20-AE88-4FBB11F05FD2}"/>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71446E-2FFB-4F3E-A33E-4C4E149A303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9344AC3-F81E-4AF6-98AD-A9EA8371A26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02301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9CE9-912F-40E5-A1E8-F21BD4920349}"/>
              </a:ext>
            </a:extLst>
          </p:cNvPr>
          <p:cNvSpPr>
            <a:spLocks noGrp="1"/>
          </p:cNvSpPr>
          <p:nvPr>
            <p:ph type="ctrTitle"/>
          </p:nvPr>
        </p:nvSpPr>
        <p:spPr>
          <a:xfrm>
            <a:off x="0" y="0"/>
            <a:ext cx="12192000" cy="6857999"/>
          </a:xfrm>
        </p:spPr>
        <p:txBody>
          <a:bodyPr>
            <a:normAutofit/>
          </a:bodyPr>
          <a:lstStyle/>
          <a:p>
            <a:r>
              <a:rPr lang="en-US" sz="9600" b="1" dirty="0"/>
              <a:t>China has already extended several loans to Pakistan for the $60 billion China Pakistan Economic Corridor.</a:t>
            </a:r>
          </a:p>
        </p:txBody>
      </p:sp>
      <p:sp>
        <p:nvSpPr>
          <p:cNvPr id="3" name="Subtitle 2">
            <a:extLst>
              <a:ext uri="{FF2B5EF4-FFF2-40B4-BE49-F238E27FC236}">
                <a16:creationId xmlns:a16="http://schemas.microsoft.com/office/drawing/2014/main" id="{B42C6441-BC99-409B-8435-FFA978ECFFB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90566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601AFB-9E44-4130-A4D4-2A767DC36C05}"/>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D9B43964-E7D3-4E6A-8F63-3A86E9A62C1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5905E16-D248-43F3-AAE8-623D540D510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16096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FDF9-B056-42F8-B2F5-FAD44988D789}"/>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744915ED-0685-4E13-919C-7B2A7801BFAF}"/>
              </a:ext>
            </a:extLst>
          </p:cNvPr>
          <p:cNvPicPr>
            <a:picLocks noChangeAspect="1"/>
          </p:cNvPicPr>
          <p:nvPr/>
        </p:nvPicPr>
        <p:blipFill>
          <a:blip r:embed="rId3"/>
          <a:stretch>
            <a:fillRect/>
          </a:stretch>
        </p:blipFill>
        <p:spPr>
          <a:xfrm>
            <a:off x="0" y="0"/>
            <a:ext cx="12191999" cy="6858000"/>
          </a:xfrm>
          <a:prstGeom prst="rect">
            <a:avLst/>
          </a:prstGeom>
        </p:spPr>
      </p:pic>
      <p:sp>
        <p:nvSpPr>
          <p:cNvPr id="3" name="Subtitle 2">
            <a:extLst>
              <a:ext uri="{FF2B5EF4-FFF2-40B4-BE49-F238E27FC236}">
                <a16:creationId xmlns:a16="http://schemas.microsoft.com/office/drawing/2014/main" id="{E356841F-3A34-4F77-BE28-C275D15CD2E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7127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3CB737-1D56-47DF-AB60-4B268E4AAAC2}"/>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8E9935F4-2F40-49AD-A7C1-E1EA22FE11F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20BA1F5-ED65-42E5-861E-4B7E9163497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6432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5D69A-EEBB-4AF2-A460-14B02B043AB3}"/>
              </a:ext>
            </a:extLst>
          </p:cNvPr>
          <p:cNvSpPr>
            <a:spLocks noGrp="1"/>
          </p:cNvSpPr>
          <p:nvPr>
            <p:ph type="ctrTitle"/>
          </p:nvPr>
        </p:nvSpPr>
        <p:spPr>
          <a:xfrm>
            <a:off x="0" y="0"/>
            <a:ext cx="12192000" cy="6857999"/>
          </a:xfrm>
        </p:spPr>
        <p:txBody>
          <a:bodyPr>
            <a:normAutofit/>
          </a:bodyPr>
          <a:lstStyle/>
          <a:p>
            <a:r>
              <a:rPr lang="en-US" b="1" dirty="0"/>
              <a:t>A US State Department official told Reuters that the US government's move to cut Pakistan from the United States’ International Military Education and Training </a:t>
            </a:r>
            <a:r>
              <a:rPr lang="en-US" b="1" dirty="0" err="1"/>
              <a:t>Programme</a:t>
            </a:r>
            <a:r>
              <a:rPr lang="en-US" b="1" dirty="0"/>
              <a:t> (IMET) would close off 66 spots that had been allocated for Pakistani officers in 2018. </a:t>
            </a:r>
          </a:p>
        </p:txBody>
      </p:sp>
      <p:sp>
        <p:nvSpPr>
          <p:cNvPr id="3" name="Subtitle 2">
            <a:extLst>
              <a:ext uri="{FF2B5EF4-FFF2-40B4-BE49-F238E27FC236}">
                <a16:creationId xmlns:a16="http://schemas.microsoft.com/office/drawing/2014/main" id="{842B4DA6-D3E7-487D-942D-93BA070C3EB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06535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6CF66-6711-4556-941F-03EBE8554600}"/>
              </a:ext>
            </a:extLst>
          </p:cNvPr>
          <p:cNvSpPr>
            <a:spLocks noGrp="1"/>
          </p:cNvSpPr>
          <p:nvPr>
            <p:ph type="ctrTitle"/>
          </p:nvPr>
        </p:nvSpPr>
        <p:spPr>
          <a:xfrm>
            <a:off x="0" y="0"/>
            <a:ext cx="12192000" cy="6857999"/>
          </a:xfrm>
        </p:spPr>
        <p:txBody>
          <a:bodyPr>
            <a:normAutofit/>
          </a:bodyPr>
          <a:lstStyle/>
          <a:p>
            <a:r>
              <a:rPr lang="en-US" sz="8000" b="1" dirty="0"/>
              <a:t>International Military Education and Training (IMET) funds provide training and education on a grant basis to students from allied and friendly nations. </a:t>
            </a:r>
          </a:p>
        </p:txBody>
      </p:sp>
      <p:sp>
        <p:nvSpPr>
          <p:cNvPr id="3" name="Subtitle 2">
            <a:extLst>
              <a:ext uri="{FF2B5EF4-FFF2-40B4-BE49-F238E27FC236}">
                <a16:creationId xmlns:a16="http://schemas.microsoft.com/office/drawing/2014/main" id="{ED209F71-F615-40FD-9E65-CADDEF182A3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84226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8338D-C3C1-4C0F-A2E7-439CAB7063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CD1C27-F510-4B4D-A0A9-CE4D448D47BC}"/>
              </a:ext>
            </a:extLst>
          </p:cNvPr>
          <p:cNvSpPr>
            <a:spLocks noGrp="1"/>
          </p:cNvSpPr>
          <p:nvPr>
            <p:ph idx="1"/>
          </p:nvPr>
        </p:nvSpPr>
        <p:spPr>
          <a:xfrm>
            <a:off x="0" y="0"/>
            <a:ext cx="12201525" cy="6858000"/>
          </a:xfrm>
        </p:spPr>
        <p:txBody>
          <a:bodyPr>
            <a:normAutofit/>
          </a:bodyPr>
          <a:lstStyle/>
          <a:p>
            <a:r>
              <a:rPr lang="en-US" sz="9600" b="1" dirty="0"/>
              <a:t>The official added that the spots would either be left vacant, or be allocated to officers from other nations.</a:t>
            </a:r>
          </a:p>
        </p:txBody>
      </p:sp>
    </p:spTree>
    <p:extLst>
      <p:ext uri="{BB962C8B-B14F-4D97-AF65-F5344CB8AC3E}">
        <p14:creationId xmlns:p14="http://schemas.microsoft.com/office/powerpoint/2010/main" val="214880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03FC2-5B9F-4B3B-B305-4AD301626C2D}"/>
              </a:ext>
            </a:extLst>
          </p:cNvPr>
          <p:cNvSpPr>
            <a:spLocks noGrp="1"/>
          </p:cNvSpPr>
          <p:nvPr>
            <p:ph type="ctrTitle"/>
          </p:nvPr>
        </p:nvSpPr>
        <p:spPr>
          <a:xfrm>
            <a:off x="0" y="0"/>
            <a:ext cx="12192000" cy="6857999"/>
          </a:xfrm>
        </p:spPr>
        <p:txBody>
          <a:bodyPr>
            <a:normAutofit/>
          </a:bodyPr>
          <a:lstStyle/>
          <a:p>
            <a:r>
              <a:rPr lang="en-US" sz="6600" b="1" dirty="0"/>
              <a:t>The United States has started cutting Pakistani officers from training and educational programs which were a key aspect of US-Pakistan bilateral relations that have lasted for more than a decade, US officials told Reuters.</a:t>
            </a:r>
          </a:p>
        </p:txBody>
      </p:sp>
      <p:sp>
        <p:nvSpPr>
          <p:cNvPr id="3" name="Subtitle 2">
            <a:extLst>
              <a:ext uri="{FF2B5EF4-FFF2-40B4-BE49-F238E27FC236}">
                <a16:creationId xmlns:a16="http://schemas.microsoft.com/office/drawing/2014/main" id="{7CD8E201-501B-4FE4-AF67-70BE1F52363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86744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77578A-EC1E-4BC6-9ADF-EFE17740627D}"/>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8B6EB82-AC6F-4B81-AA46-DFF9A150F0F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43B2659-B003-4528-8A5B-67DC4A5ED94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24185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7F205-ADDE-4168-82C6-924851E46397}"/>
              </a:ext>
            </a:extLst>
          </p:cNvPr>
          <p:cNvSpPr>
            <a:spLocks noGrp="1"/>
          </p:cNvSpPr>
          <p:nvPr>
            <p:ph type="ctrTitle"/>
          </p:nvPr>
        </p:nvSpPr>
        <p:spPr>
          <a:xfrm>
            <a:off x="0" y="0"/>
            <a:ext cx="12192000" cy="6858000"/>
          </a:xfrm>
        </p:spPr>
        <p:txBody>
          <a:bodyPr>
            <a:noAutofit/>
          </a:bodyPr>
          <a:lstStyle/>
          <a:p>
            <a:r>
              <a:rPr lang="en-US" sz="7200" b="1" dirty="0"/>
              <a:t>In fact, US President Donald Trump’s first tweet of 2018, targeting Pakistan, had caused ripples in international diplomatic circles, especially on the Twitter timelines of Pakistan government officials.</a:t>
            </a:r>
          </a:p>
        </p:txBody>
      </p:sp>
      <p:sp>
        <p:nvSpPr>
          <p:cNvPr id="3" name="Subtitle 2">
            <a:extLst>
              <a:ext uri="{FF2B5EF4-FFF2-40B4-BE49-F238E27FC236}">
                <a16:creationId xmlns:a16="http://schemas.microsoft.com/office/drawing/2014/main" id="{C991EC19-20D7-4AB2-BF24-388C9CC35EA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77092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1FBCB0-1D31-478A-A225-A054BAA3C95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A684CAE-E63E-48B4-ADFA-BF3C66D8667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2F479D4-61C2-4D46-A3A7-4E4688741B6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51640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7752-5D3F-49F8-955E-B4765EE8818C}"/>
              </a:ext>
            </a:extLst>
          </p:cNvPr>
          <p:cNvSpPr>
            <a:spLocks noGrp="1"/>
          </p:cNvSpPr>
          <p:nvPr>
            <p:ph type="ctrTitle"/>
          </p:nvPr>
        </p:nvSpPr>
        <p:spPr>
          <a:xfrm>
            <a:off x="0" y="1"/>
            <a:ext cx="12192000" cy="2057400"/>
          </a:xfrm>
        </p:spPr>
        <p:txBody>
          <a:bodyPr>
            <a:noAutofit/>
          </a:bodyPr>
          <a:lstStyle/>
          <a:p>
            <a:r>
              <a:rPr lang="en-US" sz="7200" b="1" dirty="0"/>
              <a:t>a small wave on the surface of water</a:t>
            </a:r>
          </a:p>
        </p:txBody>
      </p:sp>
      <p:pic>
        <p:nvPicPr>
          <p:cNvPr id="4" name="Picture 3">
            <a:extLst>
              <a:ext uri="{FF2B5EF4-FFF2-40B4-BE49-F238E27FC236}">
                <a16:creationId xmlns:a16="http://schemas.microsoft.com/office/drawing/2014/main" id="{530AC6E6-5E6B-49EC-BDB6-AAC1D10DBA58}"/>
              </a:ext>
            </a:extLst>
          </p:cNvPr>
          <p:cNvPicPr>
            <a:picLocks noChangeAspect="1"/>
          </p:cNvPicPr>
          <p:nvPr/>
        </p:nvPicPr>
        <p:blipFill>
          <a:blip r:embed="rId3"/>
          <a:stretch>
            <a:fillRect/>
          </a:stretch>
        </p:blipFill>
        <p:spPr>
          <a:xfrm>
            <a:off x="0" y="1885949"/>
            <a:ext cx="12192000" cy="4972049"/>
          </a:xfrm>
          <a:prstGeom prst="rect">
            <a:avLst/>
          </a:prstGeom>
        </p:spPr>
      </p:pic>
      <p:sp>
        <p:nvSpPr>
          <p:cNvPr id="3" name="Subtitle 2">
            <a:extLst>
              <a:ext uri="{FF2B5EF4-FFF2-40B4-BE49-F238E27FC236}">
                <a16:creationId xmlns:a16="http://schemas.microsoft.com/office/drawing/2014/main" id="{E0D0F822-F3A8-42F3-988F-9C3D0B9DDE3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62846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462C2-3DFA-4AED-9403-D84D90B21A7F}"/>
              </a:ext>
            </a:extLst>
          </p:cNvPr>
          <p:cNvSpPr>
            <a:spLocks noGrp="1"/>
          </p:cNvSpPr>
          <p:nvPr>
            <p:ph type="ctrTitle"/>
          </p:nvPr>
        </p:nvSpPr>
        <p:spPr>
          <a:xfrm>
            <a:off x="1" y="0"/>
            <a:ext cx="12192000" cy="6857999"/>
          </a:xfrm>
        </p:spPr>
        <p:txBody>
          <a:bodyPr>
            <a:normAutofit/>
          </a:bodyPr>
          <a:lstStyle/>
          <a:p>
            <a:r>
              <a:rPr lang="en-US" sz="7200" b="1" dirty="0"/>
              <a:t>a sound or feeling that spreads through a person or group of people, gradually increasing and then becoming smaller</a:t>
            </a:r>
          </a:p>
        </p:txBody>
      </p:sp>
      <p:sp>
        <p:nvSpPr>
          <p:cNvPr id="3" name="Subtitle 2">
            <a:extLst>
              <a:ext uri="{FF2B5EF4-FFF2-40B4-BE49-F238E27FC236}">
                <a16:creationId xmlns:a16="http://schemas.microsoft.com/office/drawing/2014/main" id="{6ECE9BF1-F088-43E8-AB11-40E4988C76E5}"/>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18E414F1-C03A-4D85-9238-09CDD7EB2180}"/>
              </a:ext>
            </a:extLst>
          </p:cNvPr>
          <p:cNvPicPr>
            <a:picLocks noChangeAspect="1"/>
          </p:cNvPicPr>
          <p:nvPr/>
        </p:nvPicPr>
        <p:blipFill>
          <a:blip r:embed="rId3"/>
          <a:stretch>
            <a:fillRect/>
          </a:stretch>
        </p:blipFill>
        <p:spPr>
          <a:xfrm>
            <a:off x="0" y="0"/>
            <a:ext cx="12191999" cy="2943225"/>
          </a:xfrm>
          <a:prstGeom prst="rect">
            <a:avLst/>
          </a:prstGeom>
        </p:spPr>
      </p:pic>
    </p:spTree>
    <p:extLst>
      <p:ext uri="{BB962C8B-B14F-4D97-AF65-F5344CB8AC3E}">
        <p14:creationId xmlns:p14="http://schemas.microsoft.com/office/powerpoint/2010/main" val="4152609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28E136-1326-4CA0-BB4C-EEFCE4BDE7C5}"/>
              </a:ext>
            </a:extLst>
          </p:cNvPr>
          <p:cNvPicPr>
            <a:picLocks noChangeAspect="1"/>
          </p:cNvPicPr>
          <p:nvPr/>
        </p:nvPicPr>
        <p:blipFill>
          <a:blip r:embed="rId3"/>
          <a:stretch>
            <a:fillRect/>
          </a:stretch>
        </p:blipFill>
        <p:spPr>
          <a:xfrm>
            <a:off x="0" y="0"/>
            <a:ext cx="12192000" cy="2257425"/>
          </a:xfrm>
          <a:prstGeom prst="rect">
            <a:avLst/>
          </a:prstGeom>
        </p:spPr>
      </p:pic>
      <p:sp>
        <p:nvSpPr>
          <p:cNvPr id="2" name="Title 1">
            <a:extLst>
              <a:ext uri="{FF2B5EF4-FFF2-40B4-BE49-F238E27FC236}">
                <a16:creationId xmlns:a16="http://schemas.microsoft.com/office/drawing/2014/main" id="{7308390E-558A-4C5C-B007-383AD79CA1EA}"/>
              </a:ext>
            </a:extLst>
          </p:cNvPr>
          <p:cNvSpPr>
            <a:spLocks noGrp="1"/>
          </p:cNvSpPr>
          <p:nvPr>
            <p:ph type="ctrTitle"/>
          </p:nvPr>
        </p:nvSpPr>
        <p:spPr>
          <a:xfrm>
            <a:off x="1524000" y="1122363"/>
            <a:ext cx="9144000" cy="1363662"/>
          </a:xfrm>
        </p:spPr>
        <p:txBody>
          <a:bodyPr/>
          <a:lstStyle/>
          <a:p>
            <a:endParaRPr lang="en-US" dirty="0"/>
          </a:p>
        </p:txBody>
      </p:sp>
      <p:sp>
        <p:nvSpPr>
          <p:cNvPr id="3" name="Subtitle 2">
            <a:extLst>
              <a:ext uri="{FF2B5EF4-FFF2-40B4-BE49-F238E27FC236}">
                <a16:creationId xmlns:a16="http://schemas.microsoft.com/office/drawing/2014/main" id="{3EEEAB07-65C3-460B-9826-A89512141708}"/>
              </a:ext>
            </a:extLst>
          </p:cNvPr>
          <p:cNvSpPr>
            <a:spLocks noGrp="1"/>
          </p:cNvSpPr>
          <p:nvPr>
            <p:ph type="subTitle" idx="1"/>
          </p:nvPr>
        </p:nvSpPr>
        <p:spPr>
          <a:xfrm>
            <a:off x="0" y="2257425"/>
            <a:ext cx="12192000" cy="4600575"/>
          </a:xfrm>
        </p:spPr>
        <p:txBody>
          <a:bodyPr>
            <a:normAutofit/>
          </a:bodyPr>
          <a:lstStyle/>
          <a:p>
            <a:r>
              <a:rPr lang="en-US" sz="3600" b="1" dirty="0"/>
              <a:t>a line that shows the time and the order in which events have happened</a:t>
            </a:r>
          </a:p>
          <a:p>
            <a:r>
              <a:rPr lang="en-US" sz="3600" b="1" dirty="0"/>
              <a:t>​</a:t>
            </a:r>
          </a:p>
          <a:p>
            <a:r>
              <a:rPr lang="en-US" sz="3600" b="1" dirty="0"/>
              <a:t>a plan that shows how long something will take or when things will happen</a:t>
            </a:r>
          </a:p>
          <a:p>
            <a:r>
              <a:rPr lang="en-US" sz="3600" b="1" dirty="0"/>
              <a:t>​</a:t>
            </a:r>
          </a:p>
          <a:p>
            <a:r>
              <a:rPr lang="en-US" sz="3600" b="1" dirty="0"/>
              <a:t>the part of a social media website where items that have been added by you, or that relate to you, are shown</a:t>
            </a:r>
          </a:p>
        </p:txBody>
      </p:sp>
    </p:spTree>
    <p:extLst>
      <p:ext uri="{BB962C8B-B14F-4D97-AF65-F5344CB8AC3E}">
        <p14:creationId xmlns:p14="http://schemas.microsoft.com/office/powerpoint/2010/main" val="837922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CA32-1EE9-4F6B-A44F-3221E1EB6E5F}"/>
              </a:ext>
            </a:extLst>
          </p:cNvPr>
          <p:cNvSpPr>
            <a:spLocks noGrp="1"/>
          </p:cNvSpPr>
          <p:nvPr>
            <p:ph type="ctrTitle"/>
          </p:nvPr>
        </p:nvSpPr>
        <p:spPr>
          <a:xfrm>
            <a:off x="0" y="0"/>
            <a:ext cx="12192000" cy="6857999"/>
          </a:xfrm>
        </p:spPr>
        <p:txBody>
          <a:bodyPr>
            <a:noAutofit/>
          </a:bodyPr>
          <a:lstStyle/>
          <a:p>
            <a:r>
              <a:rPr lang="en-US" sz="7200" b="1" dirty="0"/>
              <a:t>In his tweet, the US called Pakistan a ‘safe haven’ for terrorists and said that the “United States had foolishly given more than 33 billion dollars in aid to Pakistan over the last 15 years.”</a:t>
            </a:r>
          </a:p>
        </p:txBody>
      </p:sp>
      <p:sp>
        <p:nvSpPr>
          <p:cNvPr id="3" name="Subtitle 2">
            <a:extLst>
              <a:ext uri="{FF2B5EF4-FFF2-40B4-BE49-F238E27FC236}">
                <a16:creationId xmlns:a16="http://schemas.microsoft.com/office/drawing/2014/main" id="{1A5731CF-57DE-4307-807B-D209C47BF72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32520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DA381C-5C48-4114-A51C-22C503BF9D01}"/>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1D3F9BDE-811F-462C-B933-810167B26A5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39AE7B2-C234-4B10-A29D-3350A3531C3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24520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785DEA-9A54-43FD-A585-FD5900EF0F9B}"/>
              </a:ext>
            </a:extLst>
          </p:cNvPr>
          <p:cNvPicPr>
            <a:picLocks noChangeAspect="1"/>
          </p:cNvPicPr>
          <p:nvPr/>
        </p:nvPicPr>
        <p:blipFill>
          <a:blip r:embed="rId3"/>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C27DCB4D-0EBB-446F-A2C0-79E9E85CA5D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84F7469-2924-42E4-9AA3-F989980F7F2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6581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E985-AAE6-47C0-ACE3-1369A121944F}"/>
              </a:ext>
            </a:extLst>
          </p:cNvPr>
          <p:cNvSpPr>
            <a:spLocks noGrp="1"/>
          </p:cNvSpPr>
          <p:nvPr>
            <p:ph type="ctrTitle"/>
          </p:nvPr>
        </p:nvSpPr>
        <p:spPr>
          <a:xfrm>
            <a:off x="0" y="0"/>
            <a:ext cx="12015788" cy="6858000"/>
          </a:xfrm>
        </p:spPr>
        <p:txBody>
          <a:bodyPr>
            <a:normAutofit/>
          </a:bodyPr>
          <a:lstStyle/>
          <a:p>
            <a:r>
              <a:rPr lang="en-US" sz="8000" b="1" dirty="0"/>
              <a:t>Pakistan had been the largest recipient of IMET between 2003 and 2017, according to the Security Assistance Monitor which tracks U.S. assistance.</a:t>
            </a:r>
          </a:p>
        </p:txBody>
      </p:sp>
      <p:sp>
        <p:nvSpPr>
          <p:cNvPr id="3" name="Subtitle 2">
            <a:extLst>
              <a:ext uri="{FF2B5EF4-FFF2-40B4-BE49-F238E27FC236}">
                <a16:creationId xmlns:a16="http://schemas.microsoft.com/office/drawing/2014/main" id="{8BC990B2-FDD0-482C-94A3-142DDC45B21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94482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FC8FC5-8737-4D27-983A-5F9CCF8299BD}"/>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DA97DE79-3403-4C7C-8364-4F02FC25243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B81FC78-88C7-415E-9A6B-73BD9B2C643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93674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C869DB-A965-45DE-B8AD-3B77F404501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E3C493-3D35-4F1C-959C-0A1F2106767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6271F16-D166-40BD-BE93-B9F7F7D50AC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89079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FCB9D-195C-46F9-BAD5-5FC6661A4FF5}"/>
              </a:ext>
            </a:extLst>
          </p:cNvPr>
          <p:cNvSpPr>
            <a:spLocks noGrp="1"/>
          </p:cNvSpPr>
          <p:nvPr>
            <p:ph type="ctrTitle"/>
          </p:nvPr>
        </p:nvSpPr>
        <p:spPr>
          <a:xfrm>
            <a:off x="0" y="0"/>
            <a:ext cx="12192000" cy="6857999"/>
          </a:xfrm>
        </p:spPr>
        <p:txBody>
          <a:bodyPr>
            <a:normAutofit/>
          </a:bodyPr>
          <a:lstStyle/>
          <a:p>
            <a:r>
              <a:rPr lang="en-US" sz="8000" b="1" dirty="0"/>
              <a:t>to follow the development or progress of something</a:t>
            </a:r>
          </a:p>
        </p:txBody>
      </p:sp>
      <p:sp>
        <p:nvSpPr>
          <p:cNvPr id="3" name="Subtitle 2">
            <a:extLst>
              <a:ext uri="{FF2B5EF4-FFF2-40B4-BE49-F238E27FC236}">
                <a16:creationId xmlns:a16="http://schemas.microsoft.com/office/drawing/2014/main" id="{DD114BB5-B111-4B9B-89B0-95F1541CA92F}"/>
              </a:ext>
            </a:extLst>
          </p:cNvPr>
          <p:cNvSpPr>
            <a:spLocks noGrp="1"/>
          </p:cNvSpPr>
          <p:nvPr>
            <p:ph type="subTitle" idx="1"/>
          </p:nvPr>
        </p:nvSpPr>
        <p:spPr>
          <a:xfrm>
            <a:off x="1524000" y="0"/>
            <a:ext cx="9144000" cy="45719"/>
          </a:xfrm>
        </p:spPr>
        <p:txBody>
          <a:bodyPr>
            <a:normAutofit fontScale="25000" lnSpcReduction="20000"/>
          </a:bodyPr>
          <a:lstStyle/>
          <a:p>
            <a:endParaRPr lang="en-US" dirty="0"/>
          </a:p>
        </p:txBody>
      </p:sp>
      <p:pic>
        <p:nvPicPr>
          <p:cNvPr id="4" name="Picture 3">
            <a:extLst>
              <a:ext uri="{FF2B5EF4-FFF2-40B4-BE49-F238E27FC236}">
                <a16:creationId xmlns:a16="http://schemas.microsoft.com/office/drawing/2014/main" id="{E1842250-AAE1-4215-9FAE-D0A2E5AC5093}"/>
              </a:ext>
            </a:extLst>
          </p:cNvPr>
          <p:cNvPicPr>
            <a:picLocks noChangeAspect="1"/>
          </p:cNvPicPr>
          <p:nvPr/>
        </p:nvPicPr>
        <p:blipFill>
          <a:blip r:embed="rId3"/>
          <a:stretch>
            <a:fillRect/>
          </a:stretch>
        </p:blipFill>
        <p:spPr>
          <a:xfrm>
            <a:off x="0" y="0"/>
            <a:ext cx="12344400" cy="4629150"/>
          </a:xfrm>
          <a:prstGeom prst="rect">
            <a:avLst/>
          </a:prstGeom>
        </p:spPr>
      </p:pic>
    </p:spTree>
    <p:extLst>
      <p:ext uri="{BB962C8B-B14F-4D97-AF65-F5344CB8AC3E}">
        <p14:creationId xmlns:p14="http://schemas.microsoft.com/office/powerpoint/2010/main" val="2678537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F53550-C61C-4BCF-B80E-9EE91183F33A}"/>
              </a:ext>
            </a:extLst>
          </p:cNvPr>
          <p:cNvPicPr>
            <a:picLocks noChangeAspect="1"/>
          </p:cNvPicPr>
          <p:nvPr/>
        </p:nvPicPr>
        <p:blipFill>
          <a:blip r:embed="rId3"/>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A34EE8BA-46B6-4291-9CF5-ED6845D220E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EFD5E7A-F3CF-4CF4-B249-A76E9AA04BC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00911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1B673C-ACCC-4A77-A0FD-01E1B233CBB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28920C0-5268-4DED-A40D-57B54D3CBC5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7E8A158-3795-4FD3-AE96-91D36360EF1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3645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7CDC26-D050-4F9E-9F00-1437DA09F29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71A5A93-9F2C-4219-92AC-EA3E30B0A38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18DBE63-6DAE-4226-B8E7-6CB0489A108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59395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7A48-B842-43CC-A8C0-6ABCEABA4038}"/>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7F2F7605-4267-47EF-B5A6-0E375ABF100E}"/>
              </a:ext>
            </a:extLst>
          </p:cNvPr>
          <p:cNvPicPr>
            <a:picLocks noChangeAspect="1"/>
          </p:cNvPicPr>
          <p:nvPr/>
        </p:nvPicPr>
        <p:blipFill>
          <a:blip r:embed="rId3"/>
          <a:stretch>
            <a:fillRect/>
          </a:stretch>
        </p:blipFill>
        <p:spPr>
          <a:xfrm>
            <a:off x="114300" y="0"/>
            <a:ext cx="12077700" cy="6858000"/>
          </a:xfrm>
          <a:prstGeom prst="rect">
            <a:avLst/>
          </a:prstGeom>
        </p:spPr>
      </p:pic>
      <p:sp>
        <p:nvSpPr>
          <p:cNvPr id="3" name="Subtitle 2">
            <a:extLst>
              <a:ext uri="{FF2B5EF4-FFF2-40B4-BE49-F238E27FC236}">
                <a16:creationId xmlns:a16="http://schemas.microsoft.com/office/drawing/2014/main" id="{91A4615E-A170-444F-AE06-58B8614BF31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19589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2F342-5911-409D-AFAD-EC9364A9E14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4D8D836-5B63-4133-BDC5-FF958DDE1DC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698CC14-83E0-46B2-8F21-7F609917F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91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04FFD-78A5-4685-B8A6-ACAF8A41C7B7}"/>
              </a:ext>
            </a:extLst>
          </p:cNvPr>
          <p:cNvSpPr>
            <a:spLocks noGrp="1"/>
          </p:cNvSpPr>
          <p:nvPr>
            <p:ph type="ctrTitle"/>
          </p:nvPr>
        </p:nvSpPr>
        <p:spPr>
          <a:xfrm>
            <a:off x="0" y="0"/>
            <a:ext cx="12192000" cy="6857999"/>
          </a:xfrm>
        </p:spPr>
        <p:txBody>
          <a:bodyPr>
            <a:normAutofit/>
          </a:bodyPr>
          <a:lstStyle/>
          <a:p>
            <a:r>
              <a:rPr lang="en-US" b="1" dirty="0"/>
              <a:t>An international news agency founded in London in 1851 by Paul Julius Reuter (1816–99). The agency pioneered the use of telegraphy, building up a service used today by newspapers and radio and television stations in most countries.</a:t>
            </a:r>
          </a:p>
        </p:txBody>
      </p:sp>
      <p:sp>
        <p:nvSpPr>
          <p:cNvPr id="3" name="Subtitle 2">
            <a:extLst>
              <a:ext uri="{FF2B5EF4-FFF2-40B4-BE49-F238E27FC236}">
                <a16:creationId xmlns:a16="http://schemas.microsoft.com/office/drawing/2014/main" id="{996A1675-2324-4094-8AC3-0CA666681E5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4211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6004-5A4A-4206-B0CD-FE5232FFADE6}"/>
              </a:ext>
            </a:extLst>
          </p:cNvPr>
          <p:cNvSpPr>
            <a:spLocks noGrp="1"/>
          </p:cNvSpPr>
          <p:nvPr>
            <p:ph type="ctrTitle"/>
          </p:nvPr>
        </p:nvSpPr>
        <p:spPr>
          <a:xfrm>
            <a:off x="0" y="0"/>
            <a:ext cx="12192000" cy="6857999"/>
          </a:xfrm>
        </p:spPr>
        <p:txBody>
          <a:bodyPr>
            <a:normAutofit/>
          </a:bodyPr>
          <a:lstStyle/>
          <a:p>
            <a:r>
              <a:rPr lang="en-US" sz="8000" b="1" dirty="0"/>
              <a:t>Reuters transmits news in English, French, German, Italian, Spanish, Portuguese, Russian, Urdu, Arabic, Japanese, Korean, and Chinese</a:t>
            </a:r>
          </a:p>
        </p:txBody>
      </p:sp>
      <p:sp>
        <p:nvSpPr>
          <p:cNvPr id="3" name="Subtitle 2">
            <a:extLst>
              <a:ext uri="{FF2B5EF4-FFF2-40B4-BE49-F238E27FC236}">
                <a16:creationId xmlns:a16="http://schemas.microsoft.com/office/drawing/2014/main" id="{4E691466-B2D6-4804-871D-CA5AFD02F04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09930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5116-2169-4914-95A9-C6ADCF4D577C}"/>
              </a:ext>
            </a:extLst>
          </p:cNvPr>
          <p:cNvSpPr>
            <a:spLocks noGrp="1"/>
          </p:cNvSpPr>
          <p:nvPr>
            <p:ph type="ctrTitle"/>
          </p:nvPr>
        </p:nvSpPr>
        <p:spPr>
          <a:xfrm>
            <a:off x="0" y="0"/>
            <a:ext cx="12192000" cy="6857999"/>
          </a:xfrm>
        </p:spPr>
        <p:txBody>
          <a:bodyPr>
            <a:noAutofit/>
          </a:bodyPr>
          <a:lstStyle/>
          <a:p>
            <a:r>
              <a:rPr lang="en-US" sz="7200" b="1" dirty="0"/>
              <a:t>The move is one of the first major impacts of Donald Trump’s announcement that the US would cut security aid to Pakistan to compel the country to crack down on Islamic terrorists living on Pakistani soil.</a:t>
            </a:r>
          </a:p>
        </p:txBody>
      </p:sp>
      <p:sp>
        <p:nvSpPr>
          <p:cNvPr id="3" name="Subtitle 2">
            <a:extLst>
              <a:ext uri="{FF2B5EF4-FFF2-40B4-BE49-F238E27FC236}">
                <a16:creationId xmlns:a16="http://schemas.microsoft.com/office/drawing/2014/main" id="{D29D4492-4525-499A-8C44-1B9B57835B3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15420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C13E-C48D-4F56-AE23-CEFC28336EFE}"/>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2E1D49BA-307D-4036-B21F-559805D5A57C}"/>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2EBAE802-9333-46A6-9C4E-74227DB293C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13039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010C55-872E-423C-974B-9B0EDA1208F7}"/>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63450EA7-F648-4B78-B544-1EBF6AEAA72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921B8A4-617F-44D1-B7C8-B9664C251E2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34347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9BBD8-732F-4B74-864A-8756A106C128}"/>
              </a:ext>
            </a:extLst>
          </p:cNvPr>
          <p:cNvSpPr>
            <a:spLocks noGrp="1"/>
          </p:cNvSpPr>
          <p:nvPr>
            <p:ph type="ctrTitle"/>
          </p:nvPr>
        </p:nvSpPr>
        <p:spPr>
          <a:xfrm>
            <a:off x="0" y="1122362"/>
            <a:ext cx="12192000" cy="5735637"/>
          </a:xfrm>
        </p:spPr>
        <p:txBody>
          <a:bodyPr>
            <a:normAutofit/>
          </a:bodyPr>
          <a:lstStyle/>
          <a:p>
            <a:r>
              <a:rPr lang="en-US" sz="8800" b="1" dirty="0"/>
              <a:t>an action by an authority to stop something</a:t>
            </a:r>
          </a:p>
        </p:txBody>
      </p:sp>
      <p:sp>
        <p:nvSpPr>
          <p:cNvPr id="3" name="Subtitle 2">
            <a:extLst>
              <a:ext uri="{FF2B5EF4-FFF2-40B4-BE49-F238E27FC236}">
                <a16:creationId xmlns:a16="http://schemas.microsoft.com/office/drawing/2014/main" id="{E47FCE34-851D-44EB-B031-25B41431B89B}"/>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226D5436-F7AE-4910-8220-41679E289525}"/>
              </a:ext>
            </a:extLst>
          </p:cNvPr>
          <p:cNvPicPr>
            <a:picLocks noChangeAspect="1"/>
          </p:cNvPicPr>
          <p:nvPr/>
        </p:nvPicPr>
        <p:blipFill>
          <a:blip r:embed="rId3"/>
          <a:stretch>
            <a:fillRect/>
          </a:stretch>
        </p:blipFill>
        <p:spPr>
          <a:xfrm>
            <a:off x="0" y="0"/>
            <a:ext cx="12191999" cy="4586288"/>
          </a:xfrm>
          <a:prstGeom prst="rect">
            <a:avLst/>
          </a:prstGeom>
        </p:spPr>
      </p:pic>
    </p:spTree>
    <p:extLst>
      <p:ext uri="{BB962C8B-B14F-4D97-AF65-F5344CB8AC3E}">
        <p14:creationId xmlns:p14="http://schemas.microsoft.com/office/powerpoint/2010/main" val="2518996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491</Words>
  <Application>Microsoft Office PowerPoint</Application>
  <PresentationFormat>Widescreen</PresentationFormat>
  <Paragraphs>22</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US Cuts Pakistan’s Access to Military Training Programs</vt:lpstr>
      <vt:lpstr>The United States has started cutting Pakistani officers from training and educational programs which were a key aspect of US-Pakistan bilateral relations that have lasted for more than a decade, US officials told Reuters.</vt:lpstr>
      <vt:lpstr>PowerPoint Presentation</vt:lpstr>
      <vt:lpstr>An international news agency founded in London in 1851 by Paul Julius Reuter (1816–99). The agency pioneered the use of telegraphy, building up a service used today by newspapers and radio and television stations in most countries.</vt:lpstr>
      <vt:lpstr>Reuters transmits news in English, French, German, Italian, Spanish, Portuguese, Russian, Urdu, Arabic, Japanese, Korean, and Chinese</vt:lpstr>
      <vt:lpstr>The move is one of the first major impacts of Donald Trump’s announcement that the US would cut security aid to Pakistan to compel the country to crack down on Islamic terrorists living on Pakistani soil.</vt:lpstr>
      <vt:lpstr>PowerPoint Presentation</vt:lpstr>
      <vt:lpstr>PowerPoint Presentation</vt:lpstr>
      <vt:lpstr>an action by an authority to stop something</vt:lpstr>
      <vt:lpstr>PowerPoint Presentation</vt:lpstr>
      <vt:lpstr>Reuters cited anonymous US officials as stating that they were worried the decision could undermine US-Pakistan relations further, compelling the country to turn to Russia or, more likely, China for assistance. </vt:lpstr>
      <vt:lpstr>PowerPoint Presentation</vt:lpstr>
      <vt:lpstr>China has already extended several loans to Pakistan for the $60 billion China Pakistan Economic Corridor.</vt:lpstr>
      <vt:lpstr>PowerPoint Presentation</vt:lpstr>
      <vt:lpstr>PowerPoint Presentation</vt:lpstr>
      <vt:lpstr>PowerPoint Presentation</vt:lpstr>
      <vt:lpstr>A US State Department official told Reuters that the US government's move to cut Pakistan from the United States’ International Military Education and Training Programme (IMET) would close off 66 spots that had been allocated for Pakistani officers in 2018. </vt:lpstr>
      <vt:lpstr>International Military Education and Training (IMET) funds provide training and education on a grant basis to students from allied and friendly nations. </vt:lpstr>
      <vt:lpstr>PowerPoint Presentation</vt:lpstr>
      <vt:lpstr>PowerPoint Presentation</vt:lpstr>
      <vt:lpstr>In fact, US President Donald Trump’s first tweet of 2018, targeting Pakistan, had caused ripples in international diplomatic circles, especially on the Twitter timelines of Pakistan government officials.</vt:lpstr>
      <vt:lpstr>PowerPoint Presentation</vt:lpstr>
      <vt:lpstr>a small wave on the surface of water</vt:lpstr>
      <vt:lpstr>a sound or feeling that spreads through a person or group of people, gradually increasing and then becoming smaller</vt:lpstr>
      <vt:lpstr>PowerPoint Presentation</vt:lpstr>
      <vt:lpstr>In his tweet, the US called Pakistan a ‘safe haven’ for terrorists and said that the “United States had foolishly given more than 33 billion dollars in aid to Pakistan over the last 15 years.”</vt:lpstr>
      <vt:lpstr>PowerPoint Presentation</vt:lpstr>
      <vt:lpstr>PowerPoint Presentation</vt:lpstr>
      <vt:lpstr>Pakistan had been the largest recipient of IMET between 2003 and 2017, according to the Security Assistance Monitor which tracks U.S. assistance.</vt:lpstr>
      <vt:lpstr>PowerPoint Presentation</vt:lpstr>
      <vt:lpstr>to follow the development or progress of something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Cuts Pakistan’s Access to Military Training Programs</dc:title>
  <dc:creator>Noona</dc:creator>
  <cp:lastModifiedBy>Noona</cp:lastModifiedBy>
  <cp:revision>53</cp:revision>
  <dcterms:created xsi:type="dcterms:W3CDTF">2019-01-11T16:29:43Z</dcterms:created>
  <dcterms:modified xsi:type="dcterms:W3CDTF">2019-01-11T19:31:59Z</dcterms:modified>
</cp:coreProperties>
</file>