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78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A89D74-E9B6-447A-B3D1-DB9DFC7EE321}" type="datetimeFigureOut">
              <a:rPr lang="ar-IQ" smtClean="0"/>
              <a:t>6/14/1440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3F67F2-82A8-4F39-80E9-24967C01E1E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Discourse Analysis</a:t>
            </a:r>
            <a:endParaRPr lang="en-US" dirty="0"/>
          </a:p>
        </p:txBody>
      </p:sp>
      <p:pic>
        <p:nvPicPr>
          <p:cNvPr id="5" name="Picture 5" descr="ANIM10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643050"/>
            <a:ext cx="2286016" cy="291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Text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4000" b="1" dirty="0"/>
              <a:t>It is a semantic unit.</a:t>
            </a:r>
          </a:p>
          <a:p>
            <a:pPr algn="l" rtl="0"/>
            <a:r>
              <a:rPr lang="en-US" sz="4000" b="1" dirty="0"/>
              <a:t>Something is called </a:t>
            </a:r>
            <a:r>
              <a:rPr lang="en-US" sz="4000" b="1" dirty="0" smtClean="0"/>
              <a:t>a’ text’ </a:t>
            </a:r>
            <a:r>
              <a:rPr lang="en-US" sz="4000" b="1" dirty="0"/>
              <a:t>when it is meaningful.</a:t>
            </a:r>
          </a:p>
          <a:p>
            <a:pPr algn="l" rtl="0"/>
            <a:r>
              <a:rPr lang="en-US" sz="4000" b="1" dirty="0"/>
              <a:t>It is spoken and written.</a:t>
            </a:r>
          </a:p>
          <a:p>
            <a:pPr algn="l" rtl="0"/>
            <a:r>
              <a:rPr lang="en-US" sz="4000" b="1" dirty="0"/>
              <a:t>It is not a phonological or a </a:t>
            </a:r>
            <a:r>
              <a:rPr lang="en-US" sz="4000" b="1" dirty="0" err="1"/>
              <a:t>graphological</a:t>
            </a:r>
            <a:r>
              <a:rPr lang="en-US" sz="4000" b="1" dirty="0"/>
              <a:t> unit.</a:t>
            </a:r>
          </a:p>
          <a:p>
            <a:pPr algn="l" rtl="0"/>
            <a:r>
              <a:rPr lang="en-US" sz="4000" b="1" dirty="0"/>
              <a:t>It occurs in a context of situation.</a:t>
            </a:r>
          </a:p>
          <a:p>
            <a:endParaRPr lang="en-US" dirty="0"/>
          </a:p>
        </p:txBody>
      </p:sp>
      <p:pic>
        <p:nvPicPr>
          <p:cNvPr id="37892" name="Picture 4" descr="ANIM1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"/>
            <a:ext cx="1951038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Context of situation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>
              <a:buFont typeface="Wingdings" pitchFamily="2" charset="2"/>
              <a:buNone/>
            </a:pPr>
            <a:r>
              <a:rPr lang="en-US" sz="3600" b="1" dirty="0"/>
              <a:t>There are three elements</a:t>
            </a:r>
          </a:p>
          <a:p>
            <a:pPr algn="l" rtl="0"/>
            <a:r>
              <a:rPr lang="en-US" sz="4800" b="1" dirty="0"/>
              <a:t>Subject matter (field)</a:t>
            </a:r>
          </a:p>
          <a:p>
            <a:pPr algn="l" rtl="0"/>
            <a:r>
              <a:rPr lang="en-US" sz="4800" b="1" dirty="0"/>
              <a:t>Participants involved (tenor)</a:t>
            </a:r>
          </a:p>
          <a:p>
            <a:pPr algn="l" rtl="0"/>
            <a:r>
              <a:rPr lang="en-US" sz="4800" b="1" dirty="0"/>
              <a:t>Channel (mode)</a:t>
            </a:r>
          </a:p>
        </p:txBody>
      </p:sp>
      <p:pic>
        <p:nvPicPr>
          <p:cNvPr id="38916" name="Picture 4" descr="ANIM1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949700"/>
            <a:ext cx="2667000" cy="2427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Context of culture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3600" b="1" dirty="0"/>
              <a:t>Every culture produces text types.</a:t>
            </a:r>
          </a:p>
          <a:p>
            <a:pPr algn="l" rtl="0"/>
            <a:r>
              <a:rPr lang="en-US" sz="3600" b="1" dirty="0"/>
              <a:t>A text type is a genre</a:t>
            </a:r>
          </a:p>
          <a:p>
            <a:pPr algn="l" rtl="0"/>
            <a:r>
              <a:rPr lang="en-US" sz="3600" b="1" dirty="0"/>
              <a:t>Two general purposes: Transactional and Interpersonal genres</a:t>
            </a:r>
          </a:p>
          <a:p>
            <a:pPr algn="l" rtl="0"/>
            <a:r>
              <a:rPr lang="en-US" sz="3600" b="1" dirty="0"/>
              <a:t>Transactional: to get something done</a:t>
            </a:r>
          </a:p>
          <a:p>
            <a:pPr algn="l" rtl="0"/>
            <a:r>
              <a:rPr lang="en-US" sz="3600" b="1" dirty="0"/>
              <a:t>Interpersonal: for different purposes of communication</a:t>
            </a:r>
          </a:p>
        </p:txBody>
      </p:sp>
      <p:pic>
        <p:nvPicPr>
          <p:cNvPr id="39940" name="Picture 4" descr="ANIM11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928802"/>
            <a:ext cx="2149475" cy="1360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English genres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42844" y="1600200"/>
            <a:ext cx="3429024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4000" b="1" dirty="0"/>
              <a:t>Procedure</a:t>
            </a:r>
          </a:p>
          <a:p>
            <a:pPr algn="l" rtl="0"/>
            <a:r>
              <a:rPr lang="en-US" sz="4000" b="1" dirty="0"/>
              <a:t>Descriptive</a:t>
            </a:r>
          </a:p>
          <a:p>
            <a:pPr algn="l" rtl="0"/>
            <a:r>
              <a:rPr lang="en-US" sz="4000" b="1" dirty="0"/>
              <a:t>Narrative</a:t>
            </a:r>
          </a:p>
          <a:p>
            <a:pPr algn="l" rtl="0"/>
            <a:r>
              <a:rPr lang="en-US" sz="4000" b="1" dirty="0"/>
              <a:t>Recount</a:t>
            </a:r>
          </a:p>
          <a:p>
            <a:pPr algn="l" rtl="0"/>
            <a:r>
              <a:rPr lang="en-US" sz="4000" b="1" dirty="0"/>
              <a:t>report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178808" y="1600200"/>
            <a:ext cx="3893654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4000" b="1" dirty="0"/>
              <a:t>News item</a:t>
            </a:r>
          </a:p>
          <a:p>
            <a:pPr algn="l" rtl="0"/>
            <a:r>
              <a:rPr lang="en-US" sz="4000" b="1" dirty="0"/>
              <a:t>Discussion</a:t>
            </a:r>
          </a:p>
          <a:p>
            <a:pPr algn="l" rtl="0"/>
            <a:r>
              <a:rPr lang="en-US" sz="4000" b="1" dirty="0"/>
              <a:t>Explanation</a:t>
            </a:r>
          </a:p>
          <a:p>
            <a:pPr algn="l" rtl="0"/>
            <a:r>
              <a:rPr lang="en-US" sz="4000" b="1" dirty="0"/>
              <a:t>Exposition</a:t>
            </a:r>
          </a:p>
          <a:p>
            <a:pPr algn="l" rtl="0"/>
            <a:r>
              <a:rPr lang="en-US" sz="4000" b="1" dirty="0"/>
              <a:t>Review</a:t>
            </a:r>
          </a:p>
        </p:txBody>
      </p:sp>
      <p:pic>
        <p:nvPicPr>
          <p:cNvPr id="40966" name="Picture 6" descr="ANIM11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643050"/>
            <a:ext cx="1063625" cy="4071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Text analysis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4000" b="1" dirty="0"/>
              <a:t>Needs linguistic analysis</a:t>
            </a:r>
          </a:p>
          <a:p>
            <a:pPr algn="l" rtl="0"/>
            <a:r>
              <a:rPr lang="en-US" sz="4000" b="1" dirty="0"/>
              <a:t>Interpretation is based on linguistic evidence</a:t>
            </a:r>
          </a:p>
          <a:p>
            <a:pPr algn="l" rtl="0"/>
            <a:r>
              <a:rPr lang="en-US" sz="4000" b="1" dirty="0"/>
              <a:t>Text analysts need the right ‘knife’ to cut the right ‘bread’</a:t>
            </a:r>
          </a:p>
          <a:p>
            <a:pPr algn="l" rtl="0"/>
            <a:r>
              <a:rPr lang="en-US" sz="4000" b="1" dirty="0"/>
              <a:t>Different ‘knives’ for different ‘bread’</a:t>
            </a:r>
          </a:p>
        </p:txBody>
      </p:sp>
      <p:pic>
        <p:nvPicPr>
          <p:cNvPr id="43012" name="Picture 4" descr="ANIM1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95264"/>
            <a:ext cx="2159000" cy="156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Discourse analysis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>
                <a:latin typeface="Arial Narrow" pitchFamily="34" charset="0"/>
              </a:rPr>
              <a:t>How texts relate to contexts of situation and context of culture</a:t>
            </a:r>
          </a:p>
          <a:p>
            <a:pPr algn="l" rtl="0"/>
            <a:r>
              <a:rPr lang="en-US" sz="3600" b="1" dirty="0">
                <a:latin typeface="Arial Narrow" pitchFamily="34" charset="0"/>
              </a:rPr>
              <a:t>How texts are produced as a social practice</a:t>
            </a:r>
          </a:p>
          <a:p>
            <a:pPr algn="l" rtl="0"/>
            <a:r>
              <a:rPr lang="en-US" sz="3600" b="1" dirty="0">
                <a:latin typeface="Arial Narrow" pitchFamily="34" charset="0"/>
              </a:rPr>
              <a:t>What texts tell us about happenings, what people think, believe etc.</a:t>
            </a:r>
          </a:p>
          <a:p>
            <a:pPr algn="l" rtl="0"/>
            <a:r>
              <a:rPr lang="en-US" sz="3600" b="1" dirty="0">
                <a:latin typeface="Arial Narrow" pitchFamily="34" charset="0"/>
              </a:rPr>
              <a:t>How texts represent ideology (power struggle etc.)</a:t>
            </a:r>
          </a:p>
        </p:txBody>
      </p:sp>
      <p:pic>
        <p:nvPicPr>
          <p:cNvPr id="44036" name="Picture 4" descr="ANIM1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43042" cy="1693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Narrow" pitchFamily="34" charset="0"/>
              </a:rPr>
              <a:t>Text &amp; Discourse Analyses</a:t>
            </a:r>
            <a:br>
              <a:rPr lang="en-US" dirty="0">
                <a:latin typeface="Arial Narrow" pitchFamily="34" charset="0"/>
              </a:rPr>
            </a:br>
            <a:r>
              <a:rPr lang="en-US" dirty="0">
                <a:latin typeface="Arial Narrow" pitchFamily="34" charset="0"/>
              </a:rPr>
              <a:t>(</a:t>
            </a:r>
            <a:r>
              <a:rPr lang="en-US" dirty="0" err="1">
                <a:latin typeface="Arial Narrow" pitchFamily="34" charset="0"/>
              </a:rPr>
              <a:t>Nunan</a:t>
            </a:r>
            <a:r>
              <a:rPr lang="en-US" dirty="0">
                <a:latin typeface="Arial Narrow" pitchFamily="34" charset="0"/>
              </a:rPr>
              <a:t>, 1993)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endParaRPr lang="en-US" b="1" dirty="0" smtClean="0">
              <a:solidFill>
                <a:srgbClr val="FF9900"/>
              </a:solidFill>
              <a:latin typeface="Arial Narrow" pitchFamily="34" charset="0"/>
            </a:endParaRPr>
          </a:p>
          <a:p>
            <a:pPr algn="l" rtl="0">
              <a:lnSpc>
                <a:spcPct val="90000"/>
              </a:lnSpc>
            </a:pPr>
            <a:r>
              <a:rPr lang="en-US" b="1" dirty="0" smtClean="0">
                <a:solidFill>
                  <a:srgbClr val="FF9900"/>
                </a:solidFill>
                <a:latin typeface="Arial Narrow" pitchFamily="34" charset="0"/>
              </a:rPr>
              <a:t>Text </a:t>
            </a:r>
            <a:r>
              <a:rPr lang="en-US" b="1" dirty="0">
                <a:solidFill>
                  <a:srgbClr val="FF9900"/>
                </a:solidFill>
                <a:latin typeface="Arial Narrow" pitchFamily="34" charset="0"/>
              </a:rPr>
              <a:t>analysis</a:t>
            </a:r>
            <a:r>
              <a:rPr lang="en-US" b="1" dirty="0">
                <a:latin typeface="Arial Narrow" pitchFamily="34" charset="0"/>
              </a:rPr>
              <a:t> is the study of formal linguistic devices that distinguish a text from random sentences.</a:t>
            </a:r>
          </a:p>
          <a:p>
            <a:pPr algn="l" rtl="0">
              <a:lnSpc>
                <a:spcPct val="90000"/>
              </a:lnSpc>
            </a:pPr>
            <a:r>
              <a:rPr lang="en-US" b="1" dirty="0">
                <a:solidFill>
                  <a:srgbClr val="FF9900"/>
                </a:solidFill>
                <a:latin typeface="Arial Narrow" pitchFamily="34" charset="0"/>
              </a:rPr>
              <a:t>Discourse analysts</a:t>
            </a:r>
            <a:r>
              <a:rPr lang="en-US" b="1" dirty="0">
                <a:latin typeface="Arial Narrow" pitchFamily="34" charset="0"/>
              </a:rPr>
              <a:t> study these text-forming devices with reference to the purposes and functions for which the discourse was produced, and the context within which the discourse was created. The ultimate goal is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show how the linguistic elements enable language users to communicate.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  <p:pic>
        <p:nvPicPr>
          <p:cNvPr id="18436" name="Picture 4" descr="ANIM12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214290"/>
            <a:ext cx="1379538" cy="1785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 </a:t>
            </a:r>
            <a:r>
              <a:rPr lang="en-GB" sz="2400" b="1" dirty="0" smtClean="0">
                <a:latin typeface="Comic Sans MS" pitchFamily="66" charset="0"/>
              </a:rPr>
              <a:t>Discourse, according to Stubbs (1983:1), </a:t>
            </a:r>
            <a:r>
              <a:rPr lang="en-GB" sz="2400" b="1" dirty="0" err="1" smtClean="0">
                <a:latin typeface="Comic Sans MS" pitchFamily="66" charset="0"/>
              </a:rPr>
              <a:t>i</a:t>
            </a:r>
            <a:endParaRPr lang="en-GB" sz="2400" b="1" dirty="0" smtClean="0">
              <a:latin typeface="Comic Sans MS" pitchFamily="66" charset="0"/>
            </a:endParaRPr>
          </a:p>
          <a:p>
            <a:pPr algn="l" rtl="0"/>
            <a:endParaRPr lang="ar-IQ" b="1" dirty="0" smtClean="0"/>
          </a:p>
          <a:p>
            <a:pPr algn="l" rtl="0"/>
            <a:r>
              <a:rPr lang="en-GB" b="1" dirty="0" smtClean="0"/>
              <a:t>“</a:t>
            </a:r>
            <a:r>
              <a:rPr lang="en-GB" b="1" dirty="0" smtClean="0">
                <a:latin typeface="Comic Sans MS" pitchFamily="66" charset="0"/>
              </a:rPr>
              <a:t>language above the sentence or above the clause” and ‘the study of discourse is the study of any aspect of language use. </a:t>
            </a:r>
            <a:endParaRPr lang="en-US" b="1" dirty="0" smtClean="0">
              <a:latin typeface="Comic Sans MS" pitchFamily="66" charset="0"/>
            </a:endParaRPr>
          </a:p>
          <a:p>
            <a:endParaRPr lang="en-US" dirty="0" smtClean="0"/>
          </a:p>
          <a:p>
            <a:pPr algn="l" rtl="0">
              <a:lnSpc>
                <a:spcPct val="90000"/>
              </a:lnSpc>
            </a:pPr>
            <a:r>
              <a:rPr lang="en-GB" sz="3600" dirty="0" smtClean="0">
                <a:latin typeface="Comic Sans MS" pitchFamily="66" charset="0"/>
              </a:rPr>
              <a:t>“the study of language in use</a:t>
            </a:r>
            <a:r>
              <a:rPr lang="en-GB" sz="3600" dirty="0" smtClean="0"/>
              <a:t>”.</a:t>
            </a:r>
          </a:p>
          <a:p>
            <a:pPr algn="l" rtl="0">
              <a:lnSpc>
                <a:spcPct val="90000"/>
              </a:lnSpc>
            </a:pPr>
            <a:r>
              <a:rPr lang="en-GB" sz="2400" dirty="0" smtClean="0">
                <a:latin typeface="Comic Sans MS" pitchFamily="66" charset="0"/>
              </a:rPr>
              <a:t>                                                                                      (Fasold1990: 65). </a:t>
            </a:r>
            <a:endParaRPr lang="en-US" sz="2400" dirty="0" smtClean="0">
              <a:latin typeface="Comic Sans MS" pitchFamily="66" charset="0"/>
            </a:endParaRPr>
          </a:p>
          <a:p>
            <a:pPr algn="l" rtl="0">
              <a:lnSpc>
                <a:spcPct val="90000"/>
              </a:lnSpc>
            </a:pPr>
            <a:r>
              <a:rPr lang="en-GB" sz="3600" dirty="0" smtClean="0">
                <a:solidFill>
                  <a:schemeClr val="hlink"/>
                </a:solidFill>
              </a:rPr>
              <a:t> </a:t>
            </a:r>
          </a:p>
          <a:p>
            <a:endParaRPr lang="ar-IQ" dirty="0"/>
          </a:p>
        </p:txBody>
      </p:sp>
      <p:pic>
        <p:nvPicPr>
          <p:cNvPr id="4" name="Picture 4" descr="ANIM1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159000" cy="156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sz="2800" b="1" dirty="0" smtClean="0"/>
              <a:t>“</a:t>
            </a:r>
            <a:r>
              <a:rPr lang="en-GB" sz="2800" b="1" dirty="0" smtClean="0">
                <a:latin typeface="Comic Sans MS" pitchFamily="66" charset="0"/>
              </a:rPr>
              <a:t>Discourse constitutes the social. Three dimensions of the social are distinguished – knowledge, social relations, and social identity – and these correspond respectively to three major functions of language … Discourse is shaped by relations of power, and invested ideologies.” (</a:t>
            </a:r>
            <a:r>
              <a:rPr lang="en-GB" sz="2800" b="1" dirty="0" err="1" smtClean="0">
                <a:latin typeface="Comic Sans MS" pitchFamily="66" charset="0"/>
              </a:rPr>
              <a:t>Fairclough</a:t>
            </a:r>
            <a:r>
              <a:rPr lang="en-GB" sz="2800" b="1" dirty="0" smtClean="0">
                <a:latin typeface="Comic Sans MS" pitchFamily="66" charset="0"/>
              </a:rPr>
              <a:t> 1992:8)</a:t>
            </a:r>
            <a:endParaRPr lang="en-US" sz="2800" b="1" dirty="0" smtClean="0">
              <a:latin typeface="Comic Sans MS" pitchFamily="66" charset="0"/>
            </a:endParaRPr>
          </a:p>
          <a:p>
            <a:endParaRPr lang="ar-IQ" dirty="0"/>
          </a:p>
        </p:txBody>
      </p:sp>
      <p:pic>
        <p:nvPicPr>
          <p:cNvPr id="4" name="Picture 4" descr="ANIM1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159000" cy="156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sz="2800" b="1" dirty="0" smtClean="0"/>
              <a:t>Discourse analysis, in turn, is composed of a wide range of sub-disciplines, such as pragmatics, conversational analysis, speech act theory and ethnography of speaking. The discipline studies language used in the context, so its subject matter is language as a whole, either written or spoken, in terms of transcriptions, larger texts, audio or video recordings, which provides an opportunity to the analyst to work with language rather than a single sentence.</a:t>
            </a:r>
            <a:endParaRPr lang="en-US" sz="2800" b="1" dirty="0" smtClean="0"/>
          </a:p>
          <a:p>
            <a:endParaRPr lang="ar-IQ" dirty="0"/>
          </a:p>
        </p:txBody>
      </p:sp>
      <p:pic>
        <p:nvPicPr>
          <p:cNvPr id="4" name="Picture 4" descr="ANIM1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159000" cy="156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Discourse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1981200"/>
            <a:ext cx="7543800" cy="4114800"/>
          </a:xfrm>
        </p:spPr>
        <p:txBody>
          <a:bodyPr>
            <a:normAutofit lnSpcReduction="10000"/>
          </a:bodyPr>
          <a:lstStyle/>
          <a:p>
            <a:pPr algn="ctr" rtl="0">
              <a:buFont typeface="Wingdings" pitchFamily="2" charset="2"/>
              <a:buNone/>
            </a:pPr>
            <a:r>
              <a:rPr lang="en-US" sz="4000" b="1" dirty="0">
                <a:latin typeface="Arial Narrow" pitchFamily="34" charset="0"/>
              </a:rPr>
              <a:t>Definition </a:t>
            </a:r>
          </a:p>
          <a:p>
            <a:pPr algn="l" rtl="0"/>
            <a:r>
              <a:rPr lang="en-US" sz="4000" b="1" dirty="0">
                <a:latin typeface="Arial Narrow" pitchFamily="34" charset="0"/>
              </a:rPr>
              <a:t>Common concern</a:t>
            </a:r>
          </a:p>
          <a:p>
            <a:pPr algn="l" rtl="0"/>
            <a:r>
              <a:rPr lang="en-US" sz="4000" b="1" dirty="0">
                <a:latin typeface="Arial Narrow" pitchFamily="34" charset="0"/>
              </a:rPr>
              <a:t>Abstract</a:t>
            </a:r>
          </a:p>
          <a:p>
            <a:pPr algn="l" rtl="0"/>
            <a:r>
              <a:rPr lang="en-US" sz="4000" b="1" dirty="0" err="1">
                <a:latin typeface="Arial Narrow" pitchFamily="34" charset="0"/>
              </a:rPr>
              <a:t>Realised</a:t>
            </a:r>
            <a:r>
              <a:rPr lang="en-US" sz="4000" b="1" dirty="0">
                <a:latin typeface="Arial Narrow" pitchFamily="34" charset="0"/>
              </a:rPr>
              <a:t> in communication</a:t>
            </a:r>
          </a:p>
          <a:p>
            <a:pPr algn="l" rtl="0"/>
            <a:r>
              <a:rPr lang="en-US" sz="4000" b="1" dirty="0" err="1">
                <a:latin typeface="Arial Narrow" pitchFamily="34" charset="0"/>
              </a:rPr>
              <a:t>Realised</a:t>
            </a:r>
            <a:r>
              <a:rPr lang="en-US" sz="4000" b="1" dirty="0">
                <a:latin typeface="Arial Narrow" pitchFamily="34" charset="0"/>
              </a:rPr>
              <a:t> by language</a:t>
            </a:r>
          </a:p>
          <a:p>
            <a:pPr algn="l" rtl="0"/>
            <a:r>
              <a:rPr lang="en-US" sz="4000" b="1" dirty="0" err="1">
                <a:latin typeface="Arial Narrow" pitchFamily="34" charset="0"/>
              </a:rPr>
              <a:t>Realised</a:t>
            </a:r>
            <a:r>
              <a:rPr lang="en-US" sz="4000" b="1" dirty="0">
                <a:latin typeface="Arial Narrow" pitchFamily="34" charset="0"/>
              </a:rPr>
              <a:t> by </a:t>
            </a:r>
            <a:r>
              <a:rPr lang="en-US" sz="4000" b="1" dirty="0" smtClean="0">
                <a:latin typeface="Arial Narrow" pitchFamily="34" charset="0"/>
              </a:rPr>
              <a:t>texts</a:t>
            </a:r>
            <a:endParaRPr lang="en-US" sz="4000" b="1" dirty="0">
              <a:latin typeface="Arial Narrow" pitchFamily="34" charset="0"/>
            </a:endParaRPr>
          </a:p>
        </p:txBody>
      </p:sp>
      <p:pic>
        <p:nvPicPr>
          <p:cNvPr id="7173" name="Picture 5" descr="ANIM10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38200" y="228600"/>
            <a:ext cx="1357313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Communication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>
                <a:latin typeface="Arial Narrow" pitchFamily="34" charset="0"/>
              </a:rPr>
              <a:t>Exchange of meanings</a:t>
            </a:r>
          </a:p>
          <a:p>
            <a:pPr algn="l" rtl="0"/>
            <a:r>
              <a:rPr lang="en-US" sz="4800" b="1" dirty="0">
                <a:latin typeface="Arial Narrow" pitchFamily="34" charset="0"/>
              </a:rPr>
              <a:t>Happens in texts</a:t>
            </a:r>
          </a:p>
          <a:p>
            <a:pPr algn="l" rtl="0"/>
            <a:r>
              <a:rPr lang="en-US" sz="4800" b="1" dirty="0">
                <a:latin typeface="Arial Narrow" pitchFamily="34" charset="0"/>
              </a:rPr>
              <a:t>See the following diagram </a:t>
            </a:r>
            <a:r>
              <a:rPr lang="en-US" sz="4800" b="1" dirty="0" err="1">
                <a:latin typeface="Arial Narrow" pitchFamily="34" charset="0"/>
              </a:rPr>
              <a:t>onn</a:t>
            </a:r>
            <a:r>
              <a:rPr lang="en-US" sz="4800" b="1" dirty="0">
                <a:latin typeface="Arial Narrow" pitchFamily="34" charset="0"/>
              </a:rPr>
              <a:t> stratification and </a:t>
            </a:r>
            <a:r>
              <a:rPr lang="en-US" sz="4800" b="1" dirty="0" err="1">
                <a:latin typeface="Arial Narrow" pitchFamily="34" charset="0"/>
              </a:rPr>
              <a:t>metafunctions</a:t>
            </a:r>
            <a:endParaRPr lang="en-US" sz="4800" b="1" dirty="0">
              <a:latin typeface="Arial Narrow" pitchFamily="34" charset="0"/>
            </a:endParaRPr>
          </a:p>
          <a:p>
            <a:pPr algn="l" rtl="0">
              <a:buFont typeface="Wingdings" pitchFamily="2" charset="2"/>
              <a:buNone/>
            </a:pPr>
            <a:endParaRPr lang="en-US" sz="4800" b="1" dirty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n-US" b="1" dirty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n-US" b="1" dirty="0">
              <a:latin typeface="Arial Narrow" pitchFamily="34" charset="0"/>
            </a:endParaRPr>
          </a:p>
        </p:txBody>
      </p:sp>
      <p:pic>
        <p:nvPicPr>
          <p:cNvPr id="19460" name="Picture 4" descr="ANIM12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500570"/>
            <a:ext cx="5097463" cy="169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914400" y="381000"/>
            <a:ext cx="6477000" cy="624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IQ">
              <a:latin typeface="Impact" pitchFamily="34" charset="0"/>
              <a:cs typeface="Arial" pitchFamily="34" charset="0"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2627313" y="2060575"/>
            <a:ext cx="4343400" cy="4343400"/>
          </a:xfrm>
          <a:prstGeom prst="ellipse">
            <a:avLst/>
          </a:prstGeom>
          <a:solidFill>
            <a:srgbClr val="AC19E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4495800" y="3810000"/>
            <a:ext cx="2057400" cy="2286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5365" name="Arc 5"/>
          <p:cNvSpPr>
            <a:spLocks/>
          </p:cNvSpPr>
          <p:nvPr/>
        </p:nvSpPr>
        <p:spPr bwMode="auto">
          <a:xfrm>
            <a:off x="990600" y="3276600"/>
            <a:ext cx="3581400" cy="2209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5366" name="Arc 6"/>
          <p:cNvSpPr>
            <a:spLocks/>
          </p:cNvSpPr>
          <p:nvPr/>
        </p:nvSpPr>
        <p:spPr bwMode="auto">
          <a:xfrm flipH="1" flipV="1">
            <a:off x="4419600" y="457200"/>
            <a:ext cx="1676400" cy="3505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12825" y="380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ar-IQ">
              <a:latin typeface="Impact" pitchFamily="34" charset="0"/>
              <a:cs typeface="Arial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990600" y="3810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Impact" pitchFamily="34" charset="0"/>
                <a:cs typeface="Arial" pitchFamily="34" charset="0"/>
              </a:rPr>
              <a:t>Ideational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828800" y="1752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Impact" pitchFamily="34" charset="0"/>
                <a:cs typeface="Arial" pitchFamily="34" charset="0"/>
              </a:rPr>
              <a:t>Interpersonal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724400" y="1447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Impact" pitchFamily="34" charset="0"/>
                <a:cs typeface="Arial" pitchFamily="34" charset="0"/>
              </a:rPr>
              <a:t>Textual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895600" y="7620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D60093"/>
                </a:solidFill>
                <a:latin typeface="Impact" pitchFamily="34" charset="0"/>
                <a:cs typeface="Arial" pitchFamily="34" charset="0"/>
              </a:rPr>
              <a:t>Discourse Semantic Level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581400" y="2895600"/>
            <a:ext cx="2895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99"/>
                </a:solidFill>
                <a:latin typeface="Impact" pitchFamily="34" charset="0"/>
                <a:cs typeface="Arial" pitchFamily="34" charset="0"/>
              </a:rPr>
              <a:t>Lexicogrammatical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99"/>
                </a:solidFill>
                <a:latin typeface="Impact" pitchFamily="34" charset="0"/>
                <a:cs typeface="Arial" pitchFamily="34" charset="0"/>
              </a:rPr>
              <a:t>Level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876800" y="4419600"/>
            <a:ext cx="1447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Impact" pitchFamily="34" charset="0"/>
                <a:cs typeface="Arial" pitchFamily="34" charset="0"/>
              </a:rPr>
              <a:t>Phonology/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Impact" pitchFamily="34" charset="0"/>
                <a:cs typeface="Arial" pitchFamily="34" charset="0"/>
              </a:rPr>
              <a:t>Graphology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Impact" pitchFamily="34" charset="0"/>
                <a:cs typeface="Arial" pitchFamily="34" charset="0"/>
              </a:rPr>
              <a:t>Level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0" y="304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ar-IQ">
              <a:latin typeface="Impact" pitchFamily="34" charset="0"/>
              <a:cs typeface="Arial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81000" y="304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Impact" pitchFamily="34" charset="0"/>
                <a:cs typeface="Arial" pitchFamily="34" charset="0"/>
              </a:rPr>
              <a:t>CULTURAL LEVEL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Stratification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4400" b="1" dirty="0">
                <a:latin typeface="Arial Narrow" pitchFamily="34" charset="0"/>
              </a:rPr>
              <a:t>Discourse semantic level</a:t>
            </a:r>
          </a:p>
          <a:p>
            <a:pPr algn="l" rtl="0"/>
            <a:r>
              <a:rPr lang="en-US" sz="4400" b="1" dirty="0" err="1">
                <a:latin typeface="Arial Narrow" pitchFamily="34" charset="0"/>
              </a:rPr>
              <a:t>Leexico</a:t>
            </a:r>
            <a:r>
              <a:rPr lang="en-US" sz="4400" b="1" dirty="0">
                <a:latin typeface="Arial Narrow" pitchFamily="34" charset="0"/>
              </a:rPr>
              <a:t>-grammatical level</a:t>
            </a:r>
          </a:p>
          <a:p>
            <a:pPr algn="l" rtl="0"/>
            <a:r>
              <a:rPr lang="en-US" sz="4400" b="1" dirty="0">
                <a:latin typeface="Arial Narrow" pitchFamily="34" charset="0"/>
              </a:rPr>
              <a:t>Phonological / </a:t>
            </a:r>
            <a:r>
              <a:rPr lang="en-US" sz="4400" b="1" dirty="0" err="1">
                <a:latin typeface="Arial Narrow" pitchFamily="34" charset="0"/>
              </a:rPr>
              <a:t>graphological</a:t>
            </a:r>
            <a:r>
              <a:rPr lang="en-US" sz="4400" b="1" dirty="0">
                <a:latin typeface="Arial Narrow" pitchFamily="34" charset="0"/>
              </a:rPr>
              <a:t> level</a:t>
            </a:r>
          </a:p>
          <a:p>
            <a:pPr algn="l" rtl="0">
              <a:buFont typeface="Wingdings" pitchFamily="2" charset="2"/>
              <a:buNone/>
            </a:pPr>
            <a:endParaRPr lang="en-US" sz="4400" b="1" dirty="0">
              <a:latin typeface="Arial Narrow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4400" b="1" dirty="0">
                <a:latin typeface="Arial Narrow" pitchFamily="34" charset="0"/>
              </a:rPr>
              <a:t>All of these are related by </a:t>
            </a:r>
            <a:r>
              <a:rPr lang="en-US" sz="4400" b="1" dirty="0" err="1">
                <a:latin typeface="Arial Narrow" pitchFamily="34" charset="0"/>
              </a:rPr>
              <a:t>realisation</a:t>
            </a:r>
            <a:endParaRPr lang="en-US" sz="4400" b="1" dirty="0">
              <a:latin typeface="Arial Narrow" pitchFamily="34" charset="0"/>
            </a:endParaRPr>
          </a:p>
        </p:txBody>
      </p:sp>
      <p:pic>
        <p:nvPicPr>
          <p:cNvPr id="46084" name="Picture 4" descr="ANIM12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1397000" cy="171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Discourse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b="1" dirty="0">
                <a:latin typeface="Arial Narrow" pitchFamily="34" charset="0"/>
              </a:rPr>
              <a:t>Definition </a:t>
            </a:r>
          </a:p>
          <a:p>
            <a:pPr algn="l" rtl="0"/>
            <a:r>
              <a:rPr lang="en-US" b="1" dirty="0">
                <a:latin typeface="Arial Narrow" pitchFamily="34" charset="0"/>
              </a:rPr>
              <a:t>Language use beyond sentence</a:t>
            </a:r>
          </a:p>
          <a:p>
            <a:pPr algn="l" rtl="0"/>
            <a:r>
              <a:rPr lang="en-US" b="1" dirty="0">
                <a:latin typeface="Arial Narrow" pitchFamily="34" charset="0"/>
              </a:rPr>
              <a:t>Language use in contexts</a:t>
            </a:r>
          </a:p>
          <a:p>
            <a:pPr algn="l" rtl="0"/>
            <a:r>
              <a:rPr lang="en-US" b="1" dirty="0">
                <a:latin typeface="Arial Narrow" pitchFamily="34" charset="0"/>
              </a:rPr>
              <a:t>Social practice</a:t>
            </a:r>
          </a:p>
          <a:p>
            <a:endParaRPr lang="en-US" b="1" dirty="0">
              <a:latin typeface="Arial Narrow" pitchFamily="34" charset="0"/>
            </a:endParaRPr>
          </a:p>
        </p:txBody>
      </p:sp>
      <p:pic>
        <p:nvPicPr>
          <p:cNvPr id="9220" name="Picture 4" descr="AN0806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2327275" cy="1662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Language in a social-semiotic perspective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dirty="0"/>
              <a:t>‘</a:t>
            </a:r>
            <a:r>
              <a:rPr lang="en-US" sz="4400" b="1" dirty="0">
                <a:latin typeface="Arial Narrow" pitchFamily="34" charset="0"/>
              </a:rPr>
              <a:t>Social semiotic’ as a general ideology</a:t>
            </a:r>
          </a:p>
          <a:p>
            <a:pPr algn="l" rtl="0"/>
            <a:r>
              <a:rPr lang="en-US" sz="4400" b="1" dirty="0">
                <a:latin typeface="Arial Narrow" pitchFamily="34" charset="0"/>
              </a:rPr>
              <a:t>As an intellectual stance</a:t>
            </a:r>
          </a:p>
          <a:p>
            <a:pPr algn="l" rtl="0"/>
            <a:r>
              <a:rPr lang="en-US" sz="4400" b="1" dirty="0">
                <a:latin typeface="Arial Narrow" pitchFamily="34" charset="0"/>
              </a:rPr>
              <a:t>As conceptual angle of the subject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12292" name="Picture 4" descr="ANIM1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191000"/>
            <a:ext cx="2914650" cy="2265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Semiotics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>
                <a:latin typeface="Arial Narrow" pitchFamily="34" charset="0"/>
              </a:rPr>
              <a:t>A general study of signs</a:t>
            </a:r>
          </a:p>
          <a:p>
            <a:pPr algn="l" rtl="0"/>
            <a:r>
              <a:rPr lang="en-US" sz="4000" b="1" dirty="0">
                <a:latin typeface="Arial Narrow" pitchFamily="34" charset="0"/>
              </a:rPr>
              <a:t>A study of meanings in most general sense</a:t>
            </a:r>
          </a:p>
          <a:p>
            <a:pPr algn="l" rtl="0"/>
            <a:r>
              <a:rPr lang="en-US" sz="4000" b="1" dirty="0">
                <a:latin typeface="Arial Narrow" pitchFamily="34" charset="0"/>
              </a:rPr>
              <a:t>Linguistics is a kind of semiotics</a:t>
            </a:r>
          </a:p>
          <a:p>
            <a:pPr algn="l" rtl="0"/>
            <a:r>
              <a:rPr lang="en-US" sz="4000" b="1" dirty="0">
                <a:latin typeface="Arial Narrow" pitchFamily="34" charset="0"/>
              </a:rPr>
              <a:t>Culture is a set of semiotic systems, a set of systems of meanings, all of which interrelate.</a:t>
            </a:r>
          </a:p>
          <a:p>
            <a:pPr algn="l" rtl="0"/>
            <a:endParaRPr lang="en-US" sz="4000" b="1" dirty="0">
              <a:latin typeface="Arial Narrow" pitchFamily="34" charset="0"/>
            </a:endParaRPr>
          </a:p>
        </p:txBody>
      </p:sp>
      <p:pic>
        <p:nvPicPr>
          <p:cNvPr id="13316" name="Picture 4" descr="ANIM1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57200"/>
            <a:ext cx="1622425" cy="1350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Examples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sz="4800" b="1" dirty="0"/>
              <a:t>Traffic lights</a:t>
            </a:r>
          </a:p>
          <a:p>
            <a:pPr algn="l" rtl="0"/>
            <a:r>
              <a:rPr lang="en-US" sz="4800" b="1" dirty="0"/>
              <a:t>Colours</a:t>
            </a:r>
          </a:p>
          <a:p>
            <a:pPr algn="l" rtl="0"/>
            <a:r>
              <a:rPr lang="en-US" sz="4800" b="1" dirty="0"/>
              <a:t>Language (sounds, letters)</a:t>
            </a:r>
          </a:p>
          <a:p>
            <a:pPr algn="l" rtl="0"/>
            <a:r>
              <a:rPr lang="en-US" sz="4800" b="1" dirty="0"/>
              <a:t>Interpretation of colours (salted eggs, navy blue)</a:t>
            </a:r>
          </a:p>
          <a:p>
            <a:endParaRPr lang="en-US" dirty="0"/>
          </a:p>
        </p:txBody>
      </p:sp>
      <p:pic>
        <p:nvPicPr>
          <p:cNvPr id="34820" name="Picture 4" descr="ANIM10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6800" y="228600"/>
            <a:ext cx="1752600" cy="140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Language as social semiotic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000" b="1" dirty="0"/>
              <a:t>Used by a community</a:t>
            </a:r>
          </a:p>
          <a:p>
            <a:pPr algn="l" rtl="0"/>
            <a:r>
              <a:rPr lang="en-US" sz="4000" b="1" dirty="0"/>
              <a:t>Based on convention</a:t>
            </a:r>
          </a:p>
          <a:p>
            <a:pPr algn="l" rtl="0"/>
            <a:r>
              <a:rPr lang="en-US" sz="4000" b="1" dirty="0"/>
              <a:t>At all levels: word, phrase, sentence, text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5844" name="Picture 4" descr="ANIM11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267200"/>
            <a:ext cx="2133600" cy="202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Text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4400" b="1" dirty="0"/>
              <a:t>Discourse is </a:t>
            </a:r>
            <a:r>
              <a:rPr lang="en-US" sz="4400" b="1" dirty="0" err="1"/>
              <a:t>realised</a:t>
            </a:r>
            <a:r>
              <a:rPr lang="en-US" sz="4400" b="1" dirty="0"/>
              <a:t> by texts</a:t>
            </a:r>
          </a:p>
          <a:p>
            <a:pPr algn="l" rtl="0"/>
            <a:r>
              <a:rPr lang="en-US" sz="4400" b="1" dirty="0"/>
              <a:t>Communication happens in text</a:t>
            </a:r>
          </a:p>
          <a:p>
            <a:pPr algn="l" rtl="0"/>
            <a:r>
              <a:rPr lang="en-US" sz="4400" b="1" dirty="0"/>
              <a:t>Text is central to discourse analysis</a:t>
            </a:r>
          </a:p>
          <a:p>
            <a:pPr algn="l" rtl="0"/>
            <a:r>
              <a:rPr lang="en-US" sz="4400" b="1" dirty="0"/>
              <a:t>What is text?</a:t>
            </a:r>
          </a:p>
        </p:txBody>
      </p:sp>
      <p:pic>
        <p:nvPicPr>
          <p:cNvPr id="36868" name="Picture 4" descr="ANIM11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000504"/>
            <a:ext cx="1317625" cy="2468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905000" y="152400"/>
            <a:ext cx="4800600" cy="6553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IQ">
              <a:latin typeface="Impact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209800" y="1143000"/>
            <a:ext cx="4114800" cy="5105400"/>
          </a:xfrm>
          <a:prstGeom prst="rect">
            <a:avLst/>
          </a:prstGeom>
          <a:solidFill>
            <a:srgbClr val="AFC7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ar-IQ" dirty="0">
              <a:latin typeface="Impact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971800" y="5181600"/>
            <a:ext cx="2667000" cy="838200"/>
          </a:xfrm>
          <a:prstGeom prst="rect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Impact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00400" y="228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Impact" pitchFamily="34" charset="0"/>
                <a:cs typeface="Arial" pitchFamily="34" charset="0"/>
              </a:rPr>
              <a:t>CULTURE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895600" y="609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Impact" pitchFamily="34" charset="0"/>
                <a:cs typeface="Arial" pitchFamily="34" charset="0"/>
              </a:rPr>
              <a:t>Genre  (Purpose)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352800" y="1447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Impact" pitchFamily="34" charset="0"/>
                <a:cs typeface="Arial" pitchFamily="34" charset="0"/>
              </a:rPr>
              <a:t>Situation</a:t>
            </a:r>
            <a:endParaRPr lang="en-US" dirty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200400" y="2057400"/>
            <a:ext cx="2286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Who is involved?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(Tenor)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362200" y="3352800"/>
            <a:ext cx="3810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Subject matter                           Channel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(Field)                                         (Mode)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384425" y="357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IQ">
              <a:latin typeface="Impact" pitchFamily="34" charset="0"/>
              <a:cs typeface="Arial" pitchFamily="34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05200" y="4572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Impact" pitchFamily="34" charset="0"/>
                <a:cs typeface="Arial" pitchFamily="34" charset="0"/>
              </a:rPr>
              <a:t>Register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343400" y="2895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4572000" y="3886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3429000" y="3962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3434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668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Discourse Analysis</vt:lpstr>
      <vt:lpstr>Discourse</vt:lpstr>
      <vt:lpstr>Discourse</vt:lpstr>
      <vt:lpstr>Language in a social-semiotic perspective</vt:lpstr>
      <vt:lpstr>Semiotics</vt:lpstr>
      <vt:lpstr>Examples</vt:lpstr>
      <vt:lpstr>Language as social semiotic</vt:lpstr>
      <vt:lpstr>Text</vt:lpstr>
      <vt:lpstr>Slide 9</vt:lpstr>
      <vt:lpstr>Text</vt:lpstr>
      <vt:lpstr>Context of situation</vt:lpstr>
      <vt:lpstr>Context of culture</vt:lpstr>
      <vt:lpstr>Basic English genres</vt:lpstr>
      <vt:lpstr>Text analysis</vt:lpstr>
      <vt:lpstr>Discourse analysis</vt:lpstr>
      <vt:lpstr>Text &amp; Discourse Analyses (Nunan, 1993)</vt:lpstr>
      <vt:lpstr>Slide 17</vt:lpstr>
      <vt:lpstr>Slide 18</vt:lpstr>
      <vt:lpstr>Slide 19</vt:lpstr>
      <vt:lpstr>Communication</vt:lpstr>
      <vt:lpstr>Slide 21</vt:lpstr>
      <vt:lpstr>Stratification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مكتب كيكا بايت</dc:creator>
  <cp:lastModifiedBy>مكتب كيكا بايت</cp:lastModifiedBy>
  <cp:revision>3</cp:revision>
  <dcterms:created xsi:type="dcterms:W3CDTF">2019-02-19T13:58:17Z</dcterms:created>
  <dcterms:modified xsi:type="dcterms:W3CDTF">2019-02-19T14:26:01Z</dcterms:modified>
</cp:coreProperties>
</file>