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89204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772146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875567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3102774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F00C35-7557-4F30-9839-4B3D667DBBDB}" type="datetimeFigureOut">
              <a:rPr lang="ar-IQ" smtClean="0"/>
              <a:t>19/05/1440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396762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B9F00C35-7557-4F30-9839-4B3D667DBBDB}" type="datetimeFigureOut">
              <a:rPr lang="ar-IQ" smtClean="0"/>
              <a:t>19/05/1440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4111102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B9F00C35-7557-4F30-9839-4B3D667DBBDB}" type="datetimeFigureOut">
              <a:rPr lang="ar-IQ" smtClean="0"/>
              <a:t>19/05/1440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194076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B9F00C35-7557-4F30-9839-4B3D667DBBDB}" type="datetimeFigureOut">
              <a:rPr lang="ar-IQ" smtClean="0"/>
              <a:t>19/05/1440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3900865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00C35-7557-4F30-9839-4B3D667DBBDB}" type="datetimeFigureOut">
              <a:rPr lang="ar-IQ" smtClean="0"/>
              <a:t>19/05/1440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3454530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F00C35-7557-4F30-9839-4B3D667DBBDB}" type="datetimeFigureOut">
              <a:rPr lang="ar-IQ" smtClean="0"/>
              <a:t>19/05/1440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2876822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F00C35-7557-4F30-9839-4B3D667DBBDB}" type="datetimeFigureOut">
              <a:rPr lang="ar-IQ" smtClean="0"/>
              <a:t>19/05/1440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6AAFBA-092D-4F68-B71D-EDDC0096B0FB}" type="slidenum">
              <a:rPr lang="ar-IQ" smtClean="0"/>
              <a:t>‹#›</a:t>
            </a:fld>
            <a:endParaRPr lang="ar-IQ"/>
          </a:p>
        </p:txBody>
      </p:sp>
    </p:spTree>
    <p:extLst>
      <p:ext uri="{BB962C8B-B14F-4D97-AF65-F5344CB8AC3E}">
        <p14:creationId xmlns:p14="http://schemas.microsoft.com/office/powerpoint/2010/main" val="604946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00C35-7557-4F30-9839-4B3D667DBBDB}" type="datetimeFigureOut">
              <a:rPr lang="ar-IQ" smtClean="0"/>
              <a:t>19/05/1440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6AAFBA-092D-4F68-B71D-EDDC0096B0FB}" type="slidenum">
              <a:rPr lang="ar-IQ" smtClean="0"/>
              <a:t>‹#›</a:t>
            </a:fld>
            <a:endParaRPr lang="ar-IQ"/>
          </a:p>
        </p:txBody>
      </p:sp>
    </p:spTree>
    <p:extLst>
      <p:ext uri="{BB962C8B-B14F-4D97-AF65-F5344CB8AC3E}">
        <p14:creationId xmlns:p14="http://schemas.microsoft.com/office/powerpoint/2010/main" val="1174779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0802"/>
          </a:xfrm>
        </p:spPr>
        <p:txBody>
          <a:bodyPr>
            <a:noAutofit/>
          </a:bodyPr>
          <a:lstStyle/>
          <a:p>
            <a:pPr algn="ctr"/>
            <a:r>
              <a:rPr lang="en-GB" sz="2800" b="1" dirty="0" smtClean="0">
                <a:solidFill>
                  <a:srgbClr val="002060"/>
                </a:solidFill>
                <a:latin typeface="Times New Roman" panose="02020603050405020304" pitchFamily="18" charset="0"/>
                <a:cs typeface="Times New Roman" panose="02020603050405020304" pitchFamily="18" charset="0"/>
              </a:rPr>
              <a:t>Communication skills</a:t>
            </a:r>
            <a:br>
              <a:rPr lang="en-GB" sz="2800" b="1" dirty="0" smtClean="0">
                <a:solidFill>
                  <a:srgbClr val="002060"/>
                </a:solidFill>
                <a:latin typeface="Times New Roman" panose="02020603050405020304" pitchFamily="18" charset="0"/>
                <a:cs typeface="Times New Roman" panose="02020603050405020304" pitchFamily="18" charset="0"/>
              </a:rPr>
            </a:br>
            <a:r>
              <a:rPr lang="en-GB" sz="2800" b="1" dirty="0" smtClean="0">
                <a:solidFill>
                  <a:srgbClr val="002060"/>
                </a:solidFill>
                <a:latin typeface="Times New Roman" panose="02020603050405020304" pitchFamily="18" charset="0"/>
                <a:cs typeface="Times New Roman" panose="02020603050405020304" pitchFamily="18" charset="0"/>
              </a:rPr>
              <a:t>First Lecture</a:t>
            </a:r>
            <a:endParaRPr lang="ar-IQ" sz="2800"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25236"/>
            <a:ext cx="10515600" cy="5832763"/>
          </a:xfrm>
        </p:spPr>
        <p:txBody>
          <a:bodyPr>
            <a:normAutofit/>
          </a:bodyPr>
          <a:lstStyle/>
          <a:p>
            <a:r>
              <a:rPr lang="en-GB" sz="1400" dirty="0" smtClean="0"/>
              <a:t>1 </a:t>
            </a:r>
            <a:r>
              <a:rPr lang="en-GB" sz="1400" u="sng" dirty="0" smtClean="0">
                <a:latin typeface="Times New Roman" panose="02020603050405020304" pitchFamily="18" charset="0"/>
                <a:cs typeface="Times New Roman" panose="02020603050405020304" pitchFamily="18" charset="0"/>
              </a:rPr>
              <a:t>I introducing yourself</a:t>
            </a:r>
          </a:p>
          <a:p>
            <a:r>
              <a:rPr lang="en-GB" sz="1400" dirty="0" smtClean="0">
                <a:latin typeface="Times New Roman" panose="02020603050405020304" pitchFamily="18" charset="0"/>
                <a:cs typeface="Times New Roman" panose="02020603050405020304" pitchFamily="18" charset="0"/>
              </a:rPr>
              <a:t>To introduce yourself, start with your name that could be said in two ways: ‘</a:t>
            </a:r>
            <a:r>
              <a:rPr lang="en-GB" sz="1400" dirty="0" smtClean="0">
                <a:solidFill>
                  <a:srgbClr val="FF0000"/>
                </a:solidFill>
                <a:latin typeface="Times New Roman" panose="02020603050405020304" pitchFamily="18" charset="0"/>
                <a:cs typeface="Times New Roman" panose="02020603050405020304" pitchFamily="18" charset="0"/>
              </a:rPr>
              <a:t>’My name is</a:t>
            </a:r>
            <a:r>
              <a:rPr lang="en-GB" sz="1400" dirty="0" smtClean="0">
                <a:latin typeface="Times New Roman" panose="02020603050405020304" pitchFamily="18" charset="0"/>
                <a:cs typeface="Times New Roman" panose="02020603050405020304" pitchFamily="18" charset="0"/>
              </a:rPr>
              <a:t>…….’’ or ‘</a:t>
            </a:r>
            <a:r>
              <a:rPr lang="en-GB" sz="1400" dirty="0" smtClean="0">
                <a:solidFill>
                  <a:srgbClr val="FF0000"/>
                </a:solidFill>
                <a:latin typeface="Times New Roman" panose="02020603050405020304" pitchFamily="18" charset="0"/>
                <a:cs typeface="Times New Roman" panose="02020603050405020304" pitchFamily="18" charset="0"/>
              </a:rPr>
              <a:t>’I am</a:t>
            </a:r>
            <a:r>
              <a:rPr lang="en-GB" sz="1400" dirty="0" smtClean="0">
                <a:latin typeface="Times New Roman" panose="02020603050405020304" pitchFamily="18" charset="0"/>
                <a:cs typeface="Times New Roman" panose="02020603050405020304" pitchFamily="18" charset="0"/>
              </a:rPr>
              <a:t>……’’. </a:t>
            </a:r>
          </a:p>
          <a:p>
            <a:r>
              <a:rPr lang="en-GB" sz="1400" dirty="0" smtClean="0">
                <a:latin typeface="Times New Roman" panose="02020603050405020304" pitchFamily="18" charset="0"/>
                <a:cs typeface="Times New Roman" panose="02020603050405020304" pitchFamily="18" charset="0"/>
              </a:rPr>
              <a:t>If someone asks you about your first name, you must mention your first name only by saying that ‘’ </a:t>
            </a:r>
            <a:r>
              <a:rPr lang="en-GB" sz="1400" dirty="0" smtClean="0">
                <a:solidFill>
                  <a:srgbClr val="FF0000"/>
                </a:solidFill>
                <a:latin typeface="Times New Roman" panose="02020603050405020304" pitchFamily="18" charset="0"/>
                <a:cs typeface="Times New Roman" panose="02020603050405020304" pitchFamily="18" charset="0"/>
              </a:rPr>
              <a:t>my first name is</a:t>
            </a:r>
            <a:r>
              <a:rPr lang="en-GB" sz="1400" dirty="0" smtClean="0">
                <a:latin typeface="Times New Roman" panose="02020603050405020304" pitchFamily="18" charset="0"/>
                <a:cs typeface="Times New Roman" panose="02020603050405020304" pitchFamily="18" charset="0"/>
              </a:rPr>
              <a:t>…..’’ . </a:t>
            </a:r>
          </a:p>
          <a:p>
            <a:r>
              <a:rPr lang="en-GB" sz="1400" dirty="0" smtClean="0">
                <a:latin typeface="Times New Roman" panose="02020603050405020304" pitchFamily="18" charset="0"/>
                <a:cs typeface="Times New Roman" panose="02020603050405020304" pitchFamily="18" charset="0"/>
              </a:rPr>
              <a:t>If the question is about your last name, you must mention your last name by saying ‘’ </a:t>
            </a:r>
            <a:r>
              <a:rPr lang="en-GB" sz="1400" dirty="0" smtClean="0">
                <a:solidFill>
                  <a:srgbClr val="FF0000"/>
                </a:solidFill>
                <a:latin typeface="Times New Roman" panose="02020603050405020304" pitchFamily="18" charset="0"/>
                <a:cs typeface="Times New Roman" panose="02020603050405020304" pitchFamily="18" charset="0"/>
              </a:rPr>
              <a:t>My last name is </a:t>
            </a:r>
            <a:r>
              <a:rPr lang="en-GB" sz="1400" dirty="0" smtClean="0">
                <a:latin typeface="Times New Roman" panose="02020603050405020304" pitchFamily="18" charset="0"/>
                <a:cs typeface="Times New Roman" panose="02020603050405020304" pitchFamily="18" charset="0"/>
              </a:rPr>
              <a:t>…..’’</a:t>
            </a:r>
          </a:p>
          <a:p>
            <a:r>
              <a:rPr lang="en-GB" sz="1400" dirty="0" smtClean="0">
                <a:latin typeface="Times New Roman" panose="02020603050405020304" pitchFamily="18" charset="0"/>
                <a:cs typeface="Times New Roman" panose="02020603050405020304" pitchFamily="18" charset="0"/>
              </a:rPr>
              <a:t>2 </a:t>
            </a:r>
            <a:r>
              <a:rPr lang="en-GB" sz="1400" u="sng" dirty="0" smtClean="0">
                <a:latin typeface="Times New Roman" panose="02020603050405020304" pitchFamily="18" charset="0"/>
                <a:cs typeface="Times New Roman" panose="02020603050405020304" pitchFamily="18" charset="0"/>
              </a:rPr>
              <a:t>Greeting people</a:t>
            </a:r>
            <a:r>
              <a:rPr lang="en-GB" sz="1400" dirty="0" smtClean="0">
                <a:latin typeface="Times New Roman" panose="02020603050405020304" pitchFamily="18" charset="0"/>
                <a:cs typeface="Times New Roman" panose="02020603050405020304" pitchFamily="18" charset="0"/>
              </a:rPr>
              <a:t>: </a:t>
            </a:r>
          </a:p>
          <a:p>
            <a:r>
              <a:rPr lang="en-GB" sz="1400" dirty="0" smtClean="0">
                <a:latin typeface="Times New Roman" panose="02020603050405020304" pitchFamily="18" charset="0"/>
                <a:cs typeface="Times New Roman" panose="02020603050405020304" pitchFamily="18" charset="0"/>
              </a:rPr>
              <a:t>there are two ways to greet people like the followings: </a:t>
            </a:r>
          </a:p>
          <a:p>
            <a:r>
              <a:rPr lang="en-GB" sz="1400" u="sng" dirty="0" smtClean="0">
                <a:latin typeface="Times New Roman" panose="02020603050405020304" pitchFamily="18" charset="0"/>
                <a:cs typeface="Times New Roman" panose="02020603050405020304" pitchFamily="18" charset="0"/>
              </a:rPr>
              <a:t>Informally:</a:t>
            </a:r>
            <a:r>
              <a:rPr lang="en-GB" sz="1400" dirty="0" smtClean="0">
                <a:latin typeface="Times New Roman" panose="02020603050405020304" pitchFamily="18" charset="0"/>
                <a:cs typeface="Times New Roman" panose="02020603050405020304" pitchFamily="18" charset="0"/>
              </a:rPr>
              <a:t> there are different ways to start greeting people informally with the response for each. These expressions are shown in the table below:  </a:t>
            </a:r>
            <a:endParaRPr lang="en-GB" sz="1400" dirty="0" smtClean="0"/>
          </a:p>
          <a:p>
            <a:r>
              <a:rPr lang="en-GB" dirty="0" smtClean="0"/>
              <a:t>  </a:t>
            </a:r>
            <a:endParaRPr lang="ar-IQ" dirty="0"/>
          </a:p>
        </p:txBody>
      </p:sp>
      <p:graphicFrame>
        <p:nvGraphicFramePr>
          <p:cNvPr id="4" name="Table 3"/>
          <p:cNvGraphicFramePr>
            <a:graphicFrameLocks noGrp="1"/>
          </p:cNvGraphicFramePr>
          <p:nvPr>
            <p:extLst>
              <p:ext uri="{D42A27DB-BD31-4B8C-83A1-F6EECF244321}">
                <p14:modId xmlns:p14="http://schemas.microsoft.com/office/powerpoint/2010/main" val="4015932811"/>
              </p:ext>
            </p:extLst>
          </p:nvPr>
        </p:nvGraphicFramePr>
        <p:xfrm>
          <a:off x="1810327" y="3362037"/>
          <a:ext cx="8128000" cy="3495961"/>
        </p:xfrm>
        <a:graphic>
          <a:graphicData uri="http://schemas.openxmlformats.org/drawingml/2006/table">
            <a:tbl>
              <a:tblPr rtl="1" firstRow="1" bandRow="1">
                <a:tableStyleId>{5C22544A-7EE6-4342-B048-85BDC9FD1C3A}</a:tableStyleId>
              </a:tblPr>
              <a:tblGrid>
                <a:gridCol w="2032000">
                  <a:extLst>
                    <a:ext uri="{9D8B030D-6E8A-4147-A177-3AD203B41FA5}">
                      <a16:colId xmlns:a16="http://schemas.microsoft.com/office/drawing/2014/main" val="529009807"/>
                    </a:ext>
                  </a:extLst>
                </a:gridCol>
                <a:gridCol w="2032000">
                  <a:extLst>
                    <a:ext uri="{9D8B030D-6E8A-4147-A177-3AD203B41FA5}">
                      <a16:colId xmlns:a16="http://schemas.microsoft.com/office/drawing/2014/main" val="3788279466"/>
                    </a:ext>
                  </a:extLst>
                </a:gridCol>
                <a:gridCol w="2032000">
                  <a:extLst>
                    <a:ext uri="{9D8B030D-6E8A-4147-A177-3AD203B41FA5}">
                      <a16:colId xmlns:a16="http://schemas.microsoft.com/office/drawing/2014/main" val="2418513557"/>
                    </a:ext>
                  </a:extLst>
                </a:gridCol>
                <a:gridCol w="2032000">
                  <a:extLst>
                    <a:ext uri="{9D8B030D-6E8A-4147-A177-3AD203B41FA5}">
                      <a16:colId xmlns:a16="http://schemas.microsoft.com/office/drawing/2014/main" val="1753776440"/>
                    </a:ext>
                  </a:extLst>
                </a:gridCol>
              </a:tblGrid>
              <a:tr h="388440">
                <a:tc>
                  <a:txBody>
                    <a:bodyPr/>
                    <a:lstStyle/>
                    <a:p>
                      <a:pPr rtl="1"/>
                      <a:r>
                        <a:rPr lang="en-GB" dirty="0" smtClean="0">
                          <a:latin typeface="Times New Roman" panose="02020603050405020304" pitchFamily="18" charset="0"/>
                          <a:cs typeface="Times New Roman" panose="02020603050405020304" pitchFamily="18" charset="0"/>
                        </a:rPr>
                        <a:t>Response formally</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Greeting formally</a:t>
                      </a:r>
                      <a:r>
                        <a:rPr lang="en-GB" baseline="0" dirty="0" smtClean="0">
                          <a:latin typeface="Times New Roman" panose="02020603050405020304" pitchFamily="18" charset="0"/>
                          <a:cs typeface="Times New Roman" panose="02020603050405020304" pitchFamily="18" charset="0"/>
                        </a:rPr>
                        <a:t> </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sz="1600" dirty="0" smtClean="0">
                          <a:latin typeface="Times New Roman" panose="02020603050405020304" pitchFamily="18" charset="0"/>
                          <a:cs typeface="Times New Roman" panose="02020603050405020304" pitchFamily="18" charset="0"/>
                        </a:rPr>
                        <a:t>Response informally</a:t>
                      </a:r>
                      <a:endParaRPr lang="ar-IQ" sz="1600" dirty="0">
                        <a:latin typeface="Times New Roman" panose="02020603050405020304" pitchFamily="18" charset="0"/>
                        <a:cs typeface="Times New Roman" panose="02020603050405020304" pitchFamily="18" charset="0"/>
                      </a:endParaRPr>
                    </a:p>
                  </a:txBody>
                  <a:tcPr/>
                </a:tc>
                <a:tc>
                  <a:txBody>
                    <a:bodyPr/>
                    <a:lstStyle/>
                    <a:p>
                      <a:pPr rtl="1"/>
                      <a:r>
                        <a:rPr lang="en-GB" sz="1600" dirty="0" smtClean="0">
                          <a:latin typeface="Times New Roman" panose="02020603050405020304" pitchFamily="18" charset="0"/>
                          <a:cs typeface="Times New Roman" panose="02020603050405020304" pitchFamily="18" charset="0"/>
                        </a:rPr>
                        <a:t>Greeting informally</a:t>
                      </a:r>
                      <a:endParaRPr lang="ar-IQ"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3902124"/>
                  </a:ext>
                </a:extLst>
              </a:tr>
              <a:tr h="388440">
                <a:tc>
                  <a:txBody>
                    <a:bodyPr/>
                    <a:lstStyle/>
                    <a:p>
                      <a:pPr rtl="1"/>
                      <a:r>
                        <a:rPr lang="en-GB" dirty="0" smtClean="0">
                          <a:latin typeface="Times New Roman" panose="02020603050405020304" pitchFamily="18" charset="0"/>
                          <a:cs typeface="Times New Roman" panose="02020603050405020304" pitchFamily="18" charset="0"/>
                        </a:rPr>
                        <a:t>Hello</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Hello</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Hi, name</a:t>
                      </a:r>
                      <a:r>
                        <a:rPr lang="en-GB" baseline="0" dirty="0" smtClean="0">
                          <a:latin typeface="Times New Roman" panose="02020603050405020304" pitchFamily="18" charset="0"/>
                          <a:cs typeface="Times New Roman" panose="02020603050405020304" pitchFamily="18" charset="0"/>
                        </a:rPr>
                        <a:t> </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Hi, name </a:t>
                      </a:r>
                      <a:endParaRPr lang="ar-IQ"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62222640"/>
                  </a:ext>
                </a:extLst>
              </a:tr>
              <a:tr h="1553761">
                <a:tc>
                  <a:txBody>
                    <a:bodyPr/>
                    <a:lstStyle/>
                    <a:p>
                      <a:pPr rtl="1"/>
                      <a:r>
                        <a:rPr lang="en-GB" dirty="0" smtClean="0">
                          <a:latin typeface="Times New Roman" panose="02020603050405020304" pitchFamily="18" charset="0"/>
                          <a:cs typeface="Times New Roman" panose="02020603050405020304" pitchFamily="18" charset="0"/>
                        </a:rPr>
                        <a:t>Good morning, (Mr. name), (</a:t>
                      </a:r>
                      <a:r>
                        <a:rPr lang="en-GB" dirty="0" err="1" smtClean="0">
                          <a:latin typeface="Times New Roman" panose="02020603050405020304" pitchFamily="18" charset="0"/>
                          <a:cs typeface="Times New Roman" panose="02020603050405020304" pitchFamily="18" charset="0"/>
                        </a:rPr>
                        <a:t>Ma,am</a:t>
                      </a:r>
                      <a:r>
                        <a:rPr lang="en-GB" dirty="0" smtClean="0">
                          <a:latin typeface="Times New Roman" panose="02020603050405020304" pitchFamily="18" charset="0"/>
                          <a:cs typeface="Times New Roman" panose="02020603050405020304" pitchFamily="18" charset="0"/>
                        </a:rPr>
                        <a:t>)</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Good morning</a:t>
                      </a:r>
                    </a:p>
                    <a:p>
                      <a:pPr rtl="1"/>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Fine thanks,</a:t>
                      </a:r>
                      <a:r>
                        <a:rPr lang="en-GB" baseline="0" dirty="0" smtClean="0">
                          <a:latin typeface="Times New Roman" panose="02020603050405020304" pitchFamily="18" charset="0"/>
                          <a:cs typeface="Times New Roman" panose="02020603050405020304" pitchFamily="18" charset="0"/>
                        </a:rPr>
                        <a:t> </a:t>
                      </a:r>
                    </a:p>
                    <a:p>
                      <a:pPr rtl="1"/>
                      <a:r>
                        <a:rPr lang="en-GB" baseline="0" dirty="0" smtClean="0">
                          <a:latin typeface="Times New Roman" panose="02020603050405020304" pitchFamily="18" charset="0"/>
                          <a:cs typeface="Times New Roman" panose="02020603050405020304" pitchFamily="18" charset="0"/>
                        </a:rPr>
                        <a:t>pretty good thanks, good thanks, terrific, </a:t>
                      </a:r>
                    </a:p>
                    <a:p>
                      <a:pPr rtl="1"/>
                      <a:r>
                        <a:rPr lang="en-GB" baseline="0" dirty="0" smtClean="0">
                          <a:latin typeface="Times New Roman" panose="02020603050405020304" pitchFamily="18" charset="0"/>
                          <a:cs typeface="Times New Roman" panose="02020603050405020304" pitchFamily="18" charset="0"/>
                        </a:rPr>
                        <a:t>Great</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sz="1600" dirty="0" smtClean="0">
                          <a:latin typeface="Times New Roman" panose="02020603050405020304" pitchFamily="18" charset="0"/>
                          <a:cs typeface="Times New Roman" panose="02020603050405020304" pitchFamily="18" charset="0"/>
                        </a:rPr>
                        <a:t>How are things?</a:t>
                      </a:r>
                      <a:endParaRPr lang="ar-IQ" sz="1600" dirty="0" smtClean="0">
                        <a:latin typeface="Times New Roman" panose="02020603050405020304" pitchFamily="18" charset="0"/>
                        <a:cs typeface="Times New Roman" panose="02020603050405020304" pitchFamily="18" charset="0"/>
                      </a:endParaRPr>
                    </a:p>
                    <a:p>
                      <a:pPr rtl="1"/>
                      <a:r>
                        <a:rPr lang="en-GB" sz="1600" dirty="0" smtClean="0">
                          <a:latin typeface="Times New Roman" panose="02020603050405020304" pitchFamily="18" charset="0"/>
                          <a:cs typeface="Times New Roman" panose="02020603050405020304" pitchFamily="18" charset="0"/>
                        </a:rPr>
                        <a:t>How are you today?</a:t>
                      </a:r>
                      <a:endParaRPr lang="ar-IQ"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39415456"/>
                  </a:ext>
                </a:extLst>
              </a:tr>
              <a:tr h="388440">
                <a:tc>
                  <a:txBody>
                    <a:bodyPr/>
                    <a:lstStyle/>
                    <a:p>
                      <a:pPr rtl="1"/>
                      <a:r>
                        <a:rPr lang="en-GB" dirty="0" smtClean="0">
                          <a:latin typeface="Times New Roman" panose="02020603050405020304" pitchFamily="18" charset="0"/>
                          <a:cs typeface="Times New Roman" panose="02020603050405020304" pitchFamily="18" charset="0"/>
                        </a:rPr>
                        <a:t>Good afternoon</a:t>
                      </a:r>
                      <a:endParaRPr lang="ar-IQ" dirty="0">
                        <a:latin typeface="Times New Roman" panose="02020603050405020304" pitchFamily="18" charset="0"/>
                        <a:cs typeface="Times New Roman" panose="02020603050405020304" pitchFamily="18" charset="0"/>
                      </a:endParaRPr>
                    </a:p>
                  </a:txBody>
                  <a:tcPr/>
                </a:tc>
                <a:tc>
                  <a:txBody>
                    <a:bodyPr/>
                    <a:lstStyle/>
                    <a:p>
                      <a:pPr rtl="1"/>
                      <a:r>
                        <a:rPr lang="en-GB" dirty="0" smtClean="0">
                          <a:latin typeface="Times New Roman" panose="02020603050405020304" pitchFamily="18" charset="0"/>
                          <a:cs typeface="Times New Roman" panose="02020603050405020304" pitchFamily="18" charset="0"/>
                        </a:rPr>
                        <a:t>Good afternoon</a:t>
                      </a:r>
                      <a:endParaRPr lang="ar-IQ" dirty="0">
                        <a:latin typeface="Times New Roman" panose="02020603050405020304" pitchFamily="18" charset="0"/>
                        <a:cs typeface="Times New Roman" panose="02020603050405020304" pitchFamily="18" charset="0"/>
                      </a:endParaRPr>
                    </a:p>
                  </a:txBody>
                  <a:tcPr/>
                </a:tc>
                <a:tc>
                  <a:txBody>
                    <a:bodyPr/>
                    <a:lstStyle/>
                    <a:p>
                      <a:pPr rtl="1"/>
                      <a:endParaRPr lang="ar-IQ">
                        <a:latin typeface="Times New Roman" panose="02020603050405020304" pitchFamily="18" charset="0"/>
                        <a:cs typeface="Times New Roman" panose="02020603050405020304" pitchFamily="18" charset="0"/>
                      </a:endParaRPr>
                    </a:p>
                  </a:txBody>
                  <a:tcPr/>
                </a:tc>
                <a:tc>
                  <a:txBody>
                    <a:bodyPr/>
                    <a:lstStyle/>
                    <a:p>
                      <a:pPr rtl="1"/>
                      <a:endParaRPr lang="ar-IQ"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7531532"/>
                  </a:ext>
                </a:extLst>
              </a:tr>
              <a:tr h="388440">
                <a:tc>
                  <a:txBody>
                    <a:bodyPr/>
                    <a:lstStyle/>
                    <a:p>
                      <a:pPr rtl="1"/>
                      <a:r>
                        <a:rPr lang="en-GB" dirty="0" smtClean="0"/>
                        <a:t>Good evening (Sir)</a:t>
                      </a:r>
                      <a:endParaRPr lang="ar-IQ" dirty="0"/>
                    </a:p>
                  </a:txBody>
                  <a:tcPr/>
                </a:tc>
                <a:tc>
                  <a:txBody>
                    <a:bodyPr/>
                    <a:lstStyle/>
                    <a:p>
                      <a:pPr rtl="1"/>
                      <a:r>
                        <a:rPr lang="en-GB" dirty="0" smtClean="0"/>
                        <a:t>Good evening</a:t>
                      </a:r>
                      <a:endParaRPr lang="ar-IQ" dirty="0"/>
                    </a:p>
                  </a:txBody>
                  <a:tcPr/>
                </a:tc>
                <a:tc>
                  <a:txBody>
                    <a:bodyPr/>
                    <a:lstStyle/>
                    <a:p>
                      <a:pPr rtl="1"/>
                      <a:endParaRPr lang="ar-IQ"/>
                    </a:p>
                  </a:txBody>
                  <a:tcPr/>
                </a:tc>
                <a:tc>
                  <a:txBody>
                    <a:bodyPr/>
                    <a:lstStyle/>
                    <a:p>
                      <a:pPr rtl="1"/>
                      <a:endParaRPr lang="ar-IQ" dirty="0"/>
                    </a:p>
                  </a:txBody>
                  <a:tcPr/>
                </a:tc>
                <a:extLst>
                  <a:ext uri="{0D108BD9-81ED-4DB2-BD59-A6C34878D82A}">
                    <a16:rowId xmlns:a16="http://schemas.microsoft.com/office/drawing/2014/main" val="3290876704"/>
                  </a:ext>
                </a:extLst>
              </a:tr>
              <a:tr h="388440">
                <a:tc>
                  <a:txBody>
                    <a:bodyPr/>
                    <a:lstStyle/>
                    <a:p>
                      <a:pPr rtl="1"/>
                      <a:endParaRPr lang="ar-IQ"/>
                    </a:p>
                  </a:txBody>
                  <a:tcPr/>
                </a:tc>
                <a:tc>
                  <a:txBody>
                    <a:bodyPr/>
                    <a:lstStyle/>
                    <a:p>
                      <a:pPr rtl="1"/>
                      <a:endParaRPr lang="ar-IQ"/>
                    </a:p>
                  </a:txBody>
                  <a:tcPr/>
                </a:tc>
                <a:tc>
                  <a:txBody>
                    <a:bodyPr/>
                    <a:lstStyle/>
                    <a:p>
                      <a:pPr rtl="1"/>
                      <a:endParaRPr lang="ar-IQ"/>
                    </a:p>
                  </a:txBody>
                  <a:tcPr/>
                </a:tc>
                <a:tc>
                  <a:txBody>
                    <a:bodyPr/>
                    <a:lstStyle/>
                    <a:p>
                      <a:pPr rtl="1"/>
                      <a:endParaRPr lang="ar-IQ" dirty="0"/>
                    </a:p>
                  </a:txBody>
                  <a:tcPr/>
                </a:tc>
                <a:extLst>
                  <a:ext uri="{0D108BD9-81ED-4DB2-BD59-A6C34878D82A}">
                    <a16:rowId xmlns:a16="http://schemas.microsoft.com/office/drawing/2014/main" val="3113001776"/>
                  </a:ext>
                </a:extLst>
              </a:tr>
            </a:tbl>
          </a:graphicData>
        </a:graphic>
      </p:graphicFrame>
    </p:spTree>
    <p:extLst>
      <p:ext uri="{BB962C8B-B14F-4D97-AF65-F5344CB8AC3E}">
        <p14:creationId xmlns:p14="http://schemas.microsoft.com/office/powerpoint/2010/main" val="3579319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latin typeface="Times New Roman" panose="02020603050405020304" pitchFamily="18" charset="0"/>
                <a:cs typeface="Times New Roman" panose="02020603050405020304" pitchFamily="18" charset="0"/>
              </a:rPr>
              <a:t>Communication skills</a:t>
            </a:r>
            <a:br>
              <a:rPr lang="en-GB" b="1" dirty="0">
                <a:solidFill>
                  <a:srgbClr val="002060"/>
                </a:solidFill>
                <a:latin typeface="Times New Roman" panose="02020603050405020304" pitchFamily="18" charset="0"/>
                <a:cs typeface="Times New Roman" panose="02020603050405020304" pitchFamily="18" charset="0"/>
              </a:rPr>
            </a:br>
            <a:r>
              <a:rPr lang="en-GB" b="1" dirty="0" smtClean="0">
                <a:solidFill>
                  <a:srgbClr val="002060"/>
                </a:solidFill>
                <a:latin typeface="Times New Roman" panose="02020603050405020304" pitchFamily="18" charset="0"/>
                <a:cs typeface="Times New Roman" panose="02020603050405020304" pitchFamily="18" charset="0"/>
              </a:rPr>
              <a:t>second </a:t>
            </a:r>
            <a:r>
              <a:rPr lang="en-GB" b="1" dirty="0">
                <a:solidFill>
                  <a:srgbClr val="002060"/>
                </a:solidFill>
                <a:latin typeface="Times New Roman" panose="02020603050405020304" pitchFamily="18" charset="0"/>
                <a:cs typeface="Times New Roman" panose="02020603050405020304" pitchFamily="18" charset="0"/>
              </a:rPr>
              <a:t>Lecture</a:t>
            </a:r>
            <a:endParaRPr lang="ar-IQ" dirty="0"/>
          </a:p>
        </p:txBody>
      </p:sp>
      <p:sp>
        <p:nvSpPr>
          <p:cNvPr id="3" name="Content Placeholder 2"/>
          <p:cNvSpPr>
            <a:spLocks noGrp="1"/>
          </p:cNvSpPr>
          <p:nvPr>
            <p:ph idx="1"/>
          </p:nvPr>
        </p:nvSpPr>
        <p:spPr/>
        <p:txBody>
          <a:bodyPr/>
          <a:lstStyle/>
          <a:p>
            <a:r>
              <a:rPr lang="en-GB" u="sng" dirty="0" smtClean="0">
                <a:latin typeface="Times New Roman" panose="02020603050405020304" pitchFamily="18" charset="0"/>
                <a:cs typeface="Times New Roman" panose="02020603050405020304" pitchFamily="18" charset="0"/>
              </a:rPr>
              <a:t>Finding out about people:</a:t>
            </a:r>
            <a:r>
              <a:rPr lang="en-GB" dirty="0" smtClean="0">
                <a:latin typeface="Times New Roman" panose="02020603050405020304" pitchFamily="18" charset="0"/>
                <a:cs typeface="Times New Roman" panose="02020603050405020304" pitchFamily="18" charset="0"/>
              </a:rPr>
              <a:t> to identify or realize specific persons, you can look at the table below:</a:t>
            </a:r>
          </a:p>
          <a:p>
            <a:endParaRPr lang="ar-IQ" u="sng"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989746256"/>
              </p:ext>
            </p:extLst>
          </p:nvPr>
        </p:nvGraphicFramePr>
        <p:xfrm>
          <a:off x="2032000" y="2752438"/>
          <a:ext cx="8128000" cy="3632502"/>
        </p:xfrm>
        <a:graphic>
          <a:graphicData uri="http://schemas.openxmlformats.org/drawingml/2006/table">
            <a:tbl>
              <a:tblPr rtl="1" firstRow="1" bandRow="1">
                <a:tableStyleId>{5C22544A-7EE6-4342-B048-85BDC9FD1C3A}</a:tableStyleId>
              </a:tblPr>
              <a:tblGrid>
                <a:gridCol w="4064000">
                  <a:extLst>
                    <a:ext uri="{9D8B030D-6E8A-4147-A177-3AD203B41FA5}">
                      <a16:colId xmlns:a16="http://schemas.microsoft.com/office/drawing/2014/main" val="3673532785"/>
                    </a:ext>
                  </a:extLst>
                </a:gridCol>
                <a:gridCol w="4064000">
                  <a:extLst>
                    <a:ext uri="{9D8B030D-6E8A-4147-A177-3AD203B41FA5}">
                      <a16:colId xmlns:a16="http://schemas.microsoft.com/office/drawing/2014/main" val="2317375728"/>
                    </a:ext>
                  </a:extLst>
                </a:gridCol>
              </a:tblGrid>
              <a:tr h="570754">
                <a:tc>
                  <a:txBody>
                    <a:bodyPr/>
                    <a:lstStyle/>
                    <a:p>
                      <a:pPr rtl="1"/>
                      <a:r>
                        <a:rPr lang="en-GB" dirty="0" smtClean="0"/>
                        <a:t>Response</a:t>
                      </a:r>
                      <a:endParaRPr lang="ar-IQ" dirty="0"/>
                    </a:p>
                  </a:txBody>
                  <a:tcPr/>
                </a:tc>
                <a:tc>
                  <a:txBody>
                    <a:bodyPr/>
                    <a:lstStyle/>
                    <a:p>
                      <a:pPr rtl="1"/>
                      <a:r>
                        <a:rPr lang="en-GB" dirty="0" smtClean="0"/>
                        <a:t>How</a:t>
                      </a:r>
                      <a:r>
                        <a:rPr lang="en-GB" baseline="0" dirty="0" smtClean="0"/>
                        <a:t> to ask about people</a:t>
                      </a:r>
                      <a:endParaRPr lang="ar-IQ" dirty="0"/>
                    </a:p>
                  </a:txBody>
                  <a:tcPr/>
                </a:tc>
                <a:extLst>
                  <a:ext uri="{0D108BD9-81ED-4DB2-BD59-A6C34878D82A}">
                    <a16:rowId xmlns:a16="http://schemas.microsoft.com/office/drawing/2014/main" val="3874112057"/>
                  </a:ext>
                </a:extLst>
              </a:tr>
              <a:tr h="570754">
                <a:tc>
                  <a:txBody>
                    <a:bodyPr/>
                    <a:lstStyle/>
                    <a:p>
                      <a:pPr rtl="1"/>
                      <a:r>
                        <a:rPr lang="en-GB" dirty="0" smtClean="0"/>
                        <a:t> that’s + (name)</a:t>
                      </a:r>
                      <a:endParaRPr lang="ar-IQ" dirty="0"/>
                    </a:p>
                  </a:txBody>
                  <a:tcPr/>
                </a:tc>
                <a:tc>
                  <a:txBody>
                    <a:bodyPr/>
                    <a:lstStyle/>
                    <a:p>
                      <a:pPr rtl="1"/>
                      <a:r>
                        <a:rPr lang="en-GB" dirty="0" smtClean="0"/>
                        <a:t>Who’s that (guy), (girl)?</a:t>
                      </a:r>
                      <a:endParaRPr lang="ar-IQ" dirty="0"/>
                    </a:p>
                  </a:txBody>
                  <a:tcPr/>
                </a:tc>
                <a:extLst>
                  <a:ext uri="{0D108BD9-81ED-4DB2-BD59-A6C34878D82A}">
                    <a16:rowId xmlns:a16="http://schemas.microsoft.com/office/drawing/2014/main" val="3521781477"/>
                  </a:ext>
                </a:extLst>
              </a:tr>
              <a:tr h="570754">
                <a:tc>
                  <a:txBody>
                    <a:bodyPr/>
                    <a:lstStyle/>
                    <a:p>
                      <a:pPr rtl="1"/>
                      <a:r>
                        <a:rPr lang="en-GB" dirty="0" smtClean="0"/>
                        <a:t>He’s</a:t>
                      </a:r>
                      <a:r>
                        <a:rPr lang="en-GB" baseline="0" dirty="0" smtClean="0"/>
                        <a:t> , she’s in my English class.</a:t>
                      </a:r>
                      <a:endParaRPr lang="ar-IQ" dirty="0"/>
                    </a:p>
                  </a:txBody>
                  <a:tcPr/>
                </a:tc>
                <a:tc>
                  <a:txBody>
                    <a:bodyPr/>
                    <a:lstStyle/>
                    <a:p>
                      <a:pPr rtl="1"/>
                      <a:r>
                        <a:rPr lang="en-GB" dirty="0" smtClean="0"/>
                        <a:t>Who’s he, she</a:t>
                      </a:r>
                      <a:r>
                        <a:rPr lang="en-GB" baseline="0" dirty="0" smtClean="0"/>
                        <a:t> ?</a:t>
                      </a:r>
                      <a:endParaRPr lang="ar-IQ" dirty="0"/>
                    </a:p>
                  </a:txBody>
                  <a:tcPr/>
                </a:tc>
                <a:extLst>
                  <a:ext uri="{0D108BD9-81ED-4DB2-BD59-A6C34878D82A}">
                    <a16:rowId xmlns:a16="http://schemas.microsoft.com/office/drawing/2014/main" val="987940288"/>
                  </a:ext>
                </a:extLst>
              </a:tr>
              <a:tr h="570754">
                <a:tc>
                  <a:txBody>
                    <a:bodyPr/>
                    <a:lstStyle/>
                    <a:p>
                      <a:pPr rtl="1"/>
                      <a:r>
                        <a:rPr lang="en-GB" dirty="0" smtClean="0"/>
                        <a:t>He’s,</a:t>
                      </a:r>
                      <a:r>
                        <a:rPr lang="en-GB" baseline="0" dirty="0" smtClean="0"/>
                        <a:t> she’s my friend </a:t>
                      </a:r>
                    </a:p>
                    <a:p>
                      <a:pPr rtl="1"/>
                      <a:endParaRPr lang="ar-IQ" dirty="0"/>
                    </a:p>
                  </a:txBody>
                  <a:tcPr/>
                </a:tc>
                <a:tc>
                  <a:txBody>
                    <a:bodyPr/>
                    <a:lstStyle/>
                    <a:p>
                      <a:pPr rtl="1"/>
                      <a:r>
                        <a:rPr lang="en-GB" dirty="0" smtClean="0"/>
                        <a:t>Who’s he, she  ?</a:t>
                      </a:r>
                      <a:endParaRPr lang="ar-IQ" dirty="0"/>
                    </a:p>
                  </a:txBody>
                  <a:tcPr/>
                </a:tc>
                <a:extLst>
                  <a:ext uri="{0D108BD9-81ED-4DB2-BD59-A6C34878D82A}">
                    <a16:rowId xmlns:a16="http://schemas.microsoft.com/office/drawing/2014/main" val="2560219609"/>
                  </a:ext>
                </a:extLst>
              </a:tr>
              <a:tr h="570754">
                <a:tc>
                  <a:txBody>
                    <a:bodyPr/>
                    <a:lstStyle/>
                    <a:p>
                      <a:pPr rtl="1"/>
                      <a:r>
                        <a:rPr lang="en-GB" dirty="0" smtClean="0"/>
                        <a:t>Yes,</a:t>
                      </a:r>
                      <a:r>
                        <a:rPr lang="en-GB" baseline="0" dirty="0" smtClean="0"/>
                        <a:t> it is </a:t>
                      </a:r>
                    </a:p>
                    <a:p>
                      <a:pPr rtl="1"/>
                      <a:r>
                        <a:rPr lang="en-GB" baseline="0" dirty="0" smtClean="0"/>
                        <a:t>No, it’s Tony.</a:t>
                      </a:r>
                      <a:endParaRPr lang="ar-IQ" dirty="0"/>
                    </a:p>
                  </a:txBody>
                  <a:tcPr/>
                </a:tc>
                <a:tc>
                  <a:txBody>
                    <a:bodyPr/>
                    <a:lstStyle/>
                    <a:p>
                      <a:pPr rtl="1"/>
                      <a:r>
                        <a:rPr lang="en-GB" dirty="0" smtClean="0"/>
                        <a:t>Is his</a:t>
                      </a:r>
                      <a:r>
                        <a:rPr lang="en-GB" baseline="0" dirty="0" smtClean="0"/>
                        <a:t> </a:t>
                      </a:r>
                      <a:r>
                        <a:rPr lang="en-GB" dirty="0" smtClean="0"/>
                        <a:t>name</a:t>
                      </a:r>
                      <a:r>
                        <a:rPr lang="en-GB" baseline="0" dirty="0" smtClean="0"/>
                        <a:t> Bob? </a:t>
                      </a:r>
                      <a:endParaRPr lang="ar-IQ" dirty="0"/>
                    </a:p>
                  </a:txBody>
                  <a:tcPr/>
                </a:tc>
                <a:extLst>
                  <a:ext uri="{0D108BD9-81ED-4DB2-BD59-A6C34878D82A}">
                    <a16:rowId xmlns:a16="http://schemas.microsoft.com/office/drawing/2014/main" val="148864451"/>
                  </a:ext>
                </a:extLst>
              </a:tr>
              <a:tr h="570754">
                <a:tc>
                  <a:txBody>
                    <a:bodyPr/>
                    <a:lstStyle/>
                    <a:p>
                      <a:pPr rtl="1"/>
                      <a:r>
                        <a:rPr lang="en-GB" dirty="0" smtClean="0"/>
                        <a:t>Yes, it is.</a:t>
                      </a:r>
                      <a:r>
                        <a:rPr lang="en-GB" baseline="0" dirty="0" smtClean="0"/>
                        <a:t> </a:t>
                      </a:r>
                    </a:p>
                    <a:p>
                      <a:pPr rtl="1"/>
                      <a:r>
                        <a:rPr lang="en-GB" baseline="0" dirty="0" smtClean="0"/>
                        <a:t>No, </a:t>
                      </a:r>
                      <a:r>
                        <a:rPr lang="en-GB" baseline="0" smtClean="0"/>
                        <a:t>it’s Teresa. </a:t>
                      </a:r>
                      <a:endParaRPr lang="ar-IQ"/>
                    </a:p>
                  </a:txBody>
                  <a:tcPr/>
                </a:tc>
                <a:tc>
                  <a:txBody>
                    <a:bodyPr/>
                    <a:lstStyle/>
                    <a:p>
                      <a:pPr rtl="1"/>
                      <a:r>
                        <a:rPr lang="en-GB" dirty="0" smtClean="0"/>
                        <a:t>Is </a:t>
                      </a:r>
                      <a:r>
                        <a:rPr lang="en-GB" dirty="0" smtClean="0"/>
                        <a:t>her name</a:t>
                      </a:r>
                      <a:r>
                        <a:rPr lang="en-GB" baseline="0" dirty="0" smtClean="0"/>
                        <a:t> Maria? </a:t>
                      </a:r>
                      <a:endParaRPr lang="ar-IQ" dirty="0"/>
                    </a:p>
                  </a:txBody>
                  <a:tcPr/>
                </a:tc>
                <a:extLst>
                  <a:ext uri="{0D108BD9-81ED-4DB2-BD59-A6C34878D82A}">
                    <a16:rowId xmlns:a16="http://schemas.microsoft.com/office/drawing/2014/main" val="2783181545"/>
                  </a:ext>
                </a:extLst>
              </a:tr>
            </a:tbl>
          </a:graphicData>
        </a:graphic>
      </p:graphicFrame>
    </p:spTree>
    <p:extLst>
      <p:ext uri="{BB962C8B-B14F-4D97-AF65-F5344CB8AC3E}">
        <p14:creationId xmlns:p14="http://schemas.microsoft.com/office/powerpoint/2010/main" val="3851811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solidFill>
                  <a:srgbClr val="002060"/>
                </a:solidFill>
                <a:latin typeface="Times New Roman" panose="02020603050405020304" pitchFamily="18" charset="0"/>
                <a:cs typeface="Times New Roman" panose="02020603050405020304" pitchFamily="18" charset="0"/>
              </a:rPr>
              <a:t>First lecture </a:t>
            </a:r>
            <a:br>
              <a:rPr lang="en-GB" dirty="0" smtClean="0">
                <a:solidFill>
                  <a:srgbClr val="002060"/>
                </a:solidFill>
                <a:latin typeface="Times New Roman" panose="02020603050405020304" pitchFamily="18" charset="0"/>
                <a:cs typeface="Times New Roman" panose="02020603050405020304" pitchFamily="18" charset="0"/>
              </a:rPr>
            </a:br>
            <a:r>
              <a:rPr lang="en-GB" dirty="0" smtClean="0">
                <a:solidFill>
                  <a:srgbClr val="002060"/>
                </a:solidFill>
                <a:latin typeface="Times New Roman" panose="02020603050405020304" pitchFamily="18" charset="0"/>
                <a:cs typeface="Times New Roman" panose="02020603050405020304" pitchFamily="18" charset="0"/>
              </a:rPr>
              <a:t>communication skills </a:t>
            </a:r>
            <a:endParaRPr lang="ar-IQ"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5"/>
            <a:ext cx="10515600" cy="4316557"/>
          </a:xfrm>
        </p:spPr>
        <p:txBody>
          <a:bodyPr/>
          <a:lstStyle/>
          <a:p>
            <a:r>
              <a:rPr lang="en-GB" u="sng" dirty="0" smtClean="0">
                <a:solidFill>
                  <a:srgbClr val="002060"/>
                </a:solidFill>
                <a:latin typeface="Times New Roman" panose="02020603050405020304" pitchFamily="18" charset="0"/>
                <a:cs typeface="Times New Roman" panose="02020603050405020304" pitchFamily="18" charset="0"/>
              </a:rPr>
              <a:t>Saying good-bye</a:t>
            </a:r>
          </a:p>
          <a:p>
            <a:r>
              <a:rPr lang="en-GB" dirty="0" smtClean="0">
                <a:solidFill>
                  <a:srgbClr val="002060"/>
                </a:solidFill>
                <a:latin typeface="Times New Roman" panose="02020603050405020304" pitchFamily="18" charset="0"/>
                <a:cs typeface="Times New Roman" panose="02020603050405020304" pitchFamily="18" charset="0"/>
              </a:rPr>
              <a:t>there are two ways to end your conversation that started depending on the person that you talk to. These two ways are also informally as well as more formally as shown in the table below:</a:t>
            </a:r>
          </a:p>
          <a:p>
            <a:r>
              <a:rPr lang="en-GB" dirty="0" smtClean="0">
                <a:latin typeface="Times New Roman" panose="02020603050405020304" pitchFamily="18" charset="0"/>
                <a:cs typeface="Times New Roman" panose="02020603050405020304" pitchFamily="18" charset="0"/>
              </a:rPr>
              <a:t>  </a:t>
            </a:r>
            <a:r>
              <a:rPr lang="en-GB" u="sng" dirty="0" smtClean="0">
                <a:latin typeface="Times New Roman" panose="02020603050405020304" pitchFamily="18" charset="0"/>
                <a:cs typeface="Times New Roman" panose="02020603050405020304" pitchFamily="18" charset="0"/>
              </a:rPr>
              <a:t> </a:t>
            </a:r>
            <a:endParaRPr lang="ar-IQ" u="sng"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5585100"/>
              </p:ext>
            </p:extLst>
          </p:nvPr>
        </p:nvGraphicFramePr>
        <p:xfrm>
          <a:off x="2032000" y="3703780"/>
          <a:ext cx="8128000" cy="2254134"/>
        </p:xfrm>
        <a:graphic>
          <a:graphicData uri="http://schemas.openxmlformats.org/drawingml/2006/table">
            <a:tbl>
              <a:tblPr rtl="1" firstRow="1" bandRow="1">
                <a:tableStyleId>{5C22544A-7EE6-4342-B048-85BDC9FD1C3A}</a:tableStyleId>
              </a:tblPr>
              <a:tblGrid>
                <a:gridCol w="2032000">
                  <a:extLst>
                    <a:ext uri="{9D8B030D-6E8A-4147-A177-3AD203B41FA5}">
                      <a16:colId xmlns:a16="http://schemas.microsoft.com/office/drawing/2014/main" val="2925919485"/>
                    </a:ext>
                  </a:extLst>
                </a:gridCol>
                <a:gridCol w="2032000">
                  <a:extLst>
                    <a:ext uri="{9D8B030D-6E8A-4147-A177-3AD203B41FA5}">
                      <a16:colId xmlns:a16="http://schemas.microsoft.com/office/drawing/2014/main" val="900011763"/>
                    </a:ext>
                  </a:extLst>
                </a:gridCol>
                <a:gridCol w="2032000">
                  <a:extLst>
                    <a:ext uri="{9D8B030D-6E8A-4147-A177-3AD203B41FA5}">
                      <a16:colId xmlns:a16="http://schemas.microsoft.com/office/drawing/2014/main" val="4280227881"/>
                    </a:ext>
                  </a:extLst>
                </a:gridCol>
                <a:gridCol w="2032000">
                  <a:extLst>
                    <a:ext uri="{9D8B030D-6E8A-4147-A177-3AD203B41FA5}">
                      <a16:colId xmlns:a16="http://schemas.microsoft.com/office/drawing/2014/main" val="3208861276"/>
                    </a:ext>
                  </a:extLst>
                </a:gridCol>
              </a:tblGrid>
              <a:tr h="538018">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response</a:t>
                      </a:r>
                      <a:endParaRPr lang="ar-IQ" dirty="0">
                        <a:solidFill>
                          <a:srgbClr val="00206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More formally( saying good-bye)</a:t>
                      </a:r>
                      <a:endParaRPr lang="ar-IQ" dirty="0">
                        <a:solidFill>
                          <a:srgbClr val="00206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response</a:t>
                      </a:r>
                      <a:endParaRPr lang="ar-IQ" dirty="0">
                        <a:solidFill>
                          <a:srgbClr val="00206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002060"/>
                          </a:solidFill>
                          <a:latin typeface="Times New Roman" panose="02020603050405020304" pitchFamily="18" charset="0"/>
                          <a:cs typeface="Times New Roman" panose="02020603050405020304" pitchFamily="18" charset="0"/>
                        </a:rPr>
                        <a:t>Informally</a:t>
                      </a:r>
                      <a:r>
                        <a:rPr lang="en-GB" baseline="0" dirty="0" smtClean="0">
                          <a:solidFill>
                            <a:srgbClr val="002060"/>
                          </a:solidFill>
                          <a:latin typeface="Times New Roman" panose="02020603050405020304" pitchFamily="18" charset="0"/>
                          <a:cs typeface="Times New Roman" panose="02020603050405020304" pitchFamily="18" charset="0"/>
                        </a:rPr>
                        <a:t> (saying good-bye)</a:t>
                      </a:r>
                      <a:endParaRPr lang="ar-IQ" dirty="0">
                        <a:solidFill>
                          <a:srgbClr val="00206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18755943"/>
                  </a:ext>
                </a:extLst>
              </a:tr>
              <a:tr h="538018">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Good-bye</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Good-bye</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bye</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Bye-bye</a:t>
                      </a:r>
                      <a:endParaRPr lang="ar-IQ"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30790958"/>
                  </a:ext>
                </a:extLst>
              </a:tr>
              <a:tr h="538018">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See you </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See you later</a:t>
                      </a:r>
                      <a:endParaRPr lang="ar-IQ"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11755463"/>
                  </a:ext>
                </a:extLst>
              </a:tr>
              <a:tr h="538018">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endParaRPr lang="ar-IQ">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You too</a:t>
                      </a:r>
                      <a:endParaRPr lang="ar-IQ" dirty="0">
                        <a:solidFill>
                          <a:srgbClr val="FF0000"/>
                        </a:solidFill>
                        <a:latin typeface="Times New Roman" panose="02020603050405020304" pitchFamily="18" charset="0"/>
                        <a:cs typeface="Times New Roman" panose="02020603050405020304" pitchFamily="18" charset="0"/>
                      </a:endParaRPr>
                    </a:p>
                  </a:txBody>
                  <a:tcPr/>
                </a:tc>
                <a:tc>
                  <a:txBody>
                    <a:bodyPr/>
                    <a:lstStyle/>
                    <a:p>
                      <a:pPr rtl="1"/>
                      <a:r>
                        <a:rPr lang="en-GB" dirty="0" smtClean="0">
                          <a:solidFill>
                            <a:srgbClr val="FF0000"/>
                          </a:solidFill>
                          <a:latin typeface="Times New Roman" panose="02020603050405020304" pitchFamily="18" charset="0"/>
                          <a:cs typeface="Times New Roman" panose="02020603050405020304" pitchFamily="18" charset="0"/>
                        </a:rPr>
                        <a:t>Have a nice</a:t>
                      </a:r>
                      <a:r>
                        <a:rPr lang="en-GB" baseline="0" dirty="0" smtClean="0">
                          <a:solidFill>
                            <a:srgbClr val="FF0000"/>
                          </a:solidFill>
                          <a:latin typeface="Times New Roman" panose="02020603050405020304" pitchFamily="18" charset="0"/>
                          <a:cs typeface="Times New Roman" panose="02020603050405020304" pitchFamily="18" charset="0"/>
                        </a:rPr>
                        <a:t> day</a:t>
                      </a:r>
                      <a:endParaRPr lang="ar-IQ"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55297943"/>
                  </a:ext>
                </a:extLst>
              </a:tr>
            </a:tbl>
          </a:graphicData>
        </a:graphic>
      </p:graphicFrame>
    </p:spTree>
    <p:extLst>
      <p:ext uri="{BB962C8B-B14F-4D97-AF65-F5344CB8AC3E}">
        <p14:creationId xmlns:p14="http://schemas.microsoft.com/office/powerpoint/2010/main" val="3091137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349</Words>
  <Application>Microsoft Office PowerPoint</Application>
  <PresentationFormat>Widescreen</PresentationFormat>
  <Paragraphs>60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Communication skills First Lecture</vt:lpstr>
      <vt:lpstr>Communication skills second Lecture</vt:lpstr>
      <vt:lpstr>First lecture  communication skills </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skills First Lecture</dc:title>
  <dc:creator>Haider Naser</dc:creator>
  <cp:lastModifiedBy>Haider Naser</cp:lastModifiedBy>
  <cp:revision>9</cp:revision>
  <dcterms:created xsi:type="dcterms:W3CDTF">2019-01-25T15:10:14Z</dcterms:created>
  <dcterms:modified xsi:type="dcterms:W3CDTF">2019-01-25T16:16:03Z</dcterms:modified>
</cp:coreProperties>
</file>