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B9F00C35-7557-4F30-9839-4B3D667DBBDB}" type="datetimeFigureOut">
              <a:rPr lang="ar-IQ" smtClean="0"/>
              <a:t>19/05/1440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1892044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B9F00C35-7557-4F30-9839-4B3D667DBBDB}" type="datetimeFigureOut">
              <a:rPr lang="ar-IQ" smtClean="0"/>
              <a:t>19/05/1440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1772146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B9F00C35-7557-4F30-9839-4B3D667DBBDB}" type="datetimeFigureOut">
              <a:rPr lang="ar-IQ" smtClean="0"/>
              <a:t>19/05/1440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875567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B9F00C35-7557-4F30-9839-4B3D667DBBDB}" type="datetimeFigureOut">
              <a:rPr lang="ar-IQ" smtClean="0"/>
              <a:t>19/05/1440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3102774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9F00C35-7557-4F30-9839-4B3D667DBBDB}" type="datetimeFigureOut">
              <a:rPr lang="ar-IQ" smtClean="0"/>
              <a:t>19/05/1440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1396762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B9F00C35-7557-4F30-9839-4B3D667DBBDB}" type="datetimeFigureOut">
              <a:rPr lang="ar-IQ" smtClean="0"/>
              <a:t>19/05/1440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4111102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B9F00C35-7557-4F30-9839-4B3D667DBBDB}" type="datetimeFigureOut">
              <a:rPr lang="ar-IQ" smtClean="0"/>
              <a:t>19/05/1440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1940764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B9F00C35-7557-4F30-9839-4B3D667DBBDB}" type="datetimeFigureOut">
              <a:rPr lang="ar-IQ" smtClean="0"/>
              <a:t>19/05/1440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3900865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F00C35-7557-4F30-9839-4B3D667DBBDB}" type="datetimeFigureOut">
              <a:rPr lang="ar-IQ" smtClean="0"/>
              <a:t>19/05/1440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3454530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9F00C35-7557-4F30-9839-4B3D667DBBDB}" type="datetimeFigureOut">
              <a:rPr lang="ar-IQ" smtClean="0"/>
              <a:t>19/05/1440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2876822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9F00C35-7557-4F30-9839-4B3D667DBBDB}" type="datetimeFigureOut">
              <a:rPr lang="ar-IQ" smtClean="0"/>
              <a:t>19/05/1440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604946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F00C35-7557-4F30-9839-4B3D667DBBDB}" type="datetimeFigureOut">
              <a:rPr lang="ar-IQ" smtClean="0"/>
              <a:t>19/05/1440</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6AAFBA-092D-4F68-B71D-EDDC0096B0FB}" type="slidenum">
              <a:rPr lang="ar-IQ" smtClean="0"/>
              <a:t>‹#›</a:t>
            </a:fld>
            <a:endParaRPr lang="ar-IQ"/>
          </a:p>
        </p:txBody>
      </p:sp>
    </p:spTree>
    <p:extLst>
      <p:ext uri="{BB962C8B-B14F-4D97-AF65-F5344CB8AC3E}">
        <p14:creationId xmlns:p14="http://schemas.microsoft.com/office/powerpoint/2010/main" val="1174779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30802"/>
          </a:xfrm>
        </p:spPr>
        <p:txBody>
          <a:bodyPr>
            <a:noAutofit/>
          </a:bodyPr>
          <a:lstStyle/>
          <a:p>
            <a:pPr algn="ctr"/>
            <a:r>
              <a:rPr lang="en-GB" sz="2800" b="1" dirty="0" smtClean="0">
                <a:solidFill>
                  <a:srgbClr val="002060"/>
                </a:solidFill>
                <a:latin typeface="Times New Roman" panose="02020603050405020304" pitchFamily="18" charset="0"/>
                <a:cs typeface="Times New Roman" panose="02020603050405020304" pitchFamily="18" charset="0"/>
              </a:rPr>
              <a:t>Communication skills</a:t>
            </a:r>
            <a:br>
              <a:rPr lang="en-GB" sz="2800" b="1" dirty="0" smtClean="0">
                <a:solidFill>
                  <a:srgbClr val="002060"/>
                </a:solidFill>
                <a:latin typeface="Times New Roman" panose="02020603050405020304" pitchFamily="18" charset="0"/>
                <a:cs typeface="Times New Roman" panose="02020603050405020304" pitchFamily="18" charset="0"/>
              </a:rPr>
            </a:br>
            <a:r>
              <a:rPr lang="en-GB" sz="2800" b="1" dirty="0" smtClean="0">
                <a:solidFill>
                  <a:srgbClr val="002060"/>
                </a:solidFill>
                <a:latin typeface="Times New Roman" panose="02020603050405020304" pitchFamily="18" charset="0"/>
                <a:cs typeface="Times New Roman" panose="02020603050405020304" pitchFamily="18" charset="0"/>
              </a:rPr>
              <a:t>First Lecture</a:t>
            </a:r>
            <a:endParaRPr lang="ar-IQ" sz="2800" b="1"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025236"/>
            <a:ext cx="10515600" cy="5832763"/>
          </a:xfrm>
        </p:spPr>
        <p:txBody>
          <a:bodyPr>
            <a:normAutofit/>
          </a:bodyPr>
          <a:lstStyle/>
          <a:p>
            <a:r>
              <a:rPr lang="en-GB" sz="1400" dirty="0" smtClean="0"/>
              <a:t>1 </a:t>
            </a:r>
            <a:r>
              <a:rPr lang="en-GB" sz="1400" u="sng" dirty="0" smtClean="0">
                <a:latin typeface="Times New Roman" panose="02020603050405020304" pitchFamily="18" charset="0"/>
                <a:cs typeface="Times New Roman" panose="02020603050405020304" pitchFamily="18" charset="0"/>
              </a:rPr>
              <a:t>I introducing yourself</a:t>
            </a:r>
          </a:p>
          <a:p>
            <a:r>
              <a:rPr lang="en-GB" sz="1400" dirty="0" smtClean="0">
                <a:latin typeface="Times New Roman" panose="02020603050405020304" pitchFamily="18" charset="0"/>
                <a:cs typeface="Times New Roman" panose="02020603050405020304" pitchFamily="18" charset="0"/>
              </a:rPr>
              <a:t>To introduce yourself, start with your name that could be said in two ways: ‘</a:t>
            </a:r>
            <a:r>
              <a:rPr lang="en-GB" sz="1400" dirty="0" smtClean="0">
                <a:solidFill>
                  <a:srgbClr val="FF0000"/>
                </a:solidFill>
                <a:latin typeface="Times New Roman" panose="02020603050405020304" pitchFamily="18" charset="0"/>
                <a:cs typeface="Times New Roman" panose="02020603050405020304" pitchFamily="18" charset="0"/>
              </a:rPr>
              <a:t>’My name is</a:t>
            </a:r>
            <a:r>
              <a:rPr lang="en-GB" sz="1400" dirty="0" smtClean="0">
                <a:latin typeface="Times New Roman" panose="02020603050405020304" pitchFamily="18" charset="0"/>
                <a:cs typeface="Times New Roman" panose="02020603050405020304" pitchFamily="18" charset="0"/>
              </a:rPr>
              <a:t>…….’’ or ‘</a:t>
            </a:r>
            <a:r>
              <a:rPr lang="en-GB" sz="1400" dirty="0" smtClean="0">
                <a:solidFill>
                  <a:srgbClr val="FF0000"/>
                </a:solidFill>
                <a:latin typeface="Times New Roman" panose="02020603050405020304" pitchFamily="18" charset="0"/>
                <a:cs typeface="Times New Roman" panose="02020603050405020304" pitchFamily="18" charset="0"/>
              </a:rPr>
              <a:t>’I am</a:t>
            </a:r>
            <a:r>
              <a:rPr lang="en-GB" sz="1400" dirty="0" smtClean="0">
                <a:latin typeface="Times New Roman" panose="02020603050405020304" pitchFamily="18" charset="0"/>
                <a:cs typeface="Times New Roman" panose="02020603050405020304" pitchFamily="18" charset="0"/>
              </a:rPr>
              <a:t>……’’. </a:t>
            </a:r>
          </a:p>
          <a:p>
            <a:r>
              <a:rPr lang="en-GB" sz="1400" dirty="0" smtClean="0">
                <a:latin typeface="Times New Roman" panose="02020603050405020304" pitchFamily="18" charset="0"/>
                <a:cs typeface="Times New Roman" panose="02020603050405020304" pitchFamily="18" charset="0"/>
              </a:rPr>
              <a:t>If someone asks you about your first name, you must mention your first name only by saying that ‘’ </a:t>
            </a:r>
            <a:r>
              <a:rPr lang="en-GB" sz="1400" dirty="0" smtClean="0">
                <a:solidFill>
                  <a:srgbClr val="FF0000"/>
                </a:solidFill>
                <a:latin typeface="Times New Roman" panose="02020603050405020304" pitchFamily="18" charset="0"/>
                <a:cs typeface="Times New Roman" panose="02020603050405020304" pitchFamily="18" charset="0"/>
              </a:rPr>
              <a:t>my first name is</a:t>
            </a:r>
            <a:r>
              <a:rPr lang="en-GB" sz="1400" dirty="0" smtClean="0">
                <a:latin typeface="Times New Roman" panose="02020603050405020304" pitchFamily="18" charset="0"/>
                <a:cs typeface="Times New Roman" panose="02020603050405020304" pitchFamily="18" charset="0"/>
              </a:rPr>
              <a:t>…..’’ . </a:t>
            </a:r>
          </a:p>
          <a:p>
            <a:r>
              <a:rPr lang="en-GB" sz="1400" dirty="0" smtClean="0">
                <a:latin typeface="Times New Roman" panose="02020603050405020304" pitchFamily="18" charset="0"/>
                <a:cs typeface="Times New Roman" panose="02020603050405020304" pitchFamily="18" charset="0"/>
              </a:rPr>
              <a:t>If the question is about your last name, you must mention your last name by saying ‘’ </a:t>
            </a:r>
            <a:r>
              <a:rPr lang="en-GB" sz="1400" dirty="0" smtClean="0">
                <a:solidFill>
                  <a:srgbClr val="FF0000"/>
                </a:solidFill>
                <a:latin typeface="Times New Roman" panose="02020603050405020304" pitchFamily="18" charset="0"/>
                <a:cs typeface="Times New Roman" panose="02020603050405020304" pitchFamily="18" charset="0"/>
              </a:rPr>
              <a:t>My last name is </a:t>
            </a:r>
            <a:r>
              <a:rPr lang="en-GB" sz="1400" dirty="0" smtClean="0">
                <a:latin typeface="Times New Roman" panose="02020603050405020304" pitchFamily="18" charset="0"/>
                <a:cs typeface="Times New Roman" panose="02020603050405020304" pitchFamily="18" charset="0"/>
              </a:rPr>
              <a:t>…..’’</a:t>
            </a:r>
          </a:p>
          <a:p>
            <a:r>
              <a:rPr lang="en-GB" sz="1400" dirty="0" smtClean="0">
                <a:latin typeface="Times New Roman" panose="02020603050405020304" pitchFamily="18" charset="0"/>
                <a:cs typeface="Times New Roman" panose="02020603050405020304" pitchFamily="18" charset="0"/>
              </a:rPr>
              <a:t>2 </a:t>
            </a:r>
            <a:r>
              <a:rPr lang="en-GB" sz="1400" u="sng" dirty="0" smtClean="0">
                <a:latin typeface="Times New Roman" panose="02020603050405020304" pitchFamily="18" charset="0"/>
                <a:cs typeface="Times New Roman" panose="02020603050405020304" pitchFamily="18" charset="0"/>
              </a:rPr>
              <a:t>Greeting people</a:t>
            </a:r>
            <a:r>
              <a:rPr lang="en-GB" sz="1400" dirty="0" smtClean="0">
                <a:latin typeface="Times New Roman" panose="02020603050405020304" pitchFamily="18" charset="0"/>
                <a:cs typeface="Times New Roman" panose="02020603050405020304" pitchFamily="18" charset="0"/>
              </a:rPr>
              <a:t>: </a:t>
            </a:r>
          </a:p>
          <a:p>
            <a:r>
              <a:rPr lang="en-GB" sz="1400" dirty="0" smtClean="0">
                <a:latin typeface="Times New Roman" panose="02020603050405020304" pitchFamily="18" charset="0"/>
                <a:cs typeface="Times New Roman" panose="02020603050405020304" pitchFamily="18" charset="0"/>
              </a:rPr>
              <a:t>there are two ways to greet people like the followings: </a:t>
            </a:r>
          </a:p>
          <a:p>
            <a:r>
              <a:rPr lang="en-GB" sz="1400" u="sng" dirty="0" smtClean="0">
                <a:latin typeface="Times New Roman" panose="02020603050405020304" pitchFamily="18" charset="0"/>
                <a:cs typeface="Times New Roman" panose="02020603050405020304" pitchFamily="18" charset="0"/>
              </a:rPr>
              <a:t>Informally:</a:t>
            </a:r>
            <a:r>
              <a:rPr lang="en-GB" sz="1400" dirty="0" smtClean="0">
                <a:latin typeface="Times New Roman" panose="02020603050405020304" pitchFamily="18" charset="0"/>
                <a:cs typeface="Times New Roman" panose="02020603050405020304" pitchFamily="18" charset="0"/>
              </a:rPr>
              <a:t> there are different ways to start greeting people informally with the response for each. These expressions are shown in the table below:  </a:t>
            </a:r>
            <a:endParaRPr lang="en-GB" sz="1400" dirty="0" smtClean="0"/>
          </a:p>
          <a:p>
            <a:r>
              <a:rPr lang="en-GB" dirty="0" smtClean="0"/>
              <a:t>  </a:t>
            </a:r>
            <a:endParaRPr lang="ar-IQ" dirty="0"/>
          </a:p>
        </p:txBody>
      </p:sp>
      <p:graphicFrame>
        <p:nvGraphicFramePr>
          <p:cNvPr id="4" name="Table 3"/>
          <p:cNvGraphicFramePr>
            <a:graphicFrameLocks noGrp="1"/>
          </p:cNvGraphicFramePr>
          <p:nvPr>
            <p:extLst>
              <p:ext uri="{D42A27DB-BD31-4B8C-83A1-F6EECF244321}">
                <p14:modId xmlns:p14="http://schemas.microsoft.com/office/powerpoint/2010/main" val="4015932811"/>
              </p:ext>
            </p:extLst>
          </p:nvPr>
        </p:nvGraphicFramePr>
        <p:xfrm>
          <a:off x="1810327" y="3362037"/>
          <a:ext cx="8128000" cy="3495961"/>
        </p:xfrm>
        <a:graphic>
          <a:graphicData uri="http://schemas.openxmlformats.org/drawingml/2006/table">
            <a:tbl>
              <a:tblPr rtl="1" firstRow="1" bandRow="1">
                <a:tableStyleId>{5C22544A-7EE6-4342-B048-85BDC9FD1C3A}</a:tableStyleId>
              </a:tblPr>
              <a:tblGrid>
                <a:gridCol w="2032000">
                  <a:extLst>
                    <a:ext uri="{9D8B030D-6E8A-4147-A177-3AD203B41FA5}">
                      <a16:colId xmlns:a16="http://schemas.microsoft.com/office/drawing/2014/main" val="529009807"/>
                    </a:ext>
                  </a:extLst>
                </a:gridCol>
                <a:gridCol w="2032000">
                  <a:extLst>
                    <a:ext uri="{9D8B030D-6E8A-4147-A177-3AD203B41FA5}">
                      <a16:colId xmlns:a16="http://schemas.microsoft.com/office/drawing/2014/main" val="3788279466"/>
                    </a:ext>
                  </a:extLst>
                </a:gridCol>
                <a:gridCol w="2032000">
                  <a:extLst>
                    <a:ext uri="{9D8B030D-6E8A-4147-A177-3AD203B41FA5}">
                      <a16:colId xmlns:a16="http://schemas.microsoft.com/office/drawing/2014/main" val="2418513557"/>
                    </a:ext>
                  </a:extLst>
                </a:gridCol>
                <a:gridCol w="2032000">
                  <a:extLst>
                    <a:ext uri="{9D8B030D-6E8A-4147-A177-3AD203B41FA5}">
                      <a16:colId xmlns:a16="http://schemas.microsoft.com/office/drawing/2014/main" val="1753776440"/>
                    </a:ext>
                  </a:extLst>
                </a:gridCol>
              </a:tblGrid>
              <a:tr h="388440">
                <a:tc>
                  <a:txBody>
                    <a:bodyPr/>
                    <a:lstStyle/>
                    <a:p>
                      <a:pPr rtl="1"/>
                      <a:r>
                        <a:rPr lang="en-GB" dirty="0" smtClean="0">
                          <a:latin typeface="Times New Roman" panose="02020603050405020304" pitchFamily="18" charset="0"/>
                          <a:cs typeface="Times New Roman" panose="02020603050405020304" pitchFamily="18" charset="0"/>
                        </a:rPr>
                        <a:t>Response formally</a:t>
                      </a:r>
                      <a:endParaRPr lang="ar-IQ" dirty="0">
                        <a:latin typeface="Times New Roman" panose="02020603050405020304" pitchFamily="18" charset="0"/>
                        <a:cs typeface="Times New Roman" panose="02020603050405020304" pitchFamily="18" charset="0"/>
                      </a:endParaRPr>
                    </a:p>
                  </a:txBody>
                  <a:tcPr/>
                </a:tc>
                <a:tc>
                  <a:txBody>
                    <a:bodyPr/>
                    <a:lstStyle/>
                    <a:p>
                      <a:pPr rtl="1"/>
                      <a:r>
                        <a:rPr lang="en-GB" dirty="0" smtClean="0">
                          <a:latin typeface="Times New Roman" panose="02020603050405020304" pitchFamily="18" charset="0"/>
                          <a:cs typeface="Times New Roman" panose="02020603050405020304" pitchFamily="18" charset="0"/>
                        </a:rPr>
                        <a:t>Greeting formally</a:t>
                      </a:r>
                      <a:r>
                        <a:rPr lang="en-GB" baseline="0" dirty="0" smtClean="0">
                          <a:latin typeface="Times New Roman" panose="02020603050405020304" pitchFamily="18" charset="0"/>
                          <a:cs typeface="Times New Roman" panose="02020603050405020304" pitchFamily="18" charset="0"/>
                        </a:rPr>
                        <a:t> </a:t>
                      </a:r>
                      <a:endParaRPr lang="ar-IQ" dirty="0">
                        <a:latin typeface="Times New Roman" panose="02020603050405020304" pitchFamily="18" charset="0"/>
                        <a:cs typeface="Times New Roman" panose="02020603050405020304" pitchFamily="18" charset="0"/>
                      </a:endParaRPr>
                    </a:p>
                  </a:txBody>
                  <a:tcPr/>
                </a:tc>
                <a:tc>
                  <a:txBody>
                    <a:bodyPr/>
                    <a:lstStyle/>
                    <a:p>
                      <a:pPr rtl="1"/>
                      <a:r>
                        <a:rPr lang="en-GB" sz="1600" dirty="0" smtClean="0">
                          <a:latin typeface="Times New Roman" panose="02020603050405020304" pitchFamily="18" charset="0"/>
                          <a:cs typeface="Times New Roman" panose="02020603050405020304" pitchFamily="18" charset="0"/>
                        </a:rPr>
                        <a:t>Response informally</a:t>
                      </a:r>
                      <a:endParaRPr lang="ar-IQ" sz="1600" dirty="0">
                        <a:latin typeface="Times New Roman" panose="02020603050405020304" pitchFamily="18" charset="0"/>
                        <a:cs typeface="Times New Roman" panose="02020603050405020304" pitchFamily="18" charset="0"/>
                      </a:endParaRPr>
                    </a:p>
                  </a:txBody>
                  <a:tcPr/>
                </a:tc>
                <a:tc>
                  <a:txBody>
                    <a:bodyPr/>
                    <a:lstStyle/>
                    <a:p>
                      <a:pPr rtl="1"/>
                      <a:r>
                        <a:rPr lang="en-GB" sz="1600" dirty="0" smtClean="0">
                          <a:latin typeface="Times New Roman" panose="02020603050405020304" pitchFamily="18" charset="0"/>
                          <a:cs typeface="Times New Roman" panose="02020603050405020304" pitchFamily="18" charset="0"/>
                        </a:rPr>
                        <a:t>Greeting informally</a:t>
                      </a:r>
                      <a:endParaRPr lang="ar-IQ"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53902124"/>
                  </a:ext>
                </a:extLst>
              </a:tr>
              <a:tr h="388440">
                <a:tc>
                  <a:txBody>
                    <a:bodyPr/>
                    <a:lstStyle/>
                    <a:p>
                      <a:pPr rtl="1"/>
                      <a:r>
                        <a:rPr lang="en-GB" dirty="0" smtClean="0">
                          <a:latin typeface="Times New Roman" panose="02020603050405020304" pitchFamily="18" charset="0"/>
                          <a:cs typeface="Times New Roman" panose="02020603050405020304" pitchFamily="18" charset="0"/>
                        </a:rPr>
                        <a:t>Hello</a:t>
                      </a:r>
                      <a:endParaRPr lang="ar-IQ" dirty="0">
                        <a:latin typeface="Times New Roman" panose="02020603050405020304" pitchFamily="18" charset="0"/>
                        <a:cs typeface="Times New Roman" panose="02020603050405020304" pitchFamily="18" charset="0"/>
                      </a:endParaRPr>
                    </a:p>
                  </a:txBody>
                  <a:tcPr/>
                </a:tc>
                <a:tc>
                  <a:txBody>
                    <a:bodyPr/>
                    <a:lstStyle/>
                    <a:p>
                      <a:pPr rtl="1"/>
                      <a:r>
                        <a:rPr lang="en-GB" dirty="0" smtClean="0">
                          <a:latin typeface="Times New Roman" panose="02020603050405020304" pitchFamily="18" charset="0"/>
                          <a:cs typeface="Times New Roman" panose="02020603050405020304" pitchFamily="18" charset="0"/>
                        </a:rPr>
                        <a:t>Hello</a:t>
                      </a:r>
                      <a:endParaRPr lang="ar-IQ" dirty="0">
                        <a:latin typeface="Times New Roman" panose="02020603050405020304" pitchFamily="18" charset="0"/>
                        <a:cs typeface="Times New Roman" panose="02020603050405020304" pitchFamily="18" charset="0"/>
                      </a:endParaRPr>
                    </a:p>
                  </a:txBody>
                  <a:tcPr/>
                </a:tc>
                <a:tc>
                  <a:txBody>
                    <a:bodyPr/>
                    <a:lstStyle/>
                    <a:p>
                      <a:pPr rtl="1"/>
                      <a:r>
                        <a:rPr lang="en-GB" dirty="0" smtClean="0">
                          <a:latin typeface="Times New Roman" panose="02020603050405020304" pitchFamily="18" charset="0"/>
                          <a:cs typeface="Times New Roman" panose="02020603050405020304" pitchFamily="18" charset="0"/>
                        </a:rPr>
                        <a:t>Hi, name</a:t>
                      </a:r>
                      <a:r>
                        <a:rPr lang="en-GB" baseline="0" dirty="0" smtClean="0">
                          <a:latin typeface="Times New Roman" panose="02020603050405020304" pitchFamily="18" charset="0"/>
                          <a:cs typeface="Times New Roman" panose="02020603050405020304" pitchFamily="18" charset="0"/>
                        </a:rPr>
                        <a:t> </a:t>
                      </a:r>
                      <a:endParaRPr lang="ar-IQ" dirty="0">
                        <a:latin typeface="Times New Roman" panose="02020603050405020304" pitchFamily="18" charset="0"/>
                        <a:cs typeface="Times New Roman" panose="02020603050405020304" pitchFamily="18" charset="0"/>
                      </a:endParaRPr>
                    </a:p>
                  </a:txBody>
                  <a:tcPr/>
                </a:tc>
                <a:tc>
                  <a:txBody>
                    <a:bodyPr/>
                    <a:lstStyle/>
                    <a:p>
                      <a:pPr rtl="1"/>
                      <a:r>
                        <a:rPr lang="en-GB" dirty="0" smtClean="0">
                          <a:latin typeface="Times New Roman" panose="02020603050405020304" pitchFamily="18" charset="0"/>
                          <a:cs typeface="Times New Roman" panose="02020603050405020304" pitchFamily="18" charset="0"/>
                        </a:rPr>
                        <a:t>Hi, name </a:t>
                      </a:r>
                      <a:endParaRPr lang="ar-IQ"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862222640"/>
                  </a:ext>
                </a:extLst>
              </a:tr>
              <a:tr h="1553761">
                <a:tc>
                  <a:txBody>
                    <a:bodyPr/>
                    <a:lstStyle/>
                    <a:p>
                      <a:pPr rtl="1"/>
                      <a:r>
                        <a:rPr lang="en-GB" dirty="0" smtClean="0">
                          <a:latin typeface="Times New Roman" panose="02020603050405020304" pitchFamily="18" charset="0"/>
                          <a:cs typeface="Times New Roman" panose="02020603050405020304" pitchFamily="18" charset="0"/>
                        </a:rPr>
                        <a:t>Good morning, (Mr. name), (</a:t>
                      </a:r>
                      <a:r>
                        <a:rPr lang="en-GB" dirty="0" err="1" smtClean="0">
                          <a:latin typeface="Times New Roman" panose="02020603050405020304" pitchFamily="18" charset="0"/>
                          <a:cs typeface="Times New Roman" panose="02020603050405020304" pitchFamily="18" charset="0"/>
                        </a:rPr>
                        <a:t>Ma,am</a:t>
                      </a:r>
                      <a:r>
                        <a:rPr lang="en-GB" dirty="0" smtClean="0">
                          <a:latin typeface="Times New Roman" panose="02020603050405020304" pitchFamily="18" charset="0"/>
                          <a:cs typeface="Times New Roman" panose="02020603050405020304" pitchFamily="18" charset="0"/>
                        </a:rPr>
                        <a:t>)</a:t>
                      </a:r>
                      <a:endParaRPr lang="ar-IQ" dirty="0">
                        <a:latin typeface="Times New Roman" panose="02020603050405020304" pitchFamily="18" charset="0"/>
                        <a:cs typeface="Times New Roman" panose="02020603050405020304" pitchFamily="18" charset="0"/>
                      </a:endParaRPr>
                    </a:p>
                  </a:txBody>
                  <a:tcPr/>
                </a:tc>
                <a:tc>
                  <a:txBody>
                    <a:bodyPr/>
                    <a:lstStyle/>
                    <a:p>
                      <a:pPr rtl="1"/>
                      <a:r>
                        <a:rPr lang="en-GB" dirty="0" smtClean="0">
                          <a:latin typeface="Times New Roman" panose="02020603050405020304" pitchFamily="18" charset="0"/>
                          <a:cs typeface="Times New Roman" panose="02020603050405020304" pitchFamily="18" charset="0"/>
                        </a:rPr>
                        <a:t>Good morning</a:t>
                      </a:r>
                    </a:p>
                    <a:p>
                      <a:pPr rtl="1"/>
                      <a:endParaRPr lang="ar-IQ" dirty="0">
                        <a:latin typeface="Times New Roman" panose="02020603050405020304" pitchFamily="18" charset="0"/>
                        <a:cs typeface="Times New Roman" panose="02020603050405020304" pitchFamily="18" charset="0"/>
                      </a:endParaRPr>
                    </a:p>
                  </a:txBody>
                  <a:tcPr/>
                </a:tc>
                <a:tc>
                  <a:txBody>
                    <a:bodyPr/>
                    <a:lstStyle/>
                    <a:p>
                      <a:pPr rtl="1"/>
                      <a:r>
                        <a:rPr lang="en-GB" dirty="0" smtClean="0">
                          <a:latin typeface="Times New Roman" panose="02020603050405020304" pitchFamily="18" charset="0"/>
                          <a:cs typeface="Times New Roman" panose="02020603050405020304" pitchFamily="18" charset="0"/>
                        </a:rPr>
                        <a:t>Fine thanks,</a:t>
                      </a:r>
                      <a:r>
                        <a:rPr lang="en-GB" baseline="0" dirty="0" smtClean="0">
                          <a:latin typeface="Times New Roman" panose="02020603050405020304" pitchFamily="18" charset="0"/>
                          <a:cs typeface="Times New Roman" panose="02020603050405020304" pitchFamily="18" charset="0"/>
                        </a:rPr>
                        <a:t> </a:t>
                      </a:r>
                    </a:p>
                    <a:p>
                      <a:pPr rtl="1"/>
                      <a:r>
                        <a:rPr lang="en-GB" baseline="0" dirty="0" smtClean="0">
                          <a:latin typeface="Times New Roman" panose="02020603050405020304" pitchFamily="18" charset="0"/>
                          <a:cs typeface="Times New Roman" panose="02020603050405020304" pitchFamily="18" charset="0"/>
                        </a:rPr>
                        <a:t>pretty good thanks, good thanks, terrific, </a:t>
                      </a:r>
                    </a:p>
                    <a:p>
                      <a:pPr rtl="1"/>
                      <a:r>
                        <a:rPr lang="en-GB" baseline="0" dirty="0" smtClean="0">
                          <a:latin typeface="Times New Roman" panose="02020603050405020304" pitchFamily="18" charset="0"/>
                          <a:cs typeface="Times New Roman" panose="02020603050405020304" pitchFamily="18" charset="0"/>
                        </a:rPr>
                        <a:t>Great</a:t>
                      </a:r>
                      <a:endParaRPr lang="ar-IQ" dirty="0">
                        <a:latin typeface="Times New Roman" panose="02020603050405020304" pitchFamily="18" charset="0"/>
                        <a:cs typeface="Times New Roman" panose="02020603050405020304" pitchFamily="18" charset="0"/>
                      </a:endParaRPr>
                    </a:p>
                  </a:txBody>
                  <a:tcPr/>
                </a:tc>
                <a:tc>
                  <a:txBody>
                    <a:bodyPr/>
                    <a:lstStyle/>
                    <a:p>
                      <a:pPr rtl="1"/>
                      <a:r>
                        <a:rPr lang="en-GB" sz="1600" dirty="0" smtClean="0">
                          <a:latin typeface="Times New Roman" panose="02020603050405020304" pitchFamily="18" charset="0"/>
                          <a:cs typeface="Times New Roman" panose="02020603050405020304" pitchFamily="18" charset="0"/>
                        </a:rPr>
                        <a:t>How are things?</a:t>
                      </a:r>
                      <a:endParaRPr lang="ar-IQ" sz="1600" dirty="0" smtClean="0">
                        <a:latin typeface="Times New Roman" panose="02020603050405020304" pitchFamily="18" charset="0"/>
                        <a:cs typeface="Times New Roman" panose="02020603050405020304" pitchFamily="18" charset="0"/>
                      </a:endParaRPr>
                    </a:p>
                    <a:p>
                      <a:pPr rtl="1"/>
                      <a:r>
                        <a:rPr lang="en-GB" sz="1600" dirty="0" smtClean="0">
                          <a:latin typeface="Times New Roman" panose="02020603050405020304" pitchFamily="18" charset="0"/>
                          <a:cs typeface="Times New Roman" panose="02020603050405020304" pitchFamily="18" charset="0"/>
                        </a:rPr>
                        <a:t>How are you today?</a:t>
                      </a:r>
                      <a:endParaRPr lang="ar-IQ"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39415456"/>
                  </a:ext>
                </a:extLst>
              </a:tr>
              <a:tr h="388440">
                <a:tc>
                  <a:txBody>
                    <a:bodyPr/>
                    <a:lstStyle/>
                    <a:p>
                      <a:pPr rtl="1"/>
                      <a:r>
                        <a:rPr lang="en-GB" dirty="0" smtClean="0">
                          <a:latin typeface="Times New Roman" panose="02020603050405020304" pitchFamily="18" charset="0"/>
                          <a:cs typeface="Times New Roman" panose="02020603050405020304" pitchFamily="18" charset="0"/>
                        </a:rPr>
                        <a:t>Good afternoon</a:t>
                      </a:r>
                      <a:endParaRPr lang="ar-IQ" dirty="0">
                        <a:latin typeface="Times New Roman" panose="02020603050405020304" pitchFamily="18" charset="0"/>
                        <a:cs typeface="Times New Roman" panose="02020603050405020304" pitchFamily="18" charset="0"/>
                      </a:endParaRPr>
                    </a:p>
                  </a:txBody>
                  <a:tcPr/>
                </a:tc>
                <a:tc>
                  <a:txBody>
                    <a:bodyPr/>
                    <a:lstStyle/>
                    <a:p>
                      <a:pPr rtl="1"/>
                      <a:r>
                        <a:rPr lang="en-GB" dirty="0" smtClean="0">
                          <a:latin typeface="Times New Roman" panose="02020603050405020304" pitchFamily="18" charset="0"/>
                          <a:cs typeface="Times New Roman" panose="02020603050405020304" pitchFamily="18" charset="0"/>
                        </a:rPr>
                        <a:t>Good afternoon</a:t>
                      </a:r>
                      <a:endParaRPr lang="ar-IQ" dirty="0">
                        <a:latin typeface="Times New Roman" panose="02020603050405020304" pitchFamily="18" charset="0"/>
                        <a:cs typeface="Times New Roman" panose="02020603050405020304" pitchFamily="18" charset="0"/>
                      </a:endParaRPr>
                    </a:p>
                  </a:txBody>
                  <a:tcPr/>
                </a:tc>
                <a:tc>
                  <a:txBody>
                    <a:bodyPr/>
                    <a:lstStyle/>
                    <a:p>
                      <a:pPr rtl="1"/>
                      <a:endParaRPr lang="ar-IQ">
                        <a:latin typeface="Times New Roman" panose="02020603050405020304" pitchFamily="18" charset="0"/>
                        <a:cs typeface="Times New Roman" panose="02020603050405020304" pitchFamily="18" charset="0"/>
                      </a:endParaRPr>
                    </a:p>
                  </a:txBody>
                  <a:tcPr/>
                </a:tc>
                <a:tc>
                  <a:txBody>
                    <a:bodyPr/>
                    <a:lstStyle/>
                    <a:p>
                      <a:pPr rtl="1"/>
                      <a:endParaRPr lang="ar-IQ"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717531532"/>
                  </a:ext>
                </a:extLst>
              </a:tr>
              <a:tr h="388440">
                <a:tc>
                  <a:txBody>
                    <a:bodyPr/>
                    <a:lstStyle/>
                    <a:p>
                      <a:pPr rtl="1"/>
                      <a:r>
                        <a:rPr lang="en-GB" dirty="0" smtClean="0"/>
                        <a:t>Good evening (Sir)</a:t>
                      </a:r>
                      <a:endParaRPr lang="ar-IQ" dirty="0"/>
                    </a:p>
                  </a:txBody>
                  <a:tcPr/>
                </a:tc>
                <a:tc>
                  <a:txBody>
                    <a:bodyPr/>
                    <a:lstStyle/>
                    <a:p>
                      <a:pPr rtl="1"/>
                      <a:r>
                        <a:rPr lang="en-GB" dirty="0" smtClean="0"/>
                        <a:t>Good evening</a:t>
                      </a:r>
                      <a:endParaRPr lang="ar-IQ" dirty="0"/>
                    </a:p>
                  </a:txBody>
                  <a:tcPr/>
                </a:tc>
                <a:tc>
                  <a:txBody>
                    <a:bodyPr/>
                    <a:lstStyle/>
                    <a:p>
                      <a:pPr rtl="1"/>
                      <a:endParaRPr lang="ar-IQ"/>
                    </a:p>
                  </a:txBody>
                  <a:tcPr/>
                </a:tc>
                <a:tc>
                  <a:txBody>
                    <a:bodyPr/>
                    <a:lstStyle/>
                    <a:p>
                      <a:pPr rtl="1"/>
                      <a:endParaRPr lang="ar-IQ" dirty="0"/>
                    </a:p>
                  </a:txBody>
                  <a:tcPr/>
                </a:tc>
                <a:extLst>
                  <a:ext uri="{0D108BD9-81ED-4DB2-BD59-A6C34878D82A}">
                    <a16:rowId xmlns:a16="http://schemas.microsoft.com/office/drawing/2014/main" val="3290876704"/>
                  </a:ext>
                </a:extLst>
              </a:tr>
              <a:tr h="388440">
                <a:tc>
                  <a:txBody>
                    <a:bodyPr/>
                    <a:lstStyle/>
                    <a:p>
                      <a:pPr rtl="1"/>
                      <a:endParaRPr lang="ar-IQ"/>
                    </a:p>
                  </a:txBody>
                  <a:tcPr/>
                </a:tc>
                <a:tc>
                  <a:txBody>
                    <a:bodyPr/>
                    <a:lstStyle/>
                    <a:p>
                      <a:pPr rtl="1"/>
                      <a:endParaRPr lang="ar-IQ"/>
                    </a:p>
                  </a:txBody>
                  <a:tcPr/>
                </a:tc>
                <a:tc>
                  <a:txBody>
                    <a:bodyPr/>
                    <a:lstStyle/>
                    <a:p>
                      <a:pPr rtl="1"/>
                      <a:endParaRPr lang="ar-IQ"/>
                    </a:p>
                  </a:txBody>
                  <a:tcPr/>
                </a:tc>
                <a:tc>
                  <a:txBody>
                    <a:bodyPr/>
                    <a:lstStyle/>
                    <a:p>
                      <a:pPr rtl="1"/>
                      <a:endParaRPr lang="ar-IQ" dirty="0"/>
                    </a:p>
                  </a:txBody>
                  <a:tcPr/>
                </a:tc>
                <a:extLst>
                  <a:ext uri="{0D108BD9-81ED-4DB2-BD59-A6C34878D82A}">
                    <a16:rowId xmlns:a16="http://schemas.microsoft.com/office/drawing/2014/main" val="3113001776"/>
                  </a:ext>
                </a:extLst>
              </a:tr>
            </a:tbl>
          </a:graphicData>
        </a:graphic>
      </p:graphicFrame>
    </p:spTree>
    <p:extLst>
      <p:ext uri="{BB962C8B-B14F-4D97-AF65-F5344CB8AC3E}">
        <p14:creationId xmlns:p14="http://schemas.microsoft.com/office/powerpoint/2010/main" val="3579319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solidFill>
                  <a:srgbClr val="002060"/>
                </a:solidFill>
                <a:latin typeface="Times New Roman" panose="02020603050405020304" pitchFamily="18" charset="0"/>
                <a:cs typeface="Times New Roman" panose="02020603050405020304" pitchFamily="18" charset="0"/>
              </a:rPr>
              <a:t>First lecture </a:t>
            </a:r>
            <a:br>
              <a:rPr lang="en-GB" dirty="0" smtClean="0">
                <a:solidFill>
                  <a:srgbClr val="002060"/>
                </a:solidFill>
                <a:latin typeface="Times New Roman" panose="02020603050405020304" pitchFamily="18" charset="0"/>
                <a:cs typeface="Times New Roman" panose="02020603050405020304" pitchFamily="18" charset="0"/>
              </a:rPr>
            </a:br>
            <a:r>
              <a:rPr lang="en-GB" dirty="0" smtClean="0">
                <a:solidFill>
                  <a:srgbClr val="002060"/>
                </a:solidFill>
                <a:latin typeface="Times New Roman" panose="02020603050405020304" pitchFamily="18" charset="0"/>
                <a:cs typeface="Times New Roman" panose="02020603050405020304" pitchFamily="18" charset="0"/>
              </a:rPr>
              <a:t>communication skills </a:t>
            </a:r>
            <a:endParaRPr lang="ar-IQ"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10515600" cy="4316557"/>
          </a:xfrm>
        </p:spPr>
        <p:txBody>
          <a:bodyPr/>
          <a:lstStyle/>
          <a:p>
            <a:r>
              <a:rPr lang="en-GB" u="sng" dirty="0" smtClean="0">
                <a:solidFill>
                  <a:srgbClr val="002060"/>
                </a:solidFill>
                <a:latin typeface="Times New Roman" panose="02020603050405020304" pitchFamily="18" charset="0"/>
                <a:cs typeface="Times New Roman" panose="02020603050405020304" pitchFamily="18" charset="0"/>
              </a:rPr>
              <a:t>Saying good-bye</a:t>
            </a:r>
          </a:p>
          <a:p>
            <a:r>
              <a:rPr lang="en-GB" dirty="0" smtClean="0">
                <a:solidFill>
                  <a:srgbClr val="002060"/>
                </a:solidFill>
                <a:latin typeface="Times New Roman" panose="02020603050405020304" pitchFamily="18" charset="0"/>
                <a:cs typeface="Times New Roman" panose="02020603050405020304" pitchFamily="18" charset="0"/>
              </a:rPr>
              <a:t>there are two ways to end your conversation that started depending on the person that you talk to. These two ways are also informally as well as more formally as shown in the table below:</a:t>
            </a:r>
          </a:p>
          <a:p>
            <a:r>
              <a:rPr lang="en-GB" dirty="0" smtClean="0">
                <a:latin typeface="Times New Roman" panose="02020603050405020304" pitchFamily="18" charset="0"/>
                <a:cs typeface="Times New Roman" panose="02020603050405020304" pitchFamily="18" charset="0"/>
              </a:rPr>
              <a:t>  </a:t>
            </a:r>
            <a:r>
              <a:rPr lang="en-GB" u="sng" dirty="0" smtClean="0">
                <a:latin typeface="Times New Roman" panose="02020603050405020304" pitchFamily="18" charset="0"/>
                <a:cs typeface="Times New Roman" panose="02020603050405020304" pitchFamily="18" charset="0"/>
              </a:rPr>
              <a:t> </a:t>
            </a:r>
            <a:endParaRPr lang="ar-IQ" u="sng"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25585100"/>
              </p:ext>
            </p:extLst>
          </p:nvPr>
        </p:nvGraphicFramePr>
        <p:xfrm>
          <a:off x="2032000" y="3703780"/>
          <a:ext cx="8128000" cy="2254134"/>
        </p:xfrm>
        <a:graphic>
          <a:graphicData uri="http://schemas.openxmlformats.org/drawingml/2006/table">
            <a:tbl>
              <a:tblPr rtl="1" firstRow="1" bandRow="1">
                <a:tableStyleId>{5C22544A-7EE6-4342-B048-85BDC9FD1C3A}</a:tableStyleId>
              </a:tblPr>
              <a:tblGrid>
                <a:gridCol w="2032000">
                  <a:extLst>
                    <a:ext uri="{9D8B030D-6E8A-4147-A177-3AD203B41FA5}">
                      <a16:colId xmlns:a16="http://schemas.microsoft.com/office/drawing/2014/main" val="2925919485"/>
                    </a:ext>
                  </a:extLst>
                </a:gridCol>
                <a:gridCol w="2032000">
                  <a:extLst>
                    <a:ext uri="{9D8B030D-6E8A-4147-A177-3AD203B41FA5}">
                      <a16:colId xmlns:a16="http://schemas.microsoft.com/office/drawing/2014/main" val="900011763"/>
                    </a:ext>
                  </a:extLst>
                </a:gridCol>
                <a:gridCol w="2032000">
                  <a:extLst>
                    <a:ext uri="{9D8B030D-6E8A-4147-A177-3AD203B41FA5}">
                      <a16:colId xmlns:a16="http://schemas.microsoft.com/office/drawing/2014/main" val="4280227881"/>
                    </a:ext>
                  </a:extLst>
                </a:gridCol>
                <a:gridCol w="2032000">
                  <a:extLst>
                    <a:ext uri="{9D8B030D-6E8A-4147-A177-3AD203B41FA5}">
                      <a16:colId xmlns:a16="http://schemas.microsoft.com/office/drawing/2014/main" val="3208861276"/>
                    </a:ext>
                  </a:extLst>
                </a:gridCol>
              </a:tblGrid>
              <a:tr h="538018">
                <a:tc>
                  <a:txBody>
                    <a:bodyPr/>
                    <a:lstStyle/>
                    <a:p>
                      <a:pPr rtl="1"/>
                      <a:r>
                        <a:rPr lang="en-GB" dirty="0" smtClean="0">
                          <a:solidFill>
                            <a:srgbClr val="002060"/>
                          </a:solidFill>
                          <a:latin typeface="Times New Roman" panose="02020603050405020304" pitchFamily="18" charset="0"/>
                          <a:cs typeface="Times New Roman" panose="02020603050405020304" pitchFamily="18" charset="0"/>
                        </a:rPr>
                        <a:t>response</a:t>
                      </a:r>
                      <a:endParaRPr lang="ar-IQ" dirty="0">
                        <a:solidFill>
                          <a:srgbClr val="002060"/>
                        </a:solidFill>
                        <a:latin typeface="Times New Roman" panose="02020603050405020304" pitchFamily="18" charset="0"/>
                        <a:cs typeface="Times New Roman" panose="02020603050405020304" pitchFamily="18" charset="0"/>
                      </a:endParaRPr>
                    </a:p>
                  </a:txBody>
                  <a:tcPr/>
                </a:tc>
                <a:tc>
                  <a:txBody>
                    <a:bodyPr/>
                    <a:lstStyle/>
                    <a:p>
                      <a:pPr rtl="1"/>
                      <a:r>
                        <a:rPr lang="en-GB" dirty="0" smtClean="0">
                          <a:solidFill>
                            <a:srgbClr val="002060"/>
                          </a:solidFill>
                          <a:latin typeface="Times New Roman" panose="02020603050405020304" pitchFamily="18" charset="0"/>
                          <a:cs typeface="Times New Roman" panose="02020603050405020304" pitchFamily="18" charset="0"/>
                        </a:rPr>
                        <a:t>More formally( saying good-bye)</a:t>
                      </a:r>
                      <a:endParaRPr lang="ar-IQ" dirty="0">
                        <a:solidFill>
                          <a:srgbClr val="002060"/>
                        </a:solidFill>
                        <a:latin typeface="Times New Roman" panose="02020603050405020304" pitchFamily="18" charset="0"/>
                        <a:cs typeface="Times New Roman" panose="02020603050405020304" pitchFamily="18" charset="0"/>
                      </a:endParaRPr>
                    </a:p>
                  </a:txBody>
                  <a:tcPr/>
                </a:tc>
                <a:tc>
                  <a:txBody>
                    <a:bodyPr/>
                    <a:lstStyle/>
                    <a:p>
                      <a:pPr rtl="1"/>
                      <a:r>
                        <a:rPr lang="en-GB" dirty="0" smtClean="0">
                          <a:solidFill>
                            <a:srgbClr val="002060"/>
                          </a:solidFill>
                          <a:latin typeface="Times New Roman" panose="02020603050405020304" pitchFamily="18" charset="0"/>
                          <a:cs typeface="Times New Roman" panose="02020603050405020304" pitchFamily="18" charset="0"/>
                        </a:rPr>
                        <a:t>response</a:t>
                      </a:r>
                      <a:endParaRPr lang="ar-IQ" dirty="0">
                        <a:solidFill>
                          <a:srgbClr val="002060"/>
                        </a:solidFill>
                        <a:latin typeface="Times New Roman" panose="02020603050405020304" pitchFamily="18" charset="0"/>
                        <a:cs typeface="Times New Roman" panose="02020603050405020304" pitchFamily="18" charset="0"/>
                      </a:endParaRPr>
                    </a:p>
                  </a:txBody>
                  <a:tcPr/>
                </a:tc>
                <a:tc>
                  <a:txBody>
                    <a:bodyPr/>
                    <a:lstStyle/>
                    <a:p>
                      <a:pPr rtl="1"/>
                      <a:r>
                        <a:rPr lang="en-GB" dirty="0" smtClean="0">
                          <a:solidFill>
                            <a:srgbClr val="002060"/>
                          </a:solidFill>
                          <a:latin typeface="Times New Roman" panose="02020603050405020304" pitchFamily="18" charset="0"/>
                          <a:cs typeface="Times New Roman" panose="02020603050405020304" pitchFamily="18" charset="0"/>
                        </a:rPr>
                        <a:t>Informally</a:t>
                      </a:r>
                      <a:r>
                        <a:rPr lang="en-GB" baseline="0" dirty="0" smtClean="0">
                          <a:solidFill>
                            <a:srgbClr val="002060"/>
                          </a:solidFill>
                          <a:latin typeface="Times New Roman" panose="02020603050405020304" pitchFamily="18" charset="0"/>
                          <a:cs typeface="Times New Roman" panose="02020603050405020304" pitchFamily="18" charset="0"/>
                        </a:rPr>
                        <a:t> (saying good-bye)</a:t>
                      </a:r>
                      <a:endParaRPr lang="ar-IQ" dirty="0">
                        <a:solidFill>
                          <a:srgbClr val="00206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18755943"/>
                  </a:ext>
                </a:extLst>
              </a:tr>
              <a:tr h="538018">
                <a:tc>
                  <a:txBody>
                    <a:bodyPr/>
                    <a:lstStyle/>
                    <a:p>
                      <a:pPr rtl="1"/>
                      <a:r>
                        <a:rPr lang="en-GB" dirty="0" smtClean="0">
                          <a:solidFill>
                            <a:srgbClr val="FF0000"/>
                          </a:solidFill>
                          <a:latin typeface="Times New Roman" panose="02020603050405020304" pitchFamily="18" charset="0"/>
                          <a:cs typeface="Times New Roman" panose="02020603050405020304" pitchFamily="18" charset="0"/>
                        </a:rPr>
                        <a:t>Good-bye</a:t>
                      </a:r>
                      <a:endParaRPr lang="ar-IQ" dirty="0">
                        <a:solidFill>
                          <a:srgbClr val="FF0000"/>
                        </a:solidFill>
                        <a:latin typeface="Times New Roman" panose="02020603050405020304" pitchFamily="18" charset="0"/>
                        <a:cs typeface="Times New Roman" panose="02020603050405020304" pitchFamily="18" charset="0"/>
                      </a:endParaRPr>
                    </a:p>
                  </a:txBody>
                  <a:tcPr/>
                </a:tc>
                <a:tc>
                  <a:txBody>
                    <a:bodyPr/>
                    <a:lstStyle/>
                    <a:p>
                      <a:pPr rtl="1"/>
                      <a:r>
                        <a:rPr lang="en-GB" dirty="0" smtClean="0">
                          <a:solidFill>
                            <a:srgbClr val="FF0000"/>
                          </a:solidFill>
                          <a:latin typeface="Times New Roman" panose="02020603050405020304" pitchFamily="18" charset="0"/>
                          <a:cs typeface="Times New Roman" panose="02020603050405020304" pitchFamily="18" charset="0"/>
                        </a:rPr>
                        <a:t>Good-bye</a:t>
                      </a:r>
                      <a:endParaRPr lang="ar-IQ" dirty="0">
                        <a:solidFill>
                          <a:srgbClr val="FF0000"/>
                        </a:solidFill>
                        <a:latin typeface="Times New Roman" panose="02020603050405020304" pitchFamily="18" charset="0"/>
                        <a:cs typeface="Times New Roman" panose="02020603050405020304" pitchFamily="18" charset="0"/>
                      </a:endParaRPr>
                    </a:p>
                  </a:txBody>
                  <a:tcPr/>
                </a:tc>
                <a:tc>
                  <a:txBody>
                    <a:bodyPr/>
                    <a:lstStyle/>
                    <a:p>
                      <a:pPr rtl="1"/>
                      <a:r>
                        <a:rPr lang="en-GB" dirty="0" smtClean="0">
                          <a:solidFill>
                            <a:srgbClr val="FF0000"/>
                          </a:solidFill>
                          <a:latin typeface="Times New Roman" panose="02020603050405020304" pitchFamily="18" charset="0"/>
                          <a:cs typeface="Times New Roman" panose="02020603050405020304" pitchFamily="18" charset="0"/>
                        </a:rPr>
                        <a:t>bye</a:t>
                      </a:r>
                      <a:endParaRPr lang="ar-IQ" dirty="0">
                        <a:solidFill>
                          <a:srgbClr val="FF0000"/>
                        </a:solidFill>
                        <a:latin typeface="Times New Roman" panose="02020603050405020304" pitchFamily="18" charset="0"/>
                        <a:cs typeface="Times New Roman" panose="02020603050405020304" pitchFamily="18" charset="0"/>
                      </a:endParaRPr>
                    </a:p>
                  </a:txBody>
                  <a:tcPr/>
                </a:tc>
                <a:tc>
                  <a:txBody>
                    <a:bodyPr/>
                    <a:lstStyle/>
                    <a:p>
                      <a:pPr rtl="1"/>
                      <a:r>
                        <a:rPr lang="en-GB" dirty="0" smtClean="0">
                          <a:solidFill>
                            <a:srgbClr val="FF0000"/>
                          </a:solidFill>
                          <a:latin typeface="Times New Roman" panose="02020603050405020304" pitchFamily="18" charset="0"/>
                          <a:cs typeface="Times New Roman" panose="02020603050405020304" pitchFamily="18" charset="0"/>
                        </a:rPr>
                        <a:t>Bye-bye</a:t>
                      </a:r>
                      <a:endParaRPr lang="ar-IQ"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430790958"/>
                  </a:ext>
                </a:extLst>
              </a:tr>
              <a:tr h="538018">
                <a:tc>
                  <a:txBody>
                    <a:bodyPr/>
                    <a:lstStyle/>
                    <a:p>
                      <a:pPr rtl="1"/>
                      <a:endParaRPr lang="ar-IQ">
                        <a:solidFill>
                          <a:srgbClr val="FF0000"/>
                        </a:solidFill>
                        <a:latin typeface="Times New Roman" panose="02020603050405020304" pitchFamily="18" charset="0"/>
                        <a:cs typeface="Times New Roman" panose="02020603050405020304" pitchFamily="18" charset="0"/>
                      </a:endParaRPr>
                    </a:p>
                  </a:txBody>
                  <a:tcPr/>
                </a:tc>
                <a:tc>
                  <a:txBody>
                    <a:bodyPr/>
                    <a:lstStyle/>
                    <a:p>
                      <a:pPr rtl="1"/>
                      <a:endParaRPr lang="ar-IQ">
                        <a:solidFill>
                          <a:srgbClr val="FF0000"/>
                        </a:solidFill>
                        <a:latin typeface="Times New Roman" panose="02020603050405020304" pitchFamily="18" charset="0"/>
                        <a:cs typeface="Times New Roman" panose="02020603050405020304" pitchFamily="18" charset="0"/>
                      </a:endParaRPr>
                    </a:p>
                  </a:txBody>
                  <a:tcPr/>
                </a:tc>
                <a:tc>
                  <a:txBody>
                    <a:bodyPr/>
                    <a:lstStyle/>
                    <a:p>
                      <a:pPr rtl="1"/>
                      <a:r>
                        <a:rPr lang="en-GB" dirty="0" smtClean="0">
                          <a:solidFill>
                            <a:srgbClr val="FF0000"/>
                          </a:solidFill>
                          <a:latin typeface="Times New Roman" panose="02020603050405020304" pitchFamily="18" charset="0"/>
                          <a:cs typeface="Times New Roman" panose="02020603050405020304" pitchFamily="18" charset="0"/>
                        </a:rPr>
                        <a:t>See you </a:t>
                      </a:r>
                      <a:endParaRPr lang="ar-IQ" dirty="0">
                        <a:solidFill>
                          <a:srgbClr val="FF0000"/>
                        </a:solidFill>
                        <a:latin typeface="Times New Roman" panose="02020603050405020304" pitchFamily="18" charset="0"/>
                        <a:cs typeface="Times New Roman" panose="02020603050405020304" pitchFamily="18" charset="0"/>
                      </a:endParaRPr>
                    </a:p>
                  </a:txBody>
                  <a:tcPr/>
                </a:tc>
                <a:tc>
                  <a:txBody>
                    <a:bodyPr/>
                    <a:lstStyle/>
                    <a:p>
                      <a:pPr rtl="1"/>
                      <a:r>
                        <a:rPr lang="en-GB" dirty="0" smtClean="0">
                          <a:solidFill>
                            <a:srgbClr val="FF0000"/>
                          </a:solidFill>
                          <a:latin typeface="Times New Roman" panose="02020603050405020304" pitchFamily="18" charset="0"/>
                          <a:cs typeface="Times New Roman" panose="02020603050405020304" pitchFamily="18" charset="0"/>
                        </a:rPr>
                        <a:t>See you later</a:t>
                      </a:r>
                      <a:endParaRPr lang="ar-IQ"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11755463"/>
                  </a:ext>
                </a:extLst>
              </a:tr>
              <a:tr h="538018">
                <a:tc>
                  <a:txBody>
                    <a:bodyPr/>
                    <a:lstStyle/>
                    <a:p>
                      <a:pPr rtl="1"/>
                      <a:endParaRPr lang="ar-IQ">
                        <a:solidFill>
                          <a:srgbClr val="FF0000"/>
                        </a:solidFill>
                        <a:latin typeface="Times New Roman" panose="02020603050405020304" pitchFamily="18" charset="0"/>
                        <a:cs typeface="Times New Roman" panose="02020603050405020304" pitchFamily="18" charset="0"/>
                      </a:endParaRPr>
                    </a:p>
                  </a:txBody>
                  <a:tcPr/>
                </a:tc>
                <a:tc>
                  <a:txBody>
                    <a:bodyPr/>
                    <a:lstStyle/>
                    <a:p>
                      <a:pPr rtl="1"/>
                      <a:endParaRPr lang="ar-IQ">
                        <a:solidFill>
                          <a:srgbClr val="FF0000"/>
                        </a:solidFill>
                        <a:latin typeface="Times New Roman" panose="02020603050405020304" pitchFamily="18" charset="0"/>
                        <a:cs typeface="Times New Roman" panose="02020603050405020304" pitchFamily="18" charset="0"/>
                      </a:endParaRPr>
                    </a:p>
                  </a:txBody>
                  <a:tcPr/>
                </a:tc>
                <a:tc>
                  <a:txBody>
                    <a:bodyPr/>
                    <a:lstStyle/>
                    <a:p>
                      <a:pPr rtl="1"/>
                      <a:r>
                        <a:rPr lang="en-GB" dirty="0" smtClean="0">
                          <a:solidFill>
                            <a:srgbClr val="FF0000"/>
                          </a:solidFill>
                          <a:latin typeface="Times New Roman" panose="02020603050405020304" pitchFamily="18" charset="0"/>
                          <a:cs typeface="Times New Roman" panose="02020603050405020304" pitchFamily="18" charset="0"/>
                        </a:rPr>
                        <a:t>You too</a:t>
                      </a:r>
                      <a:endParaRPr lang="ar-IQ" dirty="0">
                        <a:solidFill>
                          <a:srgbClr val="FF0000"/>
                        </a:solidFill>
                        <a:latin typeface="Times New Roman" panose="02020603050405020304" pitchFamily="18" charset="0"/>
                        <a:cs typeface="Times New Roman" panose="02020603050405020304" pitchFamily="18" charset="0"/>
                      </a:endParaRPr>
                    </a:p>
                  </a:txBody>
                  <a:tcPr/>
                </a:tc>
                <a:tc>
                  <a:txBody>
                    <a:bodyPr/>
                    <a:lstStyle/>
                    <a:p>
                      <a:pPr rtl="1"/>
                      <a:r>
                        <a:rPr lang="en-GB" dirty="0" smtClean="0">
                          <a:solidFill>
                            <a:srgbClr val="FF0000"/>
                          </a:solidFill>
                          <a:latin typeface="Times New Roman" panose="02020603050405020304" pitchFamily="18" charset="0"/>
                          <a:cs typeface="Times New Roman" panose="02020603050405020304" pitchFamily="18" charset="0"/>
                        </a:rPr>
                        <a:t>Have a nice</a:t>
                      </a:r>
                      <a:r>
                        <a:rPr lang="en-GB" baseline="0" dirty="0" smtClean="0">
                          <a:solidFill>
                            <a:srgbClr val="FF0000"/>
                          </a:solidFill>
                          <a:latin typeface="Times New Roman" panose="02020603050405020304" pitchFamily="18" charset="0"/>
                          <a:cs typeface="Times New Roman" panose="02020603050405020304" pitchFamily="18" charset="0"/>
                        </a:rPr>
                        <a:t> day</a:t>
                      </a:r>
                      <a:endParaRPr lang="ar-IQ"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55297943"/>
                  </a:ext>
                </a:extLst>
              </a:tr>
            </a:tbl>
          </a:graphicData>
        </a:graphic>
      </p:graphicFrame>
    </p:spTree>
    <p:extLst>
      <p:ext uri="{BB962C8B-B14F-4D97-AF65-F5344CB8AC3E}">
        <p14:creationId xmlns:p14="http://schemas.microsoft.com/office/powerpoint/2010/main" val="30911370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255</Words>
  <Application>Microsoft Office PowerPoint</Application>
  <PresentationFormat>Widescreen</PresentationFormat>
  <Paragraphs>44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Communication skills First Lecture</vt:lpstr>
      <vt:lpstr>First lecture  communication skills </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skills First Lecture</dc:title>
  <dc:creator>Haider Naser</dc:creator>
  <cp:lastModifiedBy>Haider Naser</cp:lastModifiedBy>
  <cp:revision>7</cp:revision>
  <dcterms:created xsi:type="dcterms:W3CDTF">2019-01-25T15:10:14Z</dcterms:created>
  <dcterms:modified xsi:type="dcterms:W3CDTF">2019-01-25T15:49:18Z</dcterms:modified>
</cp:coreProperties>
</file>