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t>15/05/1440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t>15/05/1440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t>15/05/1440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t>15/05/1440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t>15/05/1440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t>15/05/1440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t>15/05/1440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t>15/05/1440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t>15/05/1440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t>15/05/1440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t>15/05/1440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B87D2-B60C-44C2-8063-B7B2C8FB1D7A}" type="datetimeFigureOut">
              <a:rPr lang="ar-IQ" smtClean="0"/>
              <a:t>15/05/1440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47D5F-7F73-41FC-9ACB-48BEDD65A443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214445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أبنية المصادر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1643050"/>
            <a:ext cx="8643998" cy="4572032"/>
          </a:xfrm>
        </p:spPr>
        <p:txBody>
          <a:bodyPr>
            <a:normAutofit fontScale="85000" lnSpcReduction="20000"/>
          </a:bodyPr>
          <a:lstStyle/>
          <a:p>
            <a:pPr algn="r">
              <a:buFont typeface="Arial" pitchFamily="34" charset="0"/>
              <a:buChar char="•"/>
            </a:pPr>
            <a:r>
              <a:rPr lang="ar-IQ" sz="2800" dirty="0" smtClean="0">
                <a:solidFill>
                  <a:srgbClr val="FF0000"/>
                </a:solidFill>
              </a:rPr>
              <a:t>تعريف المصدر </a:t>
            </a:r>
          </a:p>
          <a:p>
            <a:pPr algn="r"/>
            <a:r>
              <a:rPr lang="ar-IQ" sz="2800" dirty="0" smtClean="0">
                <a:solidFill>
                  <a:schemeClr val="tx1"/>
                </a:solidFill>
              </a:rPr>
              <a:t>هو ما يدل على معنى مجرد وليس مبدؤا بميم زائدة ، ولا مختوما بياء مشددة زائدة ،يعدها تاء مربوطة، ومن أمثلته: عِلْم، فَهْم، استضاءة ، بلاء ، نضال، فضْل، صلاح.</a:t>
            </a:r>
          </a:p>
          <a:p>
            <a:pPr algn="r"/>
            <a:r>
              <a:rPr lang="ar-IQ" sz="2800" dirty="0">
                <a:solidFill>
                  <a:schemeClr val="tx1"/>
                </a:solidFill>
              </a:rPr>
              <a:t> </a:t>
            </a:r>
            <a:r>
              <a:rPr lang="ar-IQ" sz="2800" dirty="0" smtClean="0">
                <a:solidFill>
                  <a:schemeClr val="tx1"/>
                </a:solidFill>
              </a:rPr>
              <a:t>   وهذا النوع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وحده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هو المقصود من كلمة (( مصدر)) حين تذكر مطلقة بغير قيد يبين نوعا معينا أما غيره فلا بدَّ أن يذكر معه ما يبين نوعه.</a:t>
            </a:r>
          </a:p>
          <a:p>
            <a:pPr algn="r"/>
            <a:r>
              <a:rPr lang="ar-IQ" sz="2800" dirty="0">
                <a:solidFill>
                  <a:schemeClr val="tx1"/>
                </a:solidFill>
              </a:rPr>
              <a:t> </a:t>
            </a:r>
            <a:r>
              <a:rPr lang="ar-IQ" sz="2800" dirty="0" smtClean="0">
                <a:solidFill>
                  <a:schemeClr val="tx1"/>
                </a:solidFill>
              </a:rPr>
              <a:t>ويدخل في نوع المصدر الأصلي المصدر الدال على </a:t>
            </a:r>
            <a:r>
              <a:rPr lang="ar-IQ" sz="2800" dirty="0" smtClean="0">
                <a:solidFill>
                  <a:srgbClr val="FF0000"/>
                </a:solidFill>
              </a:rPr>
              <a:t>المرة والهيئة </a:t>
            </a:r>
            <a:r>
              <a:rPr lang="ar-IQ" sz="2800" dirty="0" smtClean="0">
                <a:solidFill>
                  <a:schemeClr val="tx1"/>
                </a:solidFill>
              </a:rPr>
              <a:t>فوق دلالته على المعنى المجرد ، ولكنه لا يذكر إلا مقيدا بذكر المرة أوالهيئة.</a:t>
            </a:r>
          </a:p>
          <a:p>
            <a:pPr algn="r"/>
            <a:r>
              <a:rPr lang="ar-IQ" sz="2800" dirty="0" smtClean="0">
                <a:solidFill>
                  <a:srgbClr val="FF0000"/>
                </a:solidFill>
              </a:rPr>
              <a:t>والمصدر الميمي </a:t>
            </a:r>
            <a:r>
              <a:rPr lang="ar-IQ" sz="2800" dirty="0" smtClean="0">
                <a:solidFill>
                  <a:schemeClr val="tx1"/>
                </a:solidFill>
              </a:rPr>
              <a:t>وهو ما يدل على معنى مجرد وفي أوله ميم زائدة ، وليس في آخره ياء مشددة زائدة بعدها تاء تأنيث مربوطة، ومن أمثلته مطلب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مضيعة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</a:t>
            </a:r>
            <a:r>
              <a:rPr lang="ar-IQ" sz="2800" dirty="0" err="1" smtClean="0">
                <a:solidFill>
                  <a:schemeClr val="tx1"/>
                </a:solidFill>
              </a:rPr>
              <a:t>مجلبة</a:t>
            </a:r>
            <a:r>
              <a:rPr lang="ar-IQ" sz="2800" dirty="0" smtClean="0">
                <a:solidFill>
                  <a:schemeClr val="tx1"/>
                </a:solidFill>
              </a:rPr>
              <a:t> ـ مَعْدل.. ( بمعنى : طلب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ضياع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جلب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عدول).</a:t>
            </a:r>
            <a:endParaRPr lang="ar-IQ" sz="2800" dirty="0">
              <a:solidFill>
                <a:schemeClr val="tx1"/>
              </a:solidFill>
            </a:endParaRPr>
          </a:p>
          <a:p>
            <a:pPr algn="r"/>
            <a:r>
              <a:rPr lang="ar-IQ" sz="2800" dirty="0" smtClean="0">
                <a:solidFill>
                  <a:srgbClr val="FF0000"/>
                </a:solidFill>
              </a:rPr>
              <a:t>المصدر الصناعي</a:t>
            </a:r>
            <a:r>
              <a:rPr lang="ar-IQ" sz="2800" dirty="0" smtClean="0">
                <a:solidFill>
                  <a:schemeClr val="tx1"/>
                </a:solidFill>
              </a:rPr>
              <a:t>: وهو قياسي ويطلق على كل لفظ جامد أو مشتق ، اسم أو غير اسم ) زيد في آخره حرفان هما ياء مشددة بعدها تاء تأنيث مربوطة ؛ ليصير بعد زيادة الحرفين اسما دالا على معنى مجرد لم يكن يدل عليه قبل الزيادة.مثل إنسان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إنسانية ، اشتراك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اشتراكية، وطن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وطنية.</a:t>
            </a:r>
            <a:endParaRPr lang="ar-IQ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00FFCC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أبنية المصادر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يقول ابن مالك: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فعل قياس مصدر </a:t>
            </a:r>
            <a:r>
              <a:rPr lang="ar-IQ" dirty="0" err="1" smtClean="0">
                <a:solidFill>
                  <a:srgbClr val="FF0000"/>
                </a:solidFill>
              </a:rPr>
              <a:t>المعدى</a:t>
            </a:r>
            <a:r>
              <a:rPr lang="ar-IQ" dirty="0" smtClean="0">
                <a:solidFill>
                  <a:srgbClr val="FF0000"/>
                </a:solidFill>
              </a:rPr>
              <a:t>     من ذي ثلاثة، </a:t>
            </a:r>
            <a:r>
              <a:rPr lang="ar-IQ" dirty="0" err="1" smtClean="0">
                <a:solidFill>
                  <a:srgbClr val="FF0000"/>
                </a:solidFill>
              </a:rPr>
              <a:t>كـ</a:t>
            </a:r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ar-IQ" sz="1800" dirty="0" smtClean="0">
                <a:solidFill>
                  <a:srgbClr val="FF0000"/>
                </a:solidFill>
              </a:rPr>
              <a:t>(( </a:t>
            </a:r>
            <a:r>
              <a:rPr lang="ar-IQ" dirty="0" smtClean="0">
                <a:solidFill>
                  <a:srgbClr val="FF0000"/>
                </a:solidFill>
              </a:rPr>
              <a:t>ردَّ ردَّا</a:t>
            </a:r>
            <a:r>
              <a:rPr lang="ar-IQ" sz="1800" dirty="0" smtClean="0">
                <a:solidFill>
                  <a:srgbClr val="FF0000"/>
                </a:solidFill>
              </a:rPr>
              <a:t>))</a:t>
            </a:r>
            <a:endParaRPr lang="ar-IQ" sz="1800" dirty="0">
              <a:solidFill>
                <a:srgbClr val="FF0000"/>
              </a:solidFill>
            </a:endParaRPr>
          </a:p>
          <a:p>
            <a:r>
              <a:rPr lang="ar-IQ" sz="2800" dirty="0" smtClean="0"/>
              <a:t>يقول سيبويه: أن الفعل الثلاثي ( المتعدي ) يجئ مصدره على</a:t>
            </a:r>
            <a:r>
              <a:rPr lang="ar-IQ" sz="2800" dirty="0" smtClean="0">
                <a:solidFill>
                  <a:srgbClr val="C00000"/>
                </a:solidFill>
              </a:rPr>
              <a:t> فَعْل </a:t>
            </a:r>
            <a:r>
              <a:rPr lang="ar-IQ" sz="2800" dirty="0" smtClean="0"/>
              <a:t>قياسا مطردا، مثل ردَّ ردَّا، ضرب ضربا، فَهِمَ فَهْما . وهنا </a:t>
            </a:r>
            <a:r>
              <a:rPr lang="ar-IQ" sz="2800" dirty="0" err="1" smtClean="0"/>
              <a:t>ك</a:t>
            </a:r>
            <a:r>
              <a:rPr lang="ar-IQ" sz="2800" dirty="0" smtClean="0"/>
              <a:t> من  يرى أنه </a:t>
            </a:r>
            <a:r>
              <a:rPr lang="ar-IQ" sz="2800" dirty="0" err="1" smtClean="0"/>
              <a:t>لاينقاس</a:t>
            </a:r>
            <a:r>
              <a:rPr lang="ar-IQ" sz="2800" dirty="0" smtClean="0"/>
              <a:t> وهو غير صحيح كما يرى ابن عقيل.</a:t>
            </a:r>
            <a:endParaRPr lang="ar-IQ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أبنية المصادر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يقول ابن مالك:</a:t>
            </a:r>
          </a:p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      </a:t>
            </a:r>
            <a:r>
              <a:rPr lang="ar-IQ" dirty="0" smtClean="0">
                <a:solidFill>
                  <a:srgbClr val="FF0000"/>
                </a:solidFill>
              </a:rPr>
              <a:t>وفعل اللازم بابه فَعَل      كفَرَحِ وجوى ، وكشَلَلْ</a:t>
            </a:r>
          </a:p>
          <a:p>
            <a:pPr>
              <a:buNone/>
            </a:pPr>
            <a:r>
              <a:rPr lang="ar-IQ" dirty="0" smtClean="0"/>
              <a:t>يجئ مصدر</a:t>
            </a:r>
            <a:r>
              <a:rPr lang="ar-IQ" dirty="0" smtClean="0">
                <a:solidFill>
                  <a:srgbClr val="C00000"/>
                </a:solidFill>
              </a:rPr>
              <a:t> فَعِل </a:t>
            </a:r>
            <a:r>
              <a:rPr lang="ar-IQ" dirty="0" smtClean="0"/>
              <a:t>اللازم على</a:t>
            </a:r>
            <a:r>
              <a:rPr lang="ar-IQ" dirty="0" smtClean="0">
                <a:solidFill>
                  <a:srgbClr val="C00000"/>
                </a:solidFill>
              </a:rPr>
              <a:t> فَعَلٍ </a:t>
            </a:r>
            <a:r>
              <a:rPr lang="ar-IQ" dirty="0" smtClean="0"/>
              <a:t>قياسا مطردا كفَرِح فَرَحا، جوِى جَوَىً، وشَلِل المريض شَلَلا.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أبنية المصادر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ar-IQ" dirty="0" smtClean="0"/>
              <a:t>يقول ابن مالك:</a:t>
            </a:r>
          </a:p>
          <a:p>
            <a:pPr>
              <a:buNone/>
            </a:pPr>
            <a:r>
              <a:rPr lang="ar-IQ" dirty="0" smtClean="0"/>
              <a:t>      وَفَعَل اللازم مثــــلَ فَعَدَا        لَـــــــهُ فُعُولٌ </a:t>
            </a:r>
            <a:r>
              <a:rPr lang="ar-IQ" dirty="0" err="1" smtClean="0"/>
              <a:t>بإطِّرَادٍ</a:t>
            </a:r>
            <a:r>
              <a:rPr lang="ar-IQ" dirty="0" smtClean="0"/>
              <a:t> </a:t>
            </a:r>
            <a:r>
              <a:rPr lang="ar-IQ" dirty="0" err="1" smtClean="0"/>
              <a:t>كَغَدَا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      </a:t>
            </a:r>
            <a:r>
              <a:rPr lang="ar-IQ" dirty="0" err="1" smtClean="0"/>
              <a:t>مالم</a:t>
            </a:r>
            <a:r>
              <a:rPr lang="ar-IQ" dirty="0" smtClean="0"/>
              <a:t> يكن مستوجبا: فِعالا       أو فَعَـــلانا </a:t>
            </a:r>
            <a:r>
              <a:rPr lang="ar-IQ" dirty="0" err="1" smtClean="0"/>
              <a:t>ـ</a:t>
            </a:r>
            <a:r>
              <a:rPr lang="ar-IQ" dirty="0" smtClean="0"/>
              <a:t> فادرـ أو فَعالا</a:t>
            </a:r>
          </a:p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     فأوَّلٌ لِذِي امتناعٍ </a:t>
            </a:r>
            <a:r>
              <a:rPr lang="ar-IQ" dirty="0" err="1" smtClean="0"/>
              <a:t>كــــأبى</a:t>
            </a:r>
            <a:r>
              <a:rPr lang="ar-IQ" dirty="0" smtClean="0"/>
              <a:t>       </a:t>
            </a:r>
            <a:r>
              <a:rPr lang="ar-IQ" dirty="0" err="1" smtClean="0"/>
              <a:t>والثـــانِ</a:t>
            </a:r>
            <a:r>
              <a:rPr lang="ar-IQ" dirty="0" smtClean="0"/>
              <a:t> للذي اقتضى تَقَلُّبا</a:t>
            </a:r>
          </a:p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    </a:t>
            </a:r>
            <a:r>
              <a:rPr lang="ar-IQ" dirty="0" err="1" smtClean="0"/>
              <a:t>للدا</a:t>
            </a:r>
            <a:r>
              <a:rPr lang="ar-IQ" dirty="0" smtClean="0"/>
              <a:t> فُعَالٌ أو لصوتٍ وشَمِل      صوتا وسيرا </a:t>
            </a:r>
            <a:r>
              <a:rPr lang="ar-IQ" dirty="0" err="1" smtClean="0"/>
              <a:t>الفعيلُ</a:t>
            </a:r>
            <a:r>
              <a:rPr lang="ar-IQ" dirty="0" smtClean="0"/>
              <a:t> </a:t>
            </a:r>
            <a:r>
              <a:rPr lang="ar-IQ" dirty="0" err="1" smtClean="0"/>
              <a:t>كَصَهَل</a:t>
            </a:r>
            <a:endParaRPr lang="ar-IQ" dirty="0" smtClean="0"/>
          </a:p>
          <a:p>
            <a:pPr>
              <a:buNone/>
            </a:pPr>
            <a:endParaRPr lang="ar-IQ" dirty="0" smtClean="0"/>
          </a:p>
          <a:p>
            <a:r>
              <a:rPr lang="ar-IQ" dirty="0" smtClean="0"/>
              <a:t>يأتي مصدر الفعل اللازم على</a:t>
            </a:r>
            <a:r>
              <a:rPr lang="ar-IQ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فُعُول </a:t>
            </a:r>
            <a:r>
              <a:rPr lang="ar-IQ" dirty="0" smtClean="0"/>
              <a:t>قياسا؛ فتقول: قَعَد </a:t>
            </a:r>
            <a:r>
              <a:rPr lang="ar-IQ" dirty="0" err="1" smtClean="0"/>
              <a:t>ـ</a:t>
            </a:r>
            <a:r>
              <a:rPr lang="ar-IQ" dirty="0" smtClean="0"/>
              <a:t> قُعُودا، وَغَدَا </a:t>
            </a:r>
            <a:r>
              <a:rPr lang="ar-IQ" dirty="0" err="1" smtClean="0"/>
              <a:t>ـ</a:t>
            </a:r>
            <a:r>
              <a:rPr lang="ar-IQ" dirty="0" smtClean="0"/>
              <a:t> غُدُواً، وبَكَرَ </a:t>
            </a:r>
            <a:r>
              <a:rPr lang="ar-IQ" dirty="0" err="1" smtClean="0"/>
              <a:t>ـ</a:t>
            </a:r>
            <a:r>
              <a:rPr lang="ar-IQ" dirty="0" smtClean="0"/>
              <a:t> بُكُوراً، قعد قعود، ركع ركوع، سجد سجود، خضع خضوع. إذا لم يدل على إباء أو امتناع ولا على اهتزاز وتنقل وحركة متقلبة ولا على مرض ولا سير </a:t>
            </a:r>
            <a:r>
              <a:rPr lang="ar-IQ" dirty="0" err="1" smtClean="0"/>
              <a:t>ولاصوت</a:t>
            </a:r>
            <a:r>
              <a:rPr lang="ar-IQ" dirty="0" smtClean="0"/>
              <a:t> ولا على حرفة أو ولاية .</a:t>
            </a:r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أبنية المصادر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86346"/>
          </a:xfrm>
        </p:spPr>
        <p:txBody>
          <a:bodyPr>
            <a:normAutofit lnSpcReduction="10000"/>
          </a:bodyPr>
          <a:lstStyle/>
          <a:p>
            <a:r>
              <a:rPr lang="ar-IQ" dirty="0" smtClean="0"/>
              <a:t>فإن دل على امتناع كان مصدره على فِعَال مثل أبى إباءً ، نفر </a:t>
            </a:r>
            <a:r>
              <a:rPr lang="ar-IQ" dirty="0" err="1" smtClean="0"/>
              <a:t>نِفارا</a:t>
            </a:r>
            <a:r>
              <a:rPr lang="ar-IQ" dirty="0" smtClean="0"/>
              <a:t> شَرَد </a:t>
            </a:r>
            <a:r>
              <a:rPr lang="ar-IQ" dirty="0" err="1" smtClean="0"/>
              <a:t>شِرادا</a:t>
            </a:r>
            <a:r>
              <a:rPr lang="ar-IQ" dirty="0" smtClean="0"/>
              <a:t>.</a:t>
            </a:r>
          </a:p>
          <a:p>
            <a:r>
              <a:rPr lang="ar-IQ" dirty="0" smtClean="0"/>
              <a:t>وإن دلَّ على تقلب وحركة واهتزاز  كان مصدره على فَعَلان، مثل طاف طَوَفان  ، وجال جَوَلانا، ونزا </a:t>
            </a:r>
            <a:r>
              <a:rPr lang="ar-IQ" dirty="0" err="1" smtClean="0"/>
              <a:t>نَزَوانا</a:t>
            </a:r>
            <a:r>
              <a:rPr lang="ar-IQ" dirty="0" smtClean="0"/>
              <a:t>.</a:t>
            </a:r>
          </a:p>
          <a:p>
            <a:r>
              <a:rPr lang="ar-IQ" dirty="0" smtClean="0"/>
              <a:t>وإن دل على داء أو صوت كان مصدره على وزن فُعَال، مثل: سَعَل سُعالا، وزُكِم زُكاما ومشى بطنه مُشَاء  ومثال </a:t>
            </a:r>
            <a:r>
              <a:rPr lang="ar-IQ" dirty="0" err="1" smtClean="0"/>
              <a:t>مادل</a:t>
            </a:r>
            <a:r>
              <a:rPr lang="ar-IQ" dirty="0" smtClean="0"/>
              <a:t> على الصوت: نعب الغراب نُعابا، وأوت القدر </a:t>
            </a:r>
            <a:r>
              <a:rPr lang="ar-IQ" dirty="0" err="1" smtClean="0"/>
              <a:t>أُزازاً</a:t>
            </a:r>
            <a:r>
              <a:rPr lang="ar-IQ" dirty="0" smtClean="0"/>
              <a:t>، ونَعَق الراعي </a:t>
            </a:r>
            <a:r>
              <a:rPr lang="ar-IQ" dirty="0" err="1" smtClean="0"/>
              <a:t>نُعاقا</a:t>
            </a:r>
            <a:endParaRPr lang="ar-IQ" dirty="0" smtClean="0"/>
          </a:p>
          <a:p>
            <a:r>
              <a:rPr lang="ar-IQ" dirty="0" smtClean="0"/>
              <a:t>وإن دل على سير أو صوت يأتي مصدره على وزن </a:t>
            </a:r>
            <a:r>
              <a:rPr lang="ar-IQ" dirty="0" err="1" smtClean="0"/>
              <a:t>فعيل</a:t>
            </a:r>
            <a:r>
              <a:rPr lang="ar-IQ" dirty="0" smtClean="0"/>
              <a:t>، نحو: </a:t>
            </a:r>
            <a:r>
              <a:rPr lang="ar-IQ" dirty="0" err="1" smtClean="0"/>
              <a:t>ذمل</a:t>
            </a:r>
            <a:r>
              <a:rPr lang="ar-IQ" dirty="0" smtClean="0"/>
              <a:t> </a:t>
            </a:r>
            <a:r>
              <a:rPr lang="ar-IQ" dirty="0" err="1" smtClean="0"/>
              <a:t>ذميلا</a:t>
            </a:r>
            <a:r>
              <a:rPr lang="ar-IQ" dirty="0" smtClean="0"/>
              <a:t> ورحل رحيلا  (دال على سير)</a:t>
            </a:r>
          </a:p>
          <a:p>
            <a:pPr>
              <a:buNone/>
            </a:pPr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أبنية المصادر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ونعب نعيبا ونعق نعيقا </a:t>
            </a:r>
            <a:r>
              <a:rPr lang="ar-IQ" dirty="0" err="1" smtClean="0"/>
              <a:t>وأزت</a:t>
            </a:r>
            <a:r>
              <a:rPr lang="ar-IQ" dirty="0" smtClean="0"/>
              <a:t> القدر أزيزا وصهلت الخيل صهيلا.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514</Words>
  <Application>Microsoft Office PowerPoint</Application>
  <PresentationFormat>عرض على الشاشة (3:4)‏</PresentationFormat>
  <Paragraphs>30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أبنية المصادر</vt:lpstr>
      <vt:lpstr>أبنية المصادر</vt:lpstr>
      <vt:lpstr>أبنية المصادر</vt:lpstr>
      <vt:lpstr>أبنية المصادر</vt:lpstr>
      <vt:lpstr>أبنية المصادر</vt:lpstr>
      <vt:lpstr>أبنية المصادر</vt:lpstr>
    </vt:vector>
  </TitlesOfParts>
  <Company>Salah Aldeen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أبنية المصادر</dc:title>
  <dc:creator>King Soft 2</dc:creator>
  <cp:lastModifiedBy>King Soft 2</cp:lastModifiedBy>
  <cp:revision>10</cp:revision>
  <dcterms:created xsi:type="dcterms:W3CDTF">2019-01-21T01:03:09Z</dcterms:created>
  <dcterms:modified xsi:type="dcterms:W3CDTF">2019-01-21T02:39:18Z</dcterms:modified>
</cp:coreProperties>
</file>