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ذو زاوية واحدة مخدوشة ودائرية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مثلث قائم الزاوية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10" name="شكل حر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شكل حر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شكل حر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D788D3-1B3F-4568-8927-E70AB2E964FE}" type="datetimeFigureOut">
              <a:rPr lang="ar-IQ" smtClean="0"/>
              <a:pPr/>
              <a:t>14/05/1440</a:t>
            </a:fld>
            <a:endParaRPr lang="ar-IQ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B567F3C-1958-4CF7-9C1B-5A19DEFE78C1}" type="slidenum">
              <a:rPr lang="ar-IQ" smtClean="0"/>
              <a:pPr/>
              <a:t>‹#›</a:t>
            </a:fld>
            <a:endParaRPr lang="ar-IQ"/>
          </a:p>
        </p:txBody>
      </p:sp>
      <p:grpSp>
        <p:nvGrpSpPr>
          <p:cNvPr id="2" name="مجموعة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شكل حر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شكل حر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6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07156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اسم الفاعل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42910" y="1428736"/>
            <a:ext cx="7786742" cy="5072098"/>
          </a:xfrm>
        </p:spPr>
        <p:txBody>
          <a:bodyPr>
            <a:noAutofit/>
          </a:bodyPr>
          <a:lstStyle/>
          <a:p>
            <a:pPr algn="r"/>
            <a:r>
              <a:rPr lang="ar-IQ" dirty="0"/>
              <a:t>اسم </a:t>
            </a:r>
            <a:r>
              <a:rPr lang="ar-IQ" dirty="0" smtClean="0"/>
              <a:t>الفاعل: </a:t>
            </a:r>
            <a:r>
              <a:rPr lang="ar-IQ" dirty="0"/>
              <a:t>هو اسم مشتق من الفعل المبني للمعلوم بهدف الدلالة على وصف من قام بالفعل أو اتصف به بمعنى </a:t>
            </a:r>
            <a:r>
              <a:rPr lang="ar-IQ" dirty="0" smtClean="0"/>
              <a:t>الحدوث.</a:t>
            </a:r>
          </a:p>
          <a:p>
            <a:pPr algn="r"/>
            <a:r>
              <a:rPr lang="ar-IQ" dirty="0"/>
              <a:t> </a:t>
            </a:r>
            <a:r>
              <a:rPr lang="ar-IQ" dirty="0" smtClean="0"/>
              <a:t>وصياغة </a:t>
            </a:r>
            <a:r>
              <a:rPr lang="ar-IQ" dirty="0"/>
              <a:t>اسم الفاعل من الفعل الثلاثي يصاغ اسم الفاعل على وزن الفعل الماضي الثلاثي بزيادة ألف بعد أول حرف من حروف الفعل، وكسر الحرف الأخير على وزن فاعل مثل: جلس جالس، وكتب </a:t>
            </a:r>
            <a:r>
              <a:rPr lang="ar-IQ" dirty="0" smtClean="0"/>
              <a:t>كاتب</a:t>
            </a:r>
            <a:r>
              <a:rPr lang="ar-IQ" dirty="0"/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إعمال</a:t>
            </a:r>
            <a:r>
              <a:rPr lang="ar-IQ" dirty="0" smtClean="0"/>
              <a:t> </a:t>
            </a:r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اسم</a:t>
            </a:r>
            <a:r>
              <a:rPr lang="ar-IQ" dirty="0" smtClean="0"/>
              <a:t> </a:t>
            </a:r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الفاعل</a:t>
            </a:r>
            <a:r>
              <a:rPr lang="ar-IQ" dirty="0" smtClean="0"/>
              <a:t> </a:t>
            </a:r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إذا</a:t>
            </a:r>
            <a:r>
              <a:rPr lang="ar-IQ" dirty="0" smtClean="0"/>
              <a:t> </a:t>
            </a:r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كان</a:t>
            </a:r>
            <a:r>
              <a:rPr lang="ar-IQ" dirty="0" smtClean="0"/>
              <a:t> </a:t>
            </a:r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جمعا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428736"/>
            <a:ext cx="9144000" cy="5429264"/>
          </a:xfrm>
        </p:spPr>
        <p:txBody>
          <a:bodyPr>
            <a:normAutofit/>
          </a:bodyPr>
          <a:lstStyle/>
          <a:p>
            <a:r>
              <a:rPr lang="ar-IQ" dirty="0" smtClean="0"/>
              <a:t>يقول ابن مالك :</a:t>
            </a:r>
          </a:p>
          <a:p>
            <a:pPr>
              <a:buNone/>
            </a:pPr>
            <a:r>
              <a:rPr lang="ar-IQ" dirty="0" smtClean="0"/>
              <a:t>     </a:t>
            </a:r>
            <a:r>
              <a:rPr lang="ar-IQ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 سوى المفرد مثله جُعل    في الحكم والشروط حيثما عَمِل</a:t>
            </a:r>
          </a:p>
          <a:p>
            <a:pPr>
              <a:buNone/>
            </a:pP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       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ماسوى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المفرد هو المثنى والمجموع 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ـ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نحو الضاربين والضاربتين 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والضراب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والضوارب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والضاربات 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ـ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فحكمها حكم المفرد في العمل وسائر ما تقدم ذكره من الشروط ؛ فتقول : (( هذان الضاربان زيدا ، وهؤلاء القاتلون بكرا))وكذلك الباقي ومنه قوله:</a:t>
            </a:r>
          </a:p>
          <a:p>
            <a:pPr algn="ctr">
              <a:buNone/>
            </a:pPr>
            <a:r>
              <a:rPr lang="ar-IQ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أوالفا</a:t>
            </a:r>
            <a:r>
              <a:rPr lang="ar-IQ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مكة من ورق الحمى</a:t>
            </a:r>
          </a:p>
          <a:p>
            <a:pPr>
              <a:buNone/>
            </a:pP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الشاهد فيه قوله(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أوالفا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 مكة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) فنصب مكة بـ (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أوالف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) الذي هو جمع </a:t>
            </a:r>
            <a:r>
              <a:rPr lang="ar-IQ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تكسيرلاسم</a:t>
            </a: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 الفاعل.</a:t>
            </a:r>
          </a:p>
          <a:p>
            <a:pPr>
              <a:buNone/>
            </a:pP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وقوله:</a:t>
            </a:r>
          </a:p>
          <a:p>
            <a:pPr algn="ctr">
              <a:buNone/>
            </a:pP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ثم زادوا أنهم في قومهم      غُفُرٌ ذنبهم غير فُخُرْ</a:t>
            </a:r>
          </a:p>
          <a:p>
            <a:pPr>
              <a:buNone/>
            </a:pPr>
            <a:r>
              <a:rPr lang="ar-IQ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</a:rPr>
              <a:t>الشاهد فيه قوله (غُفُر ذنبهم ) حيث أعمل (غفر) الذي هو جمع غفور الذي هو صيغة مبالغة ، إعمال الفعل ؛ فنصب به المفعول به ، وهو قوله ذنبهم.</a:t>
            </a:r>
          </a:p>
          <a:p>
            <a:pPr>
              <a:buNone/>
            </a:pPr>
            <a:endParaRPr lang="ar-IQ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  <a:p>
            <a:pPr>
              <a:buNone/>
            </a:pPr>
            <a:endParaRPr lang="ar-IQ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/>
          <a:lstStyle/>
          <a:p>
            <a:r>
              <a:rPr lang="ar-IQ" dirty="0" smtClean="0"/>
              <a:t>تابع معمول اسم الفاعل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857916"/>
          </a:xfrm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ar-IQ" dirty="0" smtClean="0"/>
              <a:t>يقول ابن مالك:</a:t>
            </a:r>
          </a:p>
          <a:p>
            <a:pPr>
              <a:buNone/>
            </a:pPr>
            <a:r>
              <a:rPr lang="ar-IQ" dirty="0" smtClean="0"/>
              <a:t> </a:t>
            </a:r>
            <a:r>
              <a:rPr lang="ar-IQ" dirty="0" smtClean="0">
                <a:solidFill>
                  <a:srgbClr val="FF0000"/>
                </a:solidFill>
              </a:rPr>
              <a:t>وأجرر أو انصب تابع الذي انخفض   </a:t>
            </a:r>
            <a:r>
              <a:rPr lang="ar-IQ" dirty="0" err="1" smtClean="0">
                <a:solidFill>
                  <a:srgbClr val="FF0000"/>
                </a:solidFill>
              </a:rPr>
              <a:t>كـ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IQ" sz="1600" dirty="0" smtClean="0">
                <a:solidFill>
                  <a:srgbClr val="FF0000"/>
                </a:solidFill>
              </a:rPr>
              <a:t>((</a:t>
            </a:r>
            <a:r>
              <a:rPr lang="ar-IQ" dirty="0" smtClean="0">
                <a:solidFill>
                  <a:srgbClr val="FF0000"/>
                </a:solidFill>
              </a:rPr>
              <a:t>مُبْتغِى  جاهٍ ومالا مَن نَهَض</a:t>
            </a:r>
            <a:r>
              <a:rPr lang="ar-IQ" sz="1600" dirty="0" smtClean="0">
                <a:solidFill>
                  <a:srgbClr val="FF0000"/>
                </a:solidFill>
              </a:rPr>
              <a:t>))</a:t>
            </a:r>
          </a:p>
          <a:p>
            <a:pPr>
              <a:buNone/>
            </a:pPr>
            <a:r>
              <a:rPr lang="ar-IQ" sz="1600" dirty="0" smtClean="0"/>
              <a:t> </a:t>
            </a:r>
            <a:r>
              <a:rPr lang="ar-IQ" sz="2800" dirty="0" smtClean="0"/>
              <a:t>يجوز في تابع معمول اسم  الفاعل المجرور بالإضافة : الجر ، والنصب ، نحو : ((هذا الضارب زيد وعمروٍ وعمراً)) فالجر مراعاة للفظ والنصب على </a:t>
            </a:r>
            <a:r>
              <a:rPr lang="ar-IQ" sz="2800" dirty="0" err="1" smtClean="0"/>
              <a:t>اضمار</a:t>
            </a:r>
            <a:r>
              <a:rPr lang="ar-IQ" sz="2800" dirty="0" smtClean="0"/>
              <a:t> فِعْلٍ وهو الصحيح والتقدير : (( ويضرب عمرا) أو مراعاة لمحل المخفوض ، وهو المشهور ، وقد روى بالوجهين قوله :</a:t>
            </a:r>
          </a:p>
          <a:p>
            <a:pPr algn="ctr">
              <a:buNone/>
            </a:pPr>
            <a:r>
              <a:rPr lang="ar-IQ" sz="2800" dirty="0" smtClean="0"/>
              <a:t> </a:t>
            </a:r>
            <a:r>
              <a:rPr lang="ar-IQ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الواهب المائة الهجان وعبدها     عودا تُزجَّى بينها أطفالها</a:t>
            </a:r>
          </a:p>
          <a:p>
            <a:pPr>
              <a:buNone/>
            </a:pPr>
            <a:r>
              <a:rPr lang="ar-IQ" sz="2800" dirty="0" smtClean="0"/>
              <a:t>الشاهد فيه قوله (عبدها) فإنه روي بالوجهين : الجر ، والنصب، تبعا للفظ الاسم الذي أضيف إليه اسم الفاعل أو محله.</a:t>
            </a:r>
          </a:p>
          <a:p>
            <a:pPr algn="ctr">
              <a:buNone/>
            </a:pPr>
            <a:r>
              <a:rPr lang="ar-IQ" sz="28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هل أنت باعث دينار لحاجتنا    أو عبدَ ربٍّ أخا عون بن </a:t>
            </a:r>
            <a:r>
              <a:rPr lang="ar-IQ" sz="2800" b="1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مِخْراقِ</a:t>
            </a:r>
            <a:endParaRPr lang="ar-IQ" sz="2800" b="1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  <a:p>
            <a:pPr algn="ctr">
              <a:buNone/>
            </a:pPr>
            <a:endParaRPr lang="ar-IQ" sz="16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تابع معمول اسم الفاعل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467236"/>
          </a:xfrm>
        </p:spPr>
        <p:txBody>
          <a:bodyPr/>
          <a:lstStyle/>
          <a:p>
            <a:r>
              <a:rPr lang="ar-IQ" dirty="0" smtClean="0"/>
              <a:t>الشاهد فيه قوله: ( أو عبد عون) حيث عطف بالنصب على محل ما أضيف إليه </a:t>
            </a:r>
            <a:r>
              <a:rPr lang="ar-IQ" smtClean="0"/>
              <a:t>اسم الفاعل، </a:t>
            </a:r>
            <a:r>
              <a:rPr lang="ar-IQ" dirty="0" smtClean="0"/>
              <a:t>ويجوز فيه وجه ثان </a:t>
            </a:r>
            <a:r>
              <a:rPr lang="ar-IQ" dirty="0" err="1" smtClean="0"/>
              <a:t>ـ</a:t>
            </a:r>
            <a:r>
              <a:rPr lang="ar-IQ" dirty="0" smtClean="0"/>
              <a:t> هو الجر بالعطف على اللفظ .</a:t>
            </a:r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إعمال </a:t>
            </a:r>
            <a:r>
              <a:rPr lang="ar-IQ" dirty="0" smtClean="0"/>
              <a:t>صيغ المبالغة </a:t>
            </a:r>
            <a:r>
              <a:rPr lang="ar-IQ" dirty="0" smtClean="0"/>
              <a:t>عمل </a:t>
            </a:r>
            <a:r>
              <a:rPr lang="ar-IQ" dirty="0" smtClean="0"/>
              <a:t>الفعل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1785926"/>
            <a:ext cx="8643966" cy="4538674"/>
          </a:xfrm>
        </p:spPr>
        <p:txBody>
          <a:bodyPr/>
          <a:lstStyle/>
          <a:p>
            <a:pPr algn="ctr">
              <a:buNone/>
            </a:pPr>
            <a:r>
              <a:rPr lang="ar-IQ" dirty="0" smtClean="0"/>
              <a:t> تعمل </a:t>
            </a:r>
            <a:r>
              <a:rPr lang="ar-IQ" dirty="0" smtClean="0"/>
              <a:t>صيغ </a:t>
            </a:r>
            <a:r>
              <a:rPr lang="ar-IQ" smtClean="0"/>
              <a:t>المبالغة</a:t>
            </a:r>
            <a:r>
              <a:rPr lang="ar-IQ" smtClean="0"/>
              <a:t>عمل</a:t>
            </a:r>
            <a:r>
              <a:rPr lang="ar-IQ" dirty="0" smtClean="0"/>
              <a:t> </a:t>
            </a:r>
            <a:r>
              <a:rPr lang="ar-IQ" dirty="0" smtClean="0"/>
              <a:t>الفعل في</a:t>
            </a:r>
          </a:p>
          <a:p>
            <a:endParaRPr lang="ar-IQ" dirty="0" smtClean="0"/>
          </a:p>
          <a:p>
            <a:endParaRPr lang="ar-IQ" dirty="0" smtClean="0"/>
          </a:p>
          <a:p>
            <a:endParaRPr lang="ar-IQ" dirty="0" smtClean="0"/>
          </a:p>
          <a:p>
            <a:pPr>
              <a:buNone/>
            </a:pPr>
            <a:r>
              <a:rPr lang="ar-IQ" dirty="0" smtClean="0"/>
              <a:t> إذا كانت معرفة بـ (</a:t>
            </a:r>
            <a:r>
              <a:rPr lang="ar-IQ" dirty="0" err="1" smtClean="0"/>
              <a:t>ال</a:t>
            </a:r>
            <a:r>
              <a:rPr lang="ar-IQ" sz="1800" dirty="0" smtClean="0"/>
              <a:t>)                        </a:t>
            </a:r>
            <a:r>
              <a:rPr lang="ar-IQ" sz="2400" dirty="0" smtClean="0"/>
              <a:t>إذا كانت معتمدة على نفي </a:t>
            </a:r>
            <a:r>
              <a:rPr lang="ar-IQ" sz="2400" dirty="0" err="1" smtClean="0"/>
              <a:t>أواستفهام</a:t>
            </a:r>
            <a:r>
              <a:rPr lang="ar-IQ" sz="2400" dirty="0" smtClean="0"/>
              <a:t> أو غيرهما</a:t>
            </a:r>
          </a:p>
          <a:p>
            <a:pPr>
              <a:buNone/>
            </a:pPr>
            <a:endParaRPr lang="ar-IQ" sz="2400" dirty="0" smtClean="0"/>
          </a:p>
          <a:p>
            <a:pPr>
              <a:buNone/>
            </a:pPr>
            <a:endParaRPr lang="ar-IQ" sz="2400" dirty="0" smtClean="0"/>
          </a:p>
          <a:p>
            <a:pPr>
              <a:buNone/>
            </a:pPr>
            <a:r>
              <a:rPr lang="ar-IQ" sz="2400" dirty="0" smtClean="0"/>
              <a:t>                                دالة على الحال أو الاستقبال</a:t>
            </a:r>
          </a:p>
          <a:p>
            <a:endParaRPr lang="ar-IQ" dirty="0"/>
          </a:p>
        </p:txBody>
      </p:sp>
      <p:cxnSp>
        <p:nvCxnSpPr>
          <p:cNvPr id="7" name="رابط مستقيم 6"/>
          <p:cNvCxnSpPr>
            <a:stCxn id="11" idx="0"/>
          </p:cNvCxnSpPr>
          <p:nvPr/>
        </p:nvCxnSpPr>
        <p:spPr>
          <a:xfrm rot="16200000" flipV="1">
            <a:off x="4482703" y="303587"/>
            <a:ext cx="0" cy="55364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سهم للأسفل 10"/>
          <p:cNvSpPr/>
          <p:nvPr/>
        </p:nvSpPr>
        <p:spPr>
          <a:xfrm>
            <a:off x="7215206" y="3071810"/>
            <a:ext cx="71438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3" name="سهم للأسفل 12"/>
          <p:cNvSpPr/>
          <p:nvPr/>
        </p:nvSpPr>
        <p:spPr>
          <a:xfrm>
            <a:off x="1785918" y="3071810"/>
            <a:ext cx="71438" cy="50006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4" name="سهم لأعلى 13"/>
          <p:cNvSpPr/>
          <p:nvPr/>
        </p:nvSpPr>
        <p:spPr>
          <a:xfrm>
            <a:off x="4857752" y="2714620"/>
            <a:ext cx="117157" cy="4286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6" name="سهم للأسفل 15"/>
          <p:cNvSpPr/>
          <p:nvPr/>
        </p:nvSpPr>
        <p:spPr>
          <a:xfrm>
            <a:off x="4857752" y="3143248"/>
            <a:ext cx="142876" cy="20717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7" name="نجمة ذات 5 نقاط 16"/>
          <p:cNvSpPr/>
          <p:nvPr/>
        </p:nvSpPr>
        <p:spPr>
          <a:xfrm>
            <a:off x="6286512" y="1714488"/>
            <a:ext cx="914400" cy="914400"/>
          </a:xfrm>
          <a:prstGeom prst="star5">
            <a:avLst>
              <a:gd name="adj" fmla="val 21969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اسم الفاعل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dirty="0"/>
              <a:t>صياغة اسم الفاعل من الفعل غير الثلاثي يصاغ اسم الفاعل على وزن الفعل المضارع مع إبدال حرف المضارعة بالميم المضمومة وكسر ما قبل الآخر؛ مثل: استمع </a:t>
            </a:r>
            <a:r>
              <a:rPr lang="ar-IQ" dirty="0" err="1"/>
              <a:t>يسمتع</a:t>
            </a:r>
            <a:r>
              <a:rPr lang="ar-IQ" dirty="0"/>
              <a:t> مستمع، واجتهد يجتهد مجتهد، وتفوق يتفوق متفوق، وأدار يدير مدير، واستقال يستقيل مستقيل.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عمل اسم الفاعل عمل فعله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IQ" dirty="0" smtClean="0">
                <a:solidFill>
                  <a:srgbClr val="FF0000"/>
                </a:solidFill>
              </a:rPr>
              <a:t>1ـ </a:t>
            </a:r>
            <a:r>
              <a:rPr lang="ar-IQ" dirty="0" err="1" smtClean="0">
                <a:solidFill>
                  <a:srgbClr val="FF0000"/>
                </a:solidFill>
              </a:rPr>
              <a:t>ان</a:t>
            </a:r>
            <a:r>
              <a:rPr lang="ar-IQ" dirty="0" smtClean="0">
                <a:solidFill>
                  <a:srgbClr val="FF0000"/>
                </a:solidFill>
              </a:rPr>
              <a:t> يكون دالا على الحال والاستقبال</a:t>
            </a:r>
          </a:p>
          <a:p>
            <a:pPr algn="just">
              <a:buNone/>
            </a:pPr>
            <a:r>
              <a:rPr lang="ar-IQ" dirty="0">
                <a:solidFill>
                  <a:srgbClr val="FF0000"/>
                </a:solidFill>
              </a:rPr>
              <a:t> </a:t>
            </a:r>
            <a:r>
              <a:rPr lang="ar-IQ" dirty="0" smtClean="0">
                <a:solidFill>
                  <a:srgbClr val="FF0000"/>
                </a:solidFill>
              </a:rPr>
              <a:t>    </a:t>
            </a:r>
            <a:r>
              <a:rPr lang="ar-IQ" dirty="0" smtClean="0"/>
              <a:t>إن اسم الفاعل يعمل لجريانه على الفعل الذي هو بمعناه، ومعنى جريانه عليه: أنه موافق له في الحركات والسكنات؛ لموافقة ضارب لـ (( يضرب))؛ فهو مشبه للفعل الذي هو بمعناه لفظا ومعنى. </a:t>
            </a:r>
          </a:p>
          <a:p>
            <a:pPr algn="just">
              <a:buNone/>
            </a:pPr>
            <a:r>
              <a:rPr lang="ar-IQ" dirty="0"/>
              <a:t> </a:t>
            </a:r>
            <a:r>
              <a:rPr lang="ar-IQ" dirty="0" smtClean="0"/>
              <a:t>       وإن كان بمعنى الماضي لم يعمل؛ لعدم جريانه على الفعل الذي هو بمعناه؛ فهو مشبه له معنى لا لفظا، فلا تقول:(( هذا ضارب زيدا </a:t>
            </a:r>
            <a:r>
              <a:rPr lang="ar-IQ" dirty="0" err="1" smtClean="0"/>
              <a:t>امس</a:t>
            </a:r>
            <a:r>
              <a:rPr lang="ar-IQ" dirty="0" smtClean="0"/>
              <a:t>)) وأجاز الكسائي إعماله ومنه قوله تعــــالى: ((وكلبهم باسط ذراعيه بالوصيد)) فذراعيه منصوب بـ ((باسط)) وهو ماض وخرجه غيره على أنه حكاية حال ماضية.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/>
          <a:lstStyle/>
          <a:p>
            <a:r>
              <a:rPr lang="ar-IQ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عمل اسم الفاعل عمل فعله</a:t>
            </a:r>
            <a:endParaRPr lang="ar-IQ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IQ" dirty="0" smtClean="0"/>
              <a:t>2ـ الاعتماد على النفي أو الاستفهام أو غيرهما</a:t>
            </a:r>
          </a:p>
          <a:p>
            <a:pPr>
              <a:buNone/>
            </a:pPr>
            <a:r>
              <a:rPr lang="ar-IQ" dirty="0"/>
              <a:t> </a:t>
            </a:r>
            <a:r>
              <a:rPr lang="ar-IQ" dirty="0" smtClean="0"/>
              <a:t>   </a:t>
            </a:r>
            <a:r>
              <a:rPr lang="ar-IQ" dirty="0" err="1" smtClean="0"/>
              <a:t>لايعمل</a:t>
            </a:r>
            <a:r>
              <a:rPr lang="ar-IQ" dirty="0" smtClean="0"/>
              <a:t> اسم الفاعل إلا إذا اعتمد على </a:t>
            </a:r>
            <a:r>
              <a:rPr lang="ar-IQ" dirty="0" err="1" smtClean="0"/>
              <a:t>شئ</a:t>
            </a:r>
            <a:r>
              <a:rPr lang="ar-IQ" dirty="0" smtClean="0"/>
              <a:t> قبله كأن يقع بعد استفهام ، نحو : (( أضارب زيدٌ عمراً)) أو نفي (( </a:t>
            </a:r>
            <a:r>
              <a:rPr lang="ar-IQ" dirty="0" err="1" smtClean="0"/>
              <a:t>ماضارب</a:t>
            </a:r>
            <a:r>
              <a:rPr lang="ar-IQ" dirty="0" smtClean="0"/>
              <a:t> زيدٌ عمراً)) أو نداء ((</a:t>
            </a:r>
            <a:r>
              <a:rPr lang="ar-IQ" dirty="0" err="1" smtClean="0"/>
              <a:t>ياطالعا</a:t>
            </a:r>
            <a:r>
              <a:rPr lang="ar-IQ" dirty="0" smtClean="0"/>
              <a:t> جبلا)) أو يقع نعتا، نحو: ((مررت برجلٍ ضاربٍ زيداً)) أو حالا، نحو: (( جاء زيدٌ راكباً فرساً)) أو خبرا للمبتدأ، نحو: ((زيدٌ ضاربٌ عمراً))</a:t>
            </a:r>
          </a:p>
          <a:p>
            <a:pPr>
              <a:buNone/>
            </a:pPr>
            <a:r>
              <a:rPr lang="ar-IQ" dirty="0" smtClean="0"/>
              <a:t>وخبر ناسخ المبتدأ أو مفعوله، نحو: ((كان زيدٌ ضارباً عمراً)) ((إن زيداً ضاربٌ عمراً))و(( وظننت زيداً ضارباً عمراً))و((وأعلمت زيداً عمراً ضارباً بكراً))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ar-IQ" dirty="0" smtClean="0"/>
              <a:t>عمل اسم الفاعل عمل فعله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ar-IQ" dirty="0" smtClean="0"/>
              <a:t>3</a:t>
            </a:r>
            <a:r>
              <a:rPr lang="ar-IQ" sz="2800" dirty="0" smtClean="0"/>
              <a:t>ـ اعتماد اسم الفاعل على موصوف، فيعمل اسم الفاعل عمل فعله كما لو اعتمد على موصوف مذكور ومنه قوله:</a:t>
            </a:r>
          </a:p>
          <a:p>
            <a:pPr>
              <a:buNone/>
            </a:pPr>
            <a:r>
              <a:rPr lang="ar-IQ" sz="2800" b="1" dirty="0" smtClean="0"/>
              <a:t>وكم </a:t>
            </a:r>
            <a:r>
              <a:rPr lang="ar-IQ" sz="2800" b="1" dirty="0" smtClean="0">
                <a:solidFill>
                  <a:srgbClr val="FF0000"/>
                </a:solidFill>
              </a:rPr>
              <a:t>مالئ عينيه </a:t>
            </a:r>
            <a:r>
              <a:rPr lang="ar-IQ" sz="2800" b="1" dirty="0" smtClean="0"/>
              <a:t>من </a:t>
            </a:r>
            <a:r>
              <a:rPr lang="ar-IQ" sz="2800" b="1" dirty="0" err="1" smtClean="0"/>
              <a:t>شئ</a:t>
            </a:r>
            <a:r>
              <a:rPr lang="ar-IQ" sz="2800" b="1" dirty="0" smtClean="0"/>
              <a:t> غيره    إذا راح نحو الجمرة البيض </a:t>
            </a:r>
            <a:r>
              <a:rPr lang="ar-IQ" sz="2800" b="1" dirty="0" err="1" smtClean="0"/>
              <a:t>ُ</a:t>
            </a:r>
            <a:r>
              <a:rPr lang="ar-IQ" sz="2800" b="1" dirty="0" smtClean="0"/>
              <a:t> كالدُّمى</a:t>
            </a:r>
          </a:p>
          <a:p>
            <a:pPr>
              <a:buNone/>
            </a:pPr>
            <a:r>
              <a:rPr lang="ar-IQ" sz="2800" i="1" dirty="0" smtClean="0"/>
              <a:t>الشاهد فيه قوله </a:t>
            </a:r>
            <a:r>
              <a:rPr lang="ar-IQ" sz="2800" b="1" dirty="0" smtClean="0"/>
              <a:t>:(</a:t>
            </a:r>
            <a:r>
              <a:rPr lang="ar-IQ" sz="2800" b="1" dirty="0" smtClean="0">
                <a:sym typeface="Wingdings" pitchFamily="2" charset="2"/>
              </a:rPr>
              <a:t>مالئ عينيه) </a:t>
            </a:r>
            <a:r>
              <a:rPr lang="ar-IQ" sz="2800" dirty="0" smtClean="0">
                <a:sym typeface="Wingdings" pitchFamily="2" charset="2"/>
              </a:rPr>
              <a:t>حيث عمل اسم الفاعل وهو قوله مالئ  النصب في المفعول به ، بسبب كونه معتمدا  على موصوف محذوف معلوم من الكلام، وتقديره: وكم شخص مالئ.</a:t>
            </a:r>
          </a:p>
          <a:p>
            <a:pPr>
              <a:buNone/>
            </a:pPr>
            <a:r>
              <a:rPr lang="ar-IQ" sz="2800" dirty="0" smtClean="0">
                <a:sym typeface="Wingdings" pitchFamily="2" charset="2"/>
              </a:rPr>
              <a:t>ومثله قوله:</a:t>
            </a:r>
          </a:p>
          <a:p>
            <a:pPr>
              <a:buNone/>
            </a:pPr>
            <a:r>
              <a:rPr lang="ar-IQ" sz="2800" b="1" dirty="0" smtClean="0">
                <a:solidFill>
                  <a:srgbClr val="FF0000"/>
                </a:solidFill>
                <a:sym typeface="Wingdings" pitchFamily="2" charset="2"/>
              </a:rPr>
              <a:t>كناطح صخرةً </a:t>
            </a:r>
            <a:r>
              <a:rPr lang="ar-IQ" sz="2800" b="1" dirty="0" smtClean="0">
                <a:sym typeface="Wingdings" pitchFamily="2" charset="2"/>
              </a:rPr>
              <a:t>يوما ليوهنها   فلم يضرْها، وأوهى قرْنه الوعِلُ</a:t>
            </a:r>
          </a:p>
          <a:p>
            <a:pPr>
              <a:buNone/>
            </a:pPr>
            <a:r>
              <a:rPr lang="ar-IQ" sz="2800" b="1" dirty="0">
                <a:sym typeface="Wingdings" pitchFamily="2" charset="2"/>
              </a:rPr>
              <a:t> </a:t>
            </a:r>
            <a:r>
              <a:rPr lang="ar-IQ" sz="2800" dirty="0" smtClean="0">
                <a:sym typeface="Wingdings" pitchFamily="2" charset="2"/>
              </a:rPr>
              <a:t>الشاهد فيه قوله: ( </a:t>
            </a:r>
            <a:r>
              <a:rPr lang="ar-IQ" sz="2800" b="1" dirty="0" smtClean="0">
                <a:sym typeface="Wingdings" pitchFamily="2" charset="2"/>
              </a:rPr>
              <a:t>كناطح صخرة</a:t>
            </a:r>
            <a:r>
              <a:rPr lang="ar-IQ" sz="2800" dirty="0" smtClean="0">
                <a:sym typeface="Wingdings" pitchFamily="2" charset="2"/>
              </a:rPr>
              <a:t>)  حيث أعمل اسم الفاعل  وهو قوله ناطح عمل الفعل  ونصب مفعولا وهو قوله صخرة لأنه جار على موصوف محذوف معلوم تقديره كوعل ناطح.</a:t>
            </a:r>
          </a:p>
          <a:p>
            <a:pPr>
              <a:buNone/>
            </a:pPr>
            <a:endParaRPr lang="ar-IQ" sz="2800" dirty="0">
              <a:sym typeface="Wingdings" pitchFamily="2" charset="2"/>
            </a:endParaRPr>
          </a:p>
          <a:p>
            <a:pPr>
              <a:buNone/>
            </a:pPr>
            <a:endParaRPr lang="ar-IQ" sz="2800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 smtClean="0">
              <a:sym typeface="Wingdings" pitchFamily="2" charset="2"/>
            </a:endParaRPr>
          </a:p>
          <a:p>
            <a:pPr>
              <a:buNone/>
            </a:pPr>
            <a:endParaRPr lang="ar-IQ" sz="2800" b="1" dirty="0">
              <a:sym typeface="Wingdings" pitchFamily="2" charset="2"/>
            </a:endParaRPr>
          </a:p>
          <a:p>
            <a:pPr>
              <a:buNone/>
            </a:pPr>
            <a:endParaRPr lang="ar-IQ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8992" y="0"/>
            <a:ext cx="3714776" cy="85723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sz="3200" dirty="0" smtClean="0"/>
              <a:t>عمل اسم الفاعل عمل فعله</a:t>
            </a:r>
            <a:endParaRPr lang="ar-IQ" sz="32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20" y="1142984"/>
            <a:ext cx="8643998" cy="53578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ar-IQ" dirty="0" smtClean="0"/>
              <a:t>إذا وقع اسم الفاعل صلة للألف واللام عمل ماضيا ومستقبلا وحالا؛ لوقوعه حينئذ موقع الفعل ؛ إذ حق الجملة أن تكون جملة ؛ فتقول : </a:t>
            </a:r>
            <a:r>
              <a:rPr lang="ar-IQ" sz="1800" dirty="0" smtClean="0"/>
              <a:t>((</a:t>
            </a:r>
            <a:r>
              <a:rPr lang="ar-IQ" dirty="0" smtClean="0"/>
              <a:t> </a:t>
            </a:r>
            <a:r>
              <a:rPr lang="ar-IQ" b="1" dirty="0" smtClean="0"/>
              <a:t>هذا الضارب زيدا </a:t>
            </a:r>
            <a:r>
              <a:rPr lang="ar-IQ" b="1" dirty="0" err="1" smtClean="0"/>
              <a:t>ـ</a:t>
            </a:r>
            <a:r>
              <a:rPr lang="ar-IQ" b="1" dirty="0" smtClean="0"/>
              <a:t> الآن أو غدا أو أمس</a:t>
            </a:r>
            <a:r>
              <a:rPr lang="ar-IQ" sz="1800" dirty="0" smtClean="0"/>
              <a:t>))</a:t>
            </a:r>
          </a:p>
          <a:p>
            <a:pPr>
              <a:buNone/>
            </a:pPr>
            <a:r>
              <a:rPr lang="ar-IQ" sz="1800" dirty="0" smtClean="0"/>
              <a:t> </a:t>
            </a:r>
            <a:r>
              <a:rPr lang="ar-IQ" dirty="0" smtClean="0"/>
              <a:t>وهذا هو المشهور من قول النحويين وزعم جماعة من النحويين منهم الرماني أنه إذا وقع صلة لأل </a:t>
            </a:r>
            <a:r>
              <a:rPr lang="ar-IQ" dirty="0" err="1" smtClean="0"/>
              <a:t>لايعمل</a:t>
            </a:r>
            <a:r>
              <a:rPr lang="ar-IQ" dirty="0" smtClean="0"/>
              <a:t> إلا ماضيا </a:t>
            </a:r>
            <a:r>
              <a:rPr lang="ar-IQ" dirty="0" err="1" smtClean="0"/>
              <a:t>ولايعمل</a:t>
            </a:r>
            <a:r>
              <a:rPr lang="ar-IQ" dirty="0" smtClean="0"/>
              <a:t> مستقبلا ولا حالا وزعم بعضهم أنه </a:t>
            </a:r>
            <a:r>
              <a:rPr lang="ar-IQ" dirty="0" err="1" smtClean="0"/>
              <a:t>لايعمل</a:t>
            </a:r>
            <a:r>
              <a:rPr lang="ar-IQ" dirty="0" smtClean="0"/>
              <a:t>  مطلقا وإن المنصوب بعده منصوب بإضمار فعل،  </a:t>
            </a:r>
          </a:p>
          <a:p>
            <a:pPr>
              <a:buNone/>
            </a:pPr>
            <a:endParaRPr lang="ar-IQ" sz="1800" dirty="0" smtClean="0"/>
          </a:p>
          <a:p>
            <a:pPr>
              <a:buNone/>
            </a:pPr>
            <a:endParaRPr lang="ar-IQ" sz="18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24648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إعمال اسم صيغ المبالغة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ar-IQ" dirty="0" smtClean="0"/>
              <a:t> وهي:</a:t>
            </a:r>
            <a:r>
              <a:rPr lang="ar-IQ" sz="3200" b="1" dirty="0" smtClean="0"/>
              <a:t> فَعَّال </a:t>
            </a:r>
            <a:r>
              <a:rPr lang="ar-IQ" sz="3200" b="1" dirty="0" err="1" smtClean="0"/>
              <a:t>ومِفعال</a:t>
            </a:r>
            <a:r>
              <a:rPr lang="ar-IQ" sz="3200" b="1" dirty="0" smtClean="0"/>
              <a:t> </a:t>
            </a:r>
            <a:r>
              <a:rPr lang="ar-IQ" sz="3200" b="1" dirty="0" err="1" smtClean="0"/>
              <a:t>وفعول</a:t>
            </a:r>
            <a:r>
              <a:rPr lang="ar-IQ" sz="3200" b="1" dirty="0" smtClean="0"/>
              <a:t> </a:t>
            </a:r>
            <a:r>
              <a:rPr lang="ar-IQ" sz="3200" b="1" dirty="0" err="1" smtClean="0"/>
              <a:t>وفعيل</a:t>
            </a:r>
            <a:r>
              <a:rPr lang="ar-IQ" sz="3200" b="1" dirty="0" smtClean="0"/>
              <a:t> وفَعِل</a:t>
            </a:r>
          </a:p>
          <a:p>
            <a:r>
              <a:rPr lang="ar-IQ" dirty="0" smtClean="0"/>
              <a:t>تعمل صيغة المبالغة عمل الفعل ، فترفع فاعلا إذا كان الفعل لازما وترفع فاعلا وتنصب مفعولا به إذا فعلها متعديا. </a:t>
            </a:r>
          </a:p>
          <a:p>
            <a:r>
              <a:rPr lang="ar-IQ" dirty="0" smtClean="0"/>
              <a:t>وإعمال الصيغ الثلاثة الأولى أكثر من إعمال </a:t>
            </a:r>
            <a:r>
              <a:rPr lang="ar-IQ" dirty="0" err="1" smtClean="0"/>
              <a:t>فعيل</a:t>
            </a:r>
            <a:r>
              <a:rPr lang="ar-IQ" dirty="0" smtClean="0"/>
              <a:t> وفَعِل وإعمال </a:t>
            </a:r>
            <a:r>
              <a:rPr lang="ar-IQ" dirty="0" err="1" smtClean="0"/>
              <a:t>فعيل</a:t>
            </a:r>
            <a:r>
              <a:rPr lang="ar-IQ" dirty="0" smtClean="0"/>
              <a:t> أكثر من إعمال فعل</a:t>
            </a:r>
          </a:p>
          <a:p>
            <a:r>
              <a:rPr lang="ar-IQ" dirty="0" smtClean="0"/>
              <a:t>ومن إعمال فَعَّال </a:t>
            </a:r>
            <a:r>
              <a:rPr lang="ar-IQ" dirty="0" err="1" smtClean="0"/>
              <a:t>ماسمعه</a:t>
            </a:r>
            <a:r>
              <a:rPr lang="ar-IQ" dirty="0" smtClean="0"/>
              <a:t> سيبويه من قول بعضهم : (( أما العسل فأنا شَرَّاب)) وقول الشاعر:</a:t>
            </a:r>
          </a:p>
          <a:p>
            <a:pPr>
              <a:buNone/>
            </a:pPr>
            <a:r>
              <a:rPr lang="ar-IQ" dirty="0" smtClean="0"/>
              <a:t>أخا الحرب لباسا إليها جلالها    وليس </a:t>
            </a:r>
            <a:r>
              <a:rPr lang="ar-IQ" dirty="0" err="1" smtClean="0"/>
              <a:t>بولاجِ</a:t>
            </a:r>
            <a:r>
              <a:rPr lang="ar-IQ" dirty="0" smtClean="0"/>
              <a:t> </a:t>
            </a:r>
            <a:r>
              <a:rPr lang="ar-IQ" dirty="0" err="1" smtClean="0"/>
              <a:t>الخوالِف</a:t>
            </a:r>
            <a:r>
              <a:rPr lang="ar-IQ" dirty="0" smtClean="0"/>
              <a:t> أعقلا</a:t>
            </a:r>
          </a:p>
          <a:p>
            <a:pPr>
              <a:buNone/>
            </a:pPr>
            <a:r>
              <a:rPr lang="ar-IQ" dirty="0" smtClean="0"/>
              <a:t>فـ (( العسل )) منصوب بـ (( شراب)) </a:t>
            </a:r>
            <a:r>
              <a:rPr lang="ar-IQ" dirty="0" err="1" smtClean="0"/>
              <a:t>و</a:t>
            </a:r>
            <a:r>
              <a:rPr lang="ar-IQ" dirty="0" smtClean="0"/>
              <a:t> ((جلالها)) منصوب بـ (( لباس)).</a:t>
            </a:r>
          </a:p>
          <a:p>
            <a:pPr>
              <a:buNone/>
            </a:pPr>
            <a:r>
              <a:rPr lang="ar-IQ" dirty="0" smtClean="0"/>
              <a:t> ومن إعمال </a:t>
            </a:r>
            <a:r>
              <a:rPr lang="ar-IQ" dirty="0" err="1" smtClean="0"/>
              <a:t>مفعال</a:t>
            </a:r>
            <a:r>
              <a:rPr lang="ar-IQ" dirty="0" smtClean="0"/>
              <a:t> قول بعض العرب (( إنه </a:t>
            </a:r>
            <a:r>
              <a:rPr lang="ar-IQ" dirty="0" err="1" smtClean="0"/>
              <a:t>لمنحار</a:t>
            </a:r>
            <a:r>
              <a:rPr lang="ar-IQ" dirty="0" smtClean="0"/>
              <a:t> </a:t>
            </a:r>
            <a:r>
              <a:rPr lang="ar-IQ" dirty="0" err="1" smtClean="0"/>
              <a:t>بوائكها</a:t>
            </a:r>
            <a:r>
              <a:rPr lang="ar-IQ" dirty="0" smtClean="0"/>
              <a:t>)) فـ ((</a:t>
            </a:r>
            <a:r>
              <a:rPr lang="ar-IQ" dirty="0" err="1" smtClean="0"/>
              <a:t>بوائكها</a:t>
            </a:r>
            <a:r>
              <a:rPr lang="ar-IQ" dirty="0" smtClean="0"/>
              <a:t>))  منصوب بـ (( </a:t>
            </a:r>
            <a:r>
              <a:rPr lang="ar-IQ" dirty="0" err="1" smtClean="0"/>
              <a:t>منحار</a:t>
            </a:r>
            <a:r>
              <a:rPr lang="ar-IQ" dirty="0" smtClean="0"/>
              <a:t>)).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6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/>
              <a:t>إعمال صيغ المبالغة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5143536"/>
          </a:xfrm>
        </p:spPr>
        <p:txBody>
          <a:bodyPr>
            <a:normAutofit lnSpcReduction="10000"/>
          </a:bodyPr>
          <a:lstStyle/>
          <a:p>
            <a:r>
              <a:rPr lang="ar-IQ" dirty="0" smtClean="0"/>
              <a:t>ومن إعمال فَعول قول الشاعر:</a:t>
            </a:r>
          </a:p>
          <a:p>
            <a:pPr>
              <a:buNone/>
            </a:pPr>
            <a:r>
              <a:rPr lang="ar-IQ" dirty="0" smtClean="0"/>
              <a:t> </a:t>
            </a:r>
            <a:r>
              <a:rPr lang="ar-IQ" b="1" dirty="0" smtClean="0"/>
              <a:t>عشية </a:t>
            </a:r>
            <a:r>
              <a:rPr lang="ar-IQ" b="1" dirty="0" err="1" smtClean="0"/>
              <a:t>سعدى</a:t>
            </a:r>
            <a:r>
              <a:rPr lang="ar-IQ" b="1" dirty="0" smtClean="0"/>
              <a:t> لو تراءت لراهب    </a:t>
            </a:r>
            <a:r>
              <a:rPr lang="ar-IQ" b="1" dirty="0" err="1" smtClean="0"/>
              <a:t>بدومــــــــــة</a:t>
            </a:r>
            <a:r>
              <a:rPr lang="ar-IQ" b="1" dirty="0" smtClean="0"/>
              <a:t> تَجْرٌ دونه وحجيج</a:t>
            </a:r>
          </a:p>
          <a:p>
            <a:pPr>
              <a:buNone/>
            </a:pPr>
            <a:r>
              <a:rPr lang="ar-IQ" b="1" dirty="0" smtClean="0"/>
              <a:t> قلى دينه ، واهتاج للشوق ؛ إنها   على الشوق إخوان العزاء </a:t>
            </a:r>
            <a:r>
              <a:rPr lang="ar-IQ" b="1" dirty="0" err="1" smtClean="0"/>
              <a:t>هيوجُ</a:t>
            </a:r>
            <a:endParaRPr lang="ar-IQ" b="1" dirty="0" smtClean="0"/>
          </a:p>
          <a:p>
            <a:pPr>
              <a:buNone/>
            </a:pPr>
            <a:r>
              <a:rPr lang="ar-IQ" dirty="0" smtClean="0"/>
              <a:t>الشاهد فيه قوله: ( </a:t>
            </a:r>
            <a:r>
              <a:rPr lang="ar-IQ" b="1" dirty="0" smtClean="0">
                <a:solidFill>
                  <a:srgbClr val="FF0000"/>
                </a:solidFill>
              </a:rPr>
              <a:t>إخوان العزاء </a:t>
            </a:r>
            <a:r>
              <a:rPr lang="ar-IQ" b="1" dirty="0" err="1" smtClean="0">
                <a:solidFill>
                  <a:srgbClr val="FF0000"/>
                </a:solidFill>
              </a:rPr>
              <a:t>هيوج</a:t>
            </a:r>
            <a:r>
              <a:rPr lang="ar-IQ" b="1" dirty="0" smtClean="0">
                <a:solidFill>
                  <a:srgbClr val="FF0000"/>
                </a:solidFill>
              </a:rPr>
              <a:t>) </a:t>
            </a:r>
            <a:r>
              <a:rPr lang="ar-IQ" dirty="0" smtClean="0"/>
              <a:t>حيث أعمل قوله </a:t>
            </a:r>
            <a:r>
              <a:rPr lang="ar-IQ" dirty="0" err="1" smtClean="0"/>
              <a:t>هيوج</a:t>
            </a:r>
            <a:r>
              <a:rPr lang="ar-IQ" dirty="0" smtClean="0"/>
              <a:t>  وهو من صيغ المبالغة إعمال الفعل ؛ فنصب به المفعول به ، وهو قوله إخوان وهو معتمد على المسند إليه الذي هو اسم إن.</a:t>
            </a:r>
          </a:p>
          <a:p>
            <a:pPr>
              <a:buNone/>
            </a:pPr>
            <a:r>
              <a:rPr lang="ar-IQ" dirty="0" smtClean="0"/>
              <a:t>ومن إعمال </a:t>
            </a:r>
            <a:r>
              <a:rPr lang="ar-IQ" dirty="0" err="1" smtClean="0"/>
              <a:t>فعبل</a:t>
            </a:r>
            <a:r>
              <a:rPr lang="ar-IQ" dirty="0" smtClean="0"/>
              <a:t> قول بعض العرب : (( إن الله سميع دعاءَ من دعاه)) فـ (دعاء ) منصوب بـ (سميع)</a:t>
            </a:r>
          </a:p>
          <a:p>
            <a:pPr>
              <a:buNone/>
            </a:pPr>
            <a:r>
              <a:rPr lang="ar-IQ" dirty="0" smtClean="0"/>
              <a:t> ومن إعمال (  فَعِل ) ما أنشده سيبويه:</a:t>
            </a:r>
          </a:p>
          <a:p>
            <a:pPr>
              <a:buNone/>
            </a:pPr>
            <a:r>
              <a:rPr lang="ar-IQ" b="1" dirty="0" smtClean="0"/>
              <a:t>حذرٌ أمورا لا تضير، وآمِن       ما ليس مُنْجِيَهُ من الأقدار</a:t>
            </a:r>
          </a:p>
          <a:p>
            <a:pPr>
              <a:buNone/>
            </a:pPr>
            <a:r>
              <a:rPr lang="ar-IQ" dirty="0" smtClean="0"/>
              <a:t>الشاهد فيه قوله </a:t>
            </a:r>
            <a:r>
              <a:rPr lang="ar-IQ" b="1" dirty="0" smtClean="0"/>
              <a:t>: </a:t>
            </a:r>
            <a:r>
              <a:rPr lang="ar-IQ" b="1" dirty="0" smtClean="0">
                <a:solidFill>
                  <a:srgbClr val="FF0000"/>
                </a:solidFill>
              </a:rPr>
              <a:t>حذر أمورا </a:t>
            </a:r>
            <a:r>
              <a:rPr lang="ar-IQ" dirty="0" smtClean="0"/>
              <a:t>حيث أعمل قوله حذر وهو من صيغ المبالغة عمل الفعل فنصب به المفعول به وهو ( أمورا).</a:t>
            </a:r>
          </a:p>
          <a:p>
            <a:pPr>
              <a:buNone/>
            </a:pPr>
            <a:endParaRPr lang="ar-IQ" b="1" dirty="0" smtClean="0"/>
          </a:p>
          <a:p>
            <a:pPr>
              <a:buNone/>
            </a:pPr>
            <a:endParaRPr lang="ar-IQ" b="1" dirty="0" smtClean="0"/>
          </a:p>
          <a:p>
            <a:pPr>
              <a:buNone/>
            </a:pPr>
            <a:endParaRPr lang="ar-IQ" b="1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96152"/>
          </a:xfrm>
        </p:spPr>
        <p:txBody>
          <a:bodyPr/>
          <a:lstStyle/>
          <a:p>
            <a:r>
              <a:rPr lang="ar-IQ" dirty="0" err="1" smtClean="0"/>
              <a:t>اعمال</a:t>
            </a:r>
            <a:r>
              <a:rPr lang="ar-IQ" dirty="0" smtClean="0"/>
              <a:t> صيغ المبالغة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وقوله</a:t>
            </a:r>
          </a:p>
          <a:p>
            <a:pPr>
              <a:buNone/>
            </a:pPr>
            <a:r>
              <a:rPr lang="ar-IQ" dirty="0" smtClean="0"/>
              <a:t> أتاني أنهم </a:t>
            </a:r>
            <a:r>
              <a:rPr lang="ar-IQ" dirty="0" err="1" smtClean="0"/>
              <a:t>مزقون</a:t>
            </a:r>
            <a:r>
              <a:rPr lang="ar-IQ" dirty="0" smtClean="0"/>
              <a:t> عرضي   </a:t>
            </a:r>
            <a:r>
              <a:rPr lang="ar-IQ" dirty="0" err="1" smtClean="0"/>
              <a:t>جحاش</a:t>
            </a:r>
            <a:r>
              <a:rPr lang="ar-IQ" dirty="0" smtClean="0"/>
              <a:t> الكرملين لها </a:t>
            </a:r>
            <a:r>
              <a:rPr lang="ar-IQ" dirty="0" err="1" smtClean="0"/>
              <a:t>فديد</a:t>
            </a:r>
            <a:endParaRPr lang="ar-IQ" dirty="0" smtClean="0"/>
          </a:p>
          <a:p>
            <a:pPr>
              <a:buNone/>
            </a:pPr>
            <a:r>
              <a:rPr lang="ar-IQ" dirty="0" smtClean="0"/>
              <a:t>الشاهد فيه قوله: (</a:t>
            </a:r>
            <a:r>
              <a:rPr lang="ar-IQ" b="1" dirty="0" err="1" smtClean="0">
                <a:solidFill>
                  <a:srgbClr val="FF0000"/>
                </a:solidFill>
              </a:rPr>
              <a:t>مزقون</a:t>
            </a:r>
            <a:r>
              <a:rPr lang="ar-IQ" b="1" dirty="0" smtClean="0">
                <a:solidFill>
                  <a:srgbClr val="FF0000"/>
                </a:solidFill>
              </a:rPr>
              <a:t> عرضي) </a:t>
            </a:r>
            <a:r>
              <a:rPr lang="ar-IQ" dirty="0" smtClean="0"/>
              <a:t>حيث أعمل </a:t>
            </a:r>
            <a:r>
              <a:rPr lang="ar-IQ" dirty="0" err="1" smtClean="0"/>
              <a:t>مزقون</a:t>
            </a:r>
            <a:r>
              <a:rPr lang="ar-IQ" dirty="0" smtClean="0"/>
              <a:t> وهو جمع ( مَزِق) عمل الفعل  فنصب المفعول به وهو قوله عرضي</a:t>
            </a: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299</TotalTime>
  <Words>1107</Words>
  <Application>Microsoft Office PowerPoint</Application>
  <PresentationFormat>عرض على الشاشة (3:4)‏</PresentationFormat>
  <Paragraphs>171</Paragraphs>
  <Slides>13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4" baseType="lpstr">
      <vt:lpstr>تدفق</vt:lpstr>
      <vt:lpstr>اسم الفاعل</vt:lpstr>
      <vt:lpstr>اسم الفاعل</vt:lpstr>
      <vt:lpstr>عمل اسم الفاعل عمل فعله</vt:lpstr>
      <vt:lpstr>عمل اسم الفاعل عمل فعله</vt:lpstr>
      <vt:lpstr>عمل اسم الفاعل عمل فعله</vt:lpstr>
      <vt:lpstr>عمل اسم الفاعل عمل فعله</vt:lpstr>
      <vt:lpstr>إعمال اسم صيغ المبالغة</vt:lpstr>
      <vt:lpstr>إعمال صيغ المبالغة</vt:lpstr>
      <vt:lpstr>اعمال صيغ المبالغة</vt:lpstr>
      <vt:lpstr>إعمال اسم الفاعل إذا كان جمعا</vt:lpstr>
      <vt:lpstr>تابع معمول اسم الفاعل</vt:lpstr>
      <vt:lpstr>تابع معمول اسم الفاعل</vt:lpstr>
      <vt:lpstr>إعمال صيغ المبالغة عمل الفعل</vt:lpstr>
    </vt:vector>
  </TitlesOfParts>
  <Company>Salah Aldeen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 الفاعل</dc:title>
  <dc:creator>King Soft 2</dc:creator>
  <cp:lastModifiedBy>King Soft 2</cp:lastModifiedBy>
  <cp:revision>32</cp:revision>
  <dcterms:created xsi:type="dcterms:W3CDTF">2019-01-06T19:00:38Z</dcterms:created>
  <dcterms:modified xsi:type="dcterms:W3CDTF">2019-01-20T17:23:22Z</dcterms:modified>
</cp:coreProperties>
</file>