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28055-F33A-48C6-9CDF-8F71824CDF84}" type="datetimeFigureOut">
              <a:rPr lang="ar-IQ" smtClean="0"/>
              <a:t>08/05/1440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C4A68-EEC6-4FD6-BAD8-1B9A0EDCF49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47272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28055-F33A-48C6-9CDF-8F71824CDF84}" type="datetimeFigureOut">
              <a:rPr lang="ar-IQ" smtClean="0"/>
              <a:t>08/05/1440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C4A68-EEC6-4FD6-BAD8-1B9A0EDCF49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78289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28055-F33A-48C6-9CDF-8F71824CDF84}" type="datetimeFigureOut">
              <a:rPr lang="ar-IQ" smtClean="0"/>
              <a:t>08/05/1440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C4A68-EEC6-4FD6-BAD8-1B9A0EDCF49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52002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28055-F33A-48C6-9CDF-8F71824CDF84}" type="datetimeFigureOut">
              <a:rPr lang="ar-IQ" smtClean="0"/>
              <a:t>08/05/1440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C4A68-EEC6-4FD6-BAD8-1B9A0EDCF49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22250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28055-F33A-48C6-9CDF-8F71824CDF84}" type="datetimeFigureOut">
              <a:rPr lang="ar-IQ" smtClean="0"/>
              <a:t>08/05/1440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C4A68-EEC6-4FD6-BAD8-1B9A0EDCF49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74893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28055-F33A-48C6-9CDF-8F71824CDF84}" type="datetimeFigureOut">
              <a:rPr lang="ar-IQ" smtClean="0"/>
              <a:t>08/05/1440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C4A68-EEC6-4FD6-BAD8-1B9A0EDCF49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72039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28055-F33A-48C6-9CDF-8F71824CDF84}" type="datetimeFigureOut">
              <a:rPr lang="ar-IQ" smtClean="0"/>
              <a:t>08/05/1440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C4A68-EEC6-4FD6-BAD8-1B9A0EDCF49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34447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28055-F33A-48C6-9CDF-8F71824CDF84}" type="datetimeFigureOut">
              <a:rPr lang="ar-IQ" smtClean="0"/>
              <a:t>08/05/1440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C4A68-EEC6-4FD6-BAD8-1B9A0EDCF49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48926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28055-F33A-48C6-9CDF-8F71824CDF84}" type="datetimeFigureOut">
              <a:rPr lang="ar-IQ" smtClean="0"/>
              <a:t>08/05/1440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C4A68-EEC6-4FD6-BAD8-1B9A0EDCF49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6898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28055-F33A-48C6-9CDF-8F71824CDF84}" type="datetimeFigureOut">
              <a:rPr lang="ar-IQ" smtClean="0"/>
              <a:t>08/05/1440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C4A68-EEC6-4FD6-BAD8-1B9A0EDCF49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54985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28055-F33A-48C6-9CDF-8F71824CDF84}" type="datetimeFigureOut">
              <a:rPr lang="ar-IQ" smtClean="0"/>
              <a:t>08/05/1440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C4A68-EEC6-4FD6-BAD8-1B9A0EDCF49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1596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28055-F33A-48C6-9CDF-8F71824CDF84}" type="datetimeFigureOut">
              <a:rPr lang="ar-IQ" smtClean="0"/>
              <a:t>08/05/1440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C4A68-EEC6-4FD6-BAD8-1B9A0EDCF49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45580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ثالث عشر : البحر الوافر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46744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ar-IQ" dirty="0" smtClean="0"/>
              <a:t> وهو من البحور ذات النغَمْ المتدفق ، ووزنهُ هو :</a:t>
            </a:r>
          </a:p>
          <a:p>
            <a:r>
              <a:rPr lang="ar-IQ" dirty="0" smtClean="0"/>
              <a:t>مفاعَلَتُنْ  مفاعَلَتُنْ  مفاعَلَتُنْ     مفاعَلَتُنْ  مفاعَلَتُنْ  مفاعَلَتُنْ</a:t>
            </a:r>
          </a:p>
          <a:p>
            <a:r>
              <a:rPr lang="ar-IQ" dirty="0" smtClean="0"/>
              <a:t>ويأتي هذا البحر تاماً أو مجزوءاً ، وله عروضتان وثلاثة أضرب وهي :</a:t>
            </a:r>
          </a:p>
          <a:p>
            <a:r>
              <a:rPr lang="ar-IQ" dirty="0" smtClean="0"/>
              <a:t>التام :</a:t>
            </a:r>
          </a:p>
          <a:p>
            <a:r>
              <a:rPr lang="ar-IQ" dirty="0" smtClean="0"/>
              <a:t>العروض	الضرب</a:t>
            </a:r>
          </a:p>
          <a:p>
            <a:r>
              <a:rPr lang="ar-IQ" dirty="0" smtClean="0"/>
              <a:t>1	فَعولنْ</a:t>
            </a:r>
          </a:p>
          <a:p>
            <a:r>
              <a:rPr lang="ar-IQ" dirty="0" smtClean="0"/>
              <a:t>( مقطوفة )	1 ـ فعولُنْ ( مقطوف )</a:t>
            </a:r>
          </a:p>
          <a:p>
            <a:r>
              <a:rPr lang="ar-IQ" dirty="0" smtClean="0"/>
              <a:t>المجزوء :</a:t>
            </a:r>
          </a:p>
          <a:p>
            <a:r>
              <a:rPr lang="ar-IQ" dirty="0" smtClean="0"/>
              <a:t>2	مُفاعَلَتُنْ</a:t>
            </a:r>
          </a:p>
          <a:p>
            <a:r>
              <a:rPr lang="ar-IQ" dirty="0" smtClean="0"/>
              <a:t>( مجزوءة صحيحة )	1 ـ مُفاعَلَتُنْ (صحيح مثلها )</a:t>
            </a:r>
          </a:p>
          <a:p>
            <a:r>
              <a:rPr lang="ar-IQ" dirty="0" smtClean="0"/>
              <a:t>		2 ـ مفاعيْلُنْ ( العصب )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379911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ar-IQ" dirty="0" smtClean="0"/>
              <a:t>الملاحظات :</a:t>
            </a:r>
          </a:p>
          <a:p>
            <a:r>
              <a:rPr lang="ar-IQ" dirty="0" smtClean="0"/>
              <a:t>ــــــــــــــــ    </a:t>
            </a:r>
          </a:p>
          <a:p>
            <a:r>
              <a:rPr lang="ar-IQ" dirty="0" smtClean="0"/>
              <a:t> ( 1 ) يجوز في هذا البحر دخول زحاف ( العصبْ ) على (مُفاعَلَتُنْ ) فتصير (مُفاعَلْتُنْ ) وتحوّل إلى ( مُفاعيْلُنْ ) وهذا كثير الورود ، والعصب أشهر زحافات هذا البحر .</a:t>
            </a:r>
          </a:p>
          <a:p>
            <a:endParaRPr lang="ar-IQ" dirty="0" smtClean="0"/>
          </a:p>
          <a:p>
            <a:r>
              <a:rPr lang="ar-IQ" dirty="0" smtClean="0"/>
              <a:t>( 2 ) ومن الزحافات الجائزة في هذا البحر ( العقل ، والنقص ) ولكنها قليلة جداً  </a:t>
            </a:r>
          </a:p>
          <a:p>
            <a:r>
              <a:rPr lang="ar-IQ" dirty="0" smtClean="0"/>
              <a:t>والنقص صالح لكنَّ العقْل قبيح (1)   ومثال ما يدخله النقص ، قول أبي نؤاس :</a:t>
            </a:r>
          </a:p>
          <a:p>
            <a:endParaRPr lang="ar-IQ" dirty="0" smtClean="0"/>
          </a:p>
          <a:p>
            <a:r>
              <a:rPr lang="ar-IQ" dirty="0" smtClean="0"/>
              <a:t>ومَن غاب عَنِ العينِ       فقدْ غاب عن القلْب</a:t>
            </a:r>
          </a:p>
          <a:p>
            <a:r>
              <a:rPr lang="ar-IQ" dirty="0" smtClean="0"/>
              <a:t> ( 3 ) يدخل في عروض وضرب هذا البحر تغيير ( علَّة القطف ) بحيث يُلاحظ أنَّ هذا البحر لا يأتي تاماً إلاً وجاءا عروضه وضربه مقطوفين ، بحذف السبب الخفيف من آخر التفعيلة  واسكان  ما قبله  في ( مُفاعَلَتُنْ )  فتصير ( مفاعَلْ )   وتحوّل إلى ( فَعُوْلُنْ ) ، ودخول القطف في هذا البحر التام جعل الموسيقى المتدفقة فيه تنبتر في آخر كل شطر من ابيات القصيدة انبتاراً شديد المفاجأة ، مما كان له عظيم الأثر في نغمة الوافر إذْ يكسبها رنّة قويّة (1) </a:t>
            </a:r>
          </a:p>
          <a:p>
            <a:r>
              <a:rPr lang="ar-IQ" dirty="0" smtClean="0"/>
              <a:t>وكالآتي :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065448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ar-IQ" dirty="0" smtClean="0"/>
          </a:p>
          <a:p>
            <a:r>
              <a:rPr lang="ar-IQ" dirty="0" smtClean="0"/>
              <a:t>مفاعَلَتُنْ مفاعَلَتُنْ فعولُنْ      مفاعَلَتُنْ مفاعَلَتُنْ فعولُنْ</a:t>
            </a:r>
          </a:p>
          <a:p>
            <a:r>
              <a:rPr lang="ar-IQ" dirty="0" smtClean="0"/>
              <a:t>                   ( قطف )                  ( قطف )</a:t>
            </a:r>
          </a:p>
          <a:p>
            <a:endParaRPr lang="ar-IQ" dirty="0" smtClean="0"/>
          </a:p>
          <a:p>
            <a:r>
              <a:rPr lang="ar-IQ" dirty="0" smtClean="0"/>
              <a:t> </a:t>
            </a:r>
          </a:p>
          <a:p>
            <a:r>
              <a:rPr lang="ar-IQ" dirty="0" smtClean="0"/>
              <a:t>( 4 ) إذا ما دخل العصب على (مفاعَلَتُنْ ) بتسكين الحرف الخامس المتحرك ، فإنه يجب أنْ يُلاحظ في البحر الوافر المجزوء عدم دخول العصب في جميع تفاعيل القصيدة لئلا تصيرُ :</a:t>
            </a:r>
          </a:p>
          <a:p>
            <a:endParaRPr lang="ar-IQ" dirty="0" smtClean="0"/>
          </a:p>
          <a:p>
            <a:r>
              <a:rPr lang="ar-IQ" dirty="0" smtClean="0"/>
              <a:t>مفاعيْلنْ مفاعيْلنْ        مفاعيْلنْ مفاعيْلنْ</a:t>
            </a:r>
          </a:p>
          <a:p>
            <a:endParaRPr lang="ar-IQ" dirty="0" smtClean="0"/>
          </a:p>
          <a:p>
            <a:endParaRPr lang="ar-IQ" dirty="0" smtClean="0"/>
          </a:p>
          <a:p>
            <a:r>
              <a:rPr lang="ar-IQ" dirty="0" smtClean="0"/>
              <a:t>فيلتبس الوافر ببحر الهزج صاحب نفس التفاعيل وكما سيتضح في حديثنا عن بحر الهزج .</a:t>
            </a:r>
          </a:p>
          <a:p>
            <a:endParaRPr lang="ar-IQ" dirty="0" smtClean="0"/>
          </a:p>
          <a:p>
            <a:endParaRPr lang="ar-IQ" dirty="0" smtClean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37041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ar-IQ" dirty="0" smtClean="0"/>
              <a:t>أمثلة للتقطيع :  </a:t>
            </a:r>
          </a:p>
          <a:p>
            <a:r>
              <a:rPr lang="ar-IQ" dirty="0" smtClean="0"/>
              <a:t>( 1 ) مثال العروضة الاولى ( المقطوفة ) ( فعولن ) مع الضرب المماثل ، قال حاتم الطائي :</a:t>
            </a:r>
          </a:p>
          <a:p>
            <a:r>
              <a:rPr lang="ar-IQ" dirty="0" smtClean="0"/>
              <a:t>        أأفضَحُ جارَتي وأخونُ جاري ؟    معاذ  اللهِ أفعَلُ ما حَييت !</a:t>
            </a:r>
          </a:p>
          <a:p>
            <a:r>
              <a:rPr lang="ar-IQ" dirty="0" smtClean="0"/>
              <a:t>    أأفضَحُ جا  رتي وأخو   ن جاري     معاذ  للا     ه  أفعل ما   حييتو</a:t>
            </a:r>
          </a:p>
          <a:p>
            <a:r>
              <a:rPr lang="ar-IQ" dirty="0" smtClean="0"/>
              <a:t>       مفاعَلَتُنْ   مفاعَلَتُنْ      فعولن          مفاعيْلن    مفاعَلَتن      فعولن</a:t>
            </a:r>
          </a:p>
          <a:p>
            <a:r>
              <a:rPr lang="ar-IQ" dirty="0" smtClean="0"/>
              <a:t>                             ( قطف )        ( عصب )           ( قطف )</a:t>
            </a:r>
          </a:p>
          <a:p>
            <a:r>
              <a:rPr lang="ar-IQ" dirty="0" smtClean="0"/>
              <a:t>ومثله قول أبي العتاهية :</a:t>
            </a:r>
          </a:p>
          <a:p>
            <a:r>
              <a:rPr lang="ar-IQ" dirty="0" smtClean="0"/>
              <a:t>لِدُوا لِلموتِ وابنوا للخرابِ    فكلكُم يصيرُ الى ذهَابِ</a:t>
            </a:r>
          </a:p>
          <a:p>
            <a:endParaRPr lang="ar-IQ" dirty="0" smtClean="0"/>
          </a:p>
          <a:p>
            <a:r>
              <a:rPr lang="ar-IQ" dirty="0" smtClean="0"/>
              <a:t>(2 ) مثال العروضة المجزوءة ( مفاعَلَتُنْ )  والضرب المماثل ( مفاعَلَتُنْ ).قال أبو نؤاس :</a:t>
            </a:r>
          </a:p>
          <a:p>
            <a:r>
              <a:rPr lang="ar-IQ" dirty="0" smtClean="0"/>
              <a:t>                     ألذُّ لعينِ مكتحلٍ             أطافَ بعينهِ رَمَدُ</a:t>
            </a:r>
          </a:p>
          <a:p>
            <a:r>
              <a:rPr lang="ar-IQ" dirty="0" smtClean="0"/>
              <a:t>                  ألذذلعي    نمكتحلن          أطاف بعي    نهي رمدو  </a:t>
            </a:r>
          </a:p>
          <a:p>
            <a:r>
              <a:rPr lang="ar-IQ" dirty="0" smtClean="0"/>
              <a:t>                 مفاعلتُنْ      مفاعلتُن          مفاعلتُنْ       مفاعلتُنْ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345213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ar-IQ" dirty="0" smtClean="0"/>
          </a:p>
          <a:p>
            <a:r>
              <a:rPr lang="ar-IQ" dirty="0" smtClean="0"/>
              <a:t>( 3 ) مثال العروضة المجزوءة والضرب المعصوب ( مفاعيلن ) ، قال أبو نؤاس :</a:t>
            </a:r>
          </a:p>
          <a:p>
            <a:r>
              <a:rPr lang="ar-IQ" dirty="0" smtClean="0"/>
              <a:t>أَيَا مَنْ  طرْفُهُ سحـرُ           ومَنْ  مَبْسمُـهُ  دُرُّ</a:t>
            </a:r>
          </a:p>
          <a:p>
            <a:r>
              <a:rPr lang="ar-IQ" dirty="0" smtClean="0"/>
              <a:t>أيا من طر   فهو سحرو     ومَنْ مبسـ   مهود ررو</a:t>
            </a:r>
          </a:p>
          <a:p>
            <a:r>
              <a:rPr lang="ar-IQ" dirty="0" smtClean="0"/>
              <a:t>مفاعيلن       مفاعيلن            مفاعيلُ     مفاعيلن</a:t>
            </a:r>
          </a:p>
          <a:p>
            <a:r>
              <a:rPr lang="ar-IQ" smtClean="0"/>
              <a:t>( </a:t>
            </a:r>
            <a:r>
              <a:rPr lang="ar-IQ" dirty="0" smtClean="0"/>
              <a:t>عصب )      ( عصب )        ( نقص )   ( عصب )</a:t>
            </a:r>
          </a:p>
          <a:p>
            <a:endParaRPr lang="ar-IQ" dirty="0" smtClean="0"/>
          </a:p>
          <a:p>
            <a:r>
              <a:rPr lang="ar-IQ" dirty="0" smtClean="0"/>
              <a:t>ومثله قول الشاعر :      رقيّـة تيَّمَتْ قلْبـي       فوا كبدي منَ الحُبَّ</a:t>
            </a:r>
          </a:p>
          <a:p>
            <a:pPr marL="0" indent="0" algn="ctr">
              <a:buNone/>
            </a:pPr>
            <a:r>
              <a:rPr lang="ar-IQ" dirty="0" smtClean="0"/>
              <a:t>تدريب من البحر الوافر </a:t>
            </a:r>
          </a:p>
          <a:p>
            <a:r>
              <a:rPr lang="ar-IQ" dirty="0" smtClean="0"/>
              <a:t> ( 1 )  قال جميل بثينة :</a:t>
            </a:r>
          </a:p>
          <a:p>
            <a:r>
              <a:rPr lang="ar-IQ" dirty="0" smtClean="0"/>
              <a:t>أَياريحَ الشّمالِ أمَا تَريْني       أَهيمُ  وأنَّي بادي النُّحولِ ؟</a:t>
            </a:r>
          </a:p>
          <a:p>
            <a:r>
              <a:rPr lang="ar-IQ" dirty="0" smtClean="0"/>
              <a:t>هَبي لي نسْمةً من ريح بَثنٍ    ومُنّيِ بالهُبوبِ على جَميْلِ !</a:t>
            </a:r>
          </a:p>
          <a:p>
            <a:r>
              <a:rPr lang="ar-IQ" dirty="0" smtClean="0"/>
              <a:t>وقول: يا بُثينَةُ حسْبُ نفسي     قــليلُكِ أو أَقَلُّ مِنَ القَليلِ !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680182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495</Words>
  <Application>Microsoft Office PowerPoint</Application>
  <PresentationFormat>On-screen Show (4:3)</PresentationFormat>
  <Paragraphs>60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ثالث عشر : البحر الوافر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ثالث عشر : البحر الوافر</dc:title>
  <dc:creator>DR.Ahmed Saker 2o1O</dc:creator>
  <cp:lastModifiedBy>DR.Ahmed Saker 2o1O</cp:lastModifiedBy>
  <cp:revision>6</cp:revision>
  <dcterms:created xsi:type="dcterms:W3CDTF">2019-01-14T12:56:12Z</dcterms:created>
  <dcterms:modified xsi:type="dcterms:W3CDTF">2019-01-14T13:02:38Z</dcterms:modified>
</cp:coreProperties>
</file>