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 id="269" r:id="rId6"/>
    <p:sldId id="272"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B11C8DD7-E725-4D8D-83A7-30B3F0E367EC}">
          <p14:sldIdLst>
            <p14:sldId id="264"/>
            <p14:sldId id="265"/>
            <p14:sldId id="266"/>
            <p14:sldId id="267"/>
            <p14:sldId id="269"/>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82270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404189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7325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72464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372910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89093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541283-85CF-47B4-8432-1C6FAE21319C}" type="datetimeFigureOut">
              <a:rPr lang="en-US" smtClean="0"/>
              <a:t>12/16/2018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80889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541283-85CF-47B4-8432-1C6FAE21319C}" type="datetimeFigureOut">
              <a:rPr lang="en-US" smtClean="0"/>
              <a:t>12/16/2018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2064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541283-85CF-47B4-8432-1C6FAE21319C}" type="datetimeFigureOut">
              <a:rPr lang="en-US" smtClean="0"/>
              <a:t>12/16/2018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9365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76895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34895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C32FB-9D18-4CA4-AACE-2F27225937E7}" type="slidenum">
              <a:rPr lang="en-US" smtClean="0"/>
              <a:t>‹#›</a:t>
            </a:fld>
            <a:endParaRPr lang="en-US"/>
          </a:p>
        </p:txBody>
      </p:sp>
    </p:spTree>
    <p:extLst>
      <p:ext uri="{BB962C8B-B14F-4D97-AF65-F5344CB8AC3E}">
        <p14:creationId xmlns:p14="http://schemas.microsoft.com/office/powerpoint/2010/main" val="1178705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4025" y="365125"/>
            <a:ext cx="11259401" cy="2023233"/>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8000" b="1" dirty="0" smtClean="0"/>
              <a:t>عوامل تشكيل الرأي العام</a:t>
            </a:r>
            <a:endParaRPr lang="en-US" sz="8000" b="1" dirty="0"/>
          </a:p>
        </p:txBody>
      </p:sp>
      <p:sp>
        <p:nvSpPr>
          <p:cNvPr id="3" name="عنصر نائب للمحتوى 2"/>
          <p:cNvSpPr>
            <a:spLocks noGrp="1"/>
          </p:cNvSpPr>
          <p:nvPr>
            <p:ph idx="1"/>
          </p:nvPr>
        </p:nvSpPr>
        <p:spPr>
          <a:xfrm>
            <a:off x="464025" y="3302758"/>
            <a:ext cx="11259402" cy="3452884"/>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IQ" sz="3600" b="1" dirty="0">
                <a:solidFill>
                  <a:srgbClr val="FFFF00"/>
                </a:solidFill>
              </a:rPr>
              <a:t>المدرس الدكتور غزوان جبار محمد- الجامعة المستنصرية- كلية الآداب- قسم الإعلام</a:t>
            </a:r>
            <a:endParaRPr lang="en-US" sz="3600" b="1" dirty="0">
              <a:solidFill>
                <a:srgbClr val="FFFF00"/>
              </a:solidFill>
            </a:endParaRPr>
          </a:p>
          <a:p>
            <a:pPr algn="just" rtl="1"/>
            <a:r>
              <a:rPr lang="ar-IQ" sz="3600" b="1" dirty="0">
                <a:solidFill>
                  <a:srgbClr val="FFFF00"/>
                </a:solidFill>
              </a:rPr>
              <a:t>المحاضرة </a:t>
            </a:r>
            <a:r>
              <a:rPr lang="ar-IQ" sz="3600" b="1" dirty="0" smtClean="0">
                <a:solidFill>
                  <a:srgbClr val="FFFF00"/>
                </a:solidFill>
              </a:rPr>
              <a:t>العاشرة</a:t>
            </a:r>
            <a:r>
              <a:rPr lang="ar-IQ" sz="3600" b="1" dirty="0" smtClean="0">
                <a:solidFill>
                  <a:srgbClr val="FFFF00"/>
                </a:solidFill>
              </a:rPr>
              <a:t>: </a:t>
            </a:r>
            <a:r>
              <a:rPr lang="ar-IQ" sz="3600" b="1" dirty="0"/>
              <a:t>عوامل تشكيل </a:t>
            </a:r>
            <a:r>
              <a:rPr lang="ar-IQ" sz="3600" b="1"/>
              <a:t>الرأي </a:t>
            </a:r>
            <a:r>
              <a:rPr lang="ar-IQ" sz="3600" b="1" smtClean="0"/>
              <a:t>العام- أخرى</a:t>
            </a:r>
            <a:endParaRPr lang="en-US" sz="3600" b="1" dirty="0">
              <a:solidFill>
                <a:srgbClr val="FFFF00"/>
              </a:solidFill>
            </a:endParaRPr>
          </a:p>
        </p:txBody>
      </p:sp>
    </p:spTree>
    <p:extLst>
      <p:ext uri="{BB962C8B-B14F-4D97-AF65-F5344CB8AC3E}">
        <p14:creationId xmlns:p14="http://schemas.microsoft.com/office/powerpoint/2010/main" val="916421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dirty="0" smtClean="0"/>
              <a:t>عوامل تشكيل الرأي العام</a:t>
            </a:r>
            <a:endParaRPr lang="en-US" sz="5400" b="1" dirty="0"/>
          </a:p>
        </p:txBody>
      </p:sp>
      <p:sp>
        <p:nvSpPr>
          <p:cNvPr id="3" name="عنصر نائب للمحتوى 2"/>
          <p:cNvSpPr>
            <a:spLocks noGrp="1"/>
          </p:cNvSpPr>
          <p:nvPr>
            <p:ph idx="1"/>
          </p:nvPr>
        </p:nvSpPr>
        <p:spPr>
          <a:xfrm>
            <a:off x="641445" y="1269242"/>
            <a:ext cx="11081981" cy="5486400"/>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SA" sz="3600" b="1" dirty="0"/>
              <a:t>ومن بين العوامل التي </a:t>
            </a:r>
            <a:r>
              <a:rPr lang="ar-IQ" sz="3600" b="1" dirty="0" smtClean="0"/>
              <a:t>ت</a:t>
            </a:r>
            <a:r>
              <a:rPr lang="ar-SA" sz="3600" b="1" dirty="0" smtClean="0"/>
              <a:t>تد</a:t>
            </a:r>
            <a:r>
              <a:rPr lang="ar-IQ" sz="3600" b="1" dirty="0" smtClean="0"/>
              <a:t>ا</a:t>
            </a:r>
            <a:r>
              <a:rPr lang="ar-SA" sz="3600" b="1" dirty="0" smtClean="0"/>
              <a:t>خل </a:t>
            </a:r>
            <a:r>
              <a:rPr lang="ar-SA" sz="3600" b="1" dirty="0"/>
              <a:t>في تشكيل الرأي العام:</a:t>
            </a:r>
            <a:r>
              <a:rPr lang="ar-SA" sz="3600" b="1" baseline="30000" dirty="0"/>
              <a:t> </a:t>
            </a:r>
            <a:endParaRPr lang="en-US" sz="3600" b="1" dirty="0"/>
          </a:p>
          <a:p>
            <a:pPr lvl="0" algn="just" rtl="1"/>
            <a:r>
              <a:rPr lang="ar-SA" sz="3600" b="1" dirty="0"/>
              <a:t>الزعماء السياسيين والمصلحين الاجتماعيين ومَن على شاكلتهم، إذ تمنح وسائل الإعلام النخب في المجتمع، إمكانيات هائلة، لإثارة المصلحة والتأثير في اتجاهات المواطنين.</a:t>
            </a:r>
            <a:endParaRPr lang="en-US" sz="3600" b="1" dirty="0"/>
          </a:p>
          <a:p>
            <a:pPr lvl="0" algn="just" rtl="1"/>
            <a:r>
              <a:rPr lang="ar-SA" sz="3600" b="1" dirty="0"/>
              <a:t>المشكلات اليومية، السياسية </a:t>
            </a:r>
            <a:r>
              <a:rPr lang="ar-SA" sz="3600" b="1" dirty="0" smtClean="0"/>
              <a:t>وال</a:t>
            </a:r>
            <a:r>
              <a:rPr lang="ar-IQ" sz="3600" b="1" dirty="0" smtClean="0"/>
              <a:t>ا</a:t>
            </a:r>
            <a:r>
              <a:rPr lang="ar-SA" sz="3600" b="1" dirty="0" err="1" smtClean="0"/>
              <a:t>جتماعية</a:t>
            </a:r>
            <a:r>
              <a:rPr lang="ar-SA" sz="3600" b="1" dirty="0" smtClean="0"/>
              <a:t> وال</a:t>
            </a:r>
            <a:r>
              <a:rPr lang="ar-IQ" sz="3600" b="1" dirty="0" smtClean="0"/>
              <a:t>ا</a:t>
            </a:r>
            <a:r>
              <a:rPr lang="ar-SA" sz="3600" b="1" dirty="0" err="1" smtClean="0"/>
              <a:t>قتصادية</a:t>
            </a:r>
            <a:r>
              <a:rPr lang="ar-SA" sz="3600" b="1" dirty="0"/>
              <a:t>.</a:t>
            </a:r>
            <a:endParaRPr lang="en-US" sz="3600" b="1" dirty="0"/>
          </a:p>
          <a:p>
            <a:pPr lvl="0" algn="just" rtl="1"/>
            <a:r>
              <a:rPr lang="ar-SA" sz="3600" b="1" dirty="0"/>
              <a:t>حملات الشائعات.</a:t>
            </a:r>
            <a:endParaRPr lang="en-US" sz="3600" b="1" dirty="0"/>
          </a:p>
          <a:p>
            <a:pPr lvl="0" algn="just" rtl="1"/>
            <a:r>
              <a:rPr lang="ar-SA" sz="3600" b="1" dirty="0"/>
              <a:t>الأوضاع القائمة للدولة، السياسية </a:t>
            </a:r>
            <a:r>
              <a:rPr lang="ar-SA" sz="3600" b="1" dirty="0" smtClean="0"/>
              <a:t>وال</a:t>
            </a:r>
            <a:r>
              <a:rPr lang="ar-IQ" sz="3600" b="1" dirty="0" smtClean="0"/>
              <a:t>ا</a:t>
            </a:r>
            <a:r>
              <a:rPr lang="ar-SA" sz="3600" b="1" dirty="0" err="1" smtClean="0"/>
              <a:t>جتماعية</a:t>
            </a:r>
            <a:r>
              <a:rPr lang="ar-SA" sz="3600" b="1" dirty="0" smtClean="0"/>
              <a:t> وال</a:t>
            </a:r>
            <a:r>
              <a:rPr lang="ar-IQ" sz="3600" b="1" dirty="0" smtClean="0"/>
              <a:t>ا</a:t>
            </a:r>
            <a:r>
              <a:rPr lang="ar-SA" sz="3600" b="1" dirty="0" err="1" smtClean="0"/>
              <a:t>قتصادية</a:t>
            </a:r>
            <a:r>
              <a:rPr lang="ar-SA" sz="3600" b="1" dirty="0"/>
              <a:t>.</a:t>
            </a:r>
            <a:endParaRPr lang="en-US" sz="3600" b="1" dirty="0"/>
          </a:p>
          <a:p>
            <a:pPr lvl="0" algn="just" rtl="1"/>
            <a:r>
              <a:rPr lang="ar-SA" sz="3600" b="1" dirty="0"/>
              <a:t>الأوضاع الدولية القائمة.</a:t>
            </a:r>
            <a:endParaRPr lang="en-US" sz="3600" b="1" dirty="0"/>
          </a:p>
          <a:p>
            <a:pPr lvl="0" algn="just" rtl="1"/>
            <a:r>
              <a:rPr lang="ar-SA" sz="3600" b="1" dirty="0"/>
              <a:t>الإعلام والدعاية.</a:t>
            </a:r>
            <a:endParaRPr lang="en-US" sz="3600" b="1" dirty="0"/>
          </a:p>
          <a:p>
            <a:pPr algn="just"/>
            <a:endParaRPr lang="en-US" sz="3600" b="1" dirty="0"/>
          </a:p>
        </p:txBody>
      </p:sp>
    </p:spTree>
    <p:extLst>
      <p:ext uri="{BB962C8B-B14F-4D97-AF65-F5344CB8AC3E}">
        <p14:creationId xmlns:p14="http://schemas.microsoft.com/office/powerpoint/2010/main" val="2924419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dirty="0" smtClean="0"/>
              <a:t>عوامل تشكيل الرأي العام</a:t>
            </a:r>
            <a:endParaRPr lang="en-US" sz="5400" b="1" dirty="0"/>
          </a:p>
        </p:txBody>
      </p:sp>
      <p:sp>
        <p:nvSpPr>
          <p:cNvPr id="3" name="عنصر نائب للمحتوى 2"/>
          <p:cNvSpPr>
            <a:spLocks noGrp="1"/>
          </p:cNvSpPr>
          <p:nvPr>
            <p:ph idx="1"/>
          </p:nvPr>
        </p:nvSpPr>
        <p:spPr>
          <a:xfrm>
            <a:off x="641445" y="1269242"/>
            <a:ext cx="11081981" cy="5486400"/>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SA" sz="4000" b="1" dirty="0"/>
              <a:t>ومن العوامل الأُخرى المهمة في تشكيل الرأي العام، الدين والعادات والتقاليد، والتعليم والحرب النفسية والثقافة، وجماعات الضغط</a:t>
            </a:r>
            <a:r>
              <a:rPr lang="ar-IQ" sz="4000" b="1" dirty="0"/>
              <a:t>، والقيم والعادات التي يستلهمها الجمهور في تشكيله لرأيه حول القضية المطروحة للنقاش، فيما تؤدي الديانات دوراً مهماً في تشكيل الرأي العام وتوجيهه في ميادين الحياة السياسية </a:t>
            </a:r>
            <a:r>
              <a:rPr lang="ar-IQ" sz="4000" b="1" dirty="0" smtClean="0"/>
              <a:t>والاقتصادية والاجتماعية </a:t>
            </a:r>
            <a:r>
              <a:rPr lang="ar-IQ" sz="4000" b="1" dirty="0"/>
              <a:t>كافة، وجوهر الدين هو تمجيد الحق والخير والعدل، ونبذ الشر والظلم والتخلف، لذا فإن على أجهزة الإعلام والتعليم التوعية الدينية الصحيحة، ومحاربة البُدع والممارسات الخاطئة التي تُفسد جوهر الدين،</a:t>
            </a:r>
            <a:endParaRPr lang="en-US" sz="4000" b="1" dirty="0"/>
          </a:p>
        </p:txBody>
      </p:sp>
    </p:spTree>
    <p:extLst>
      <p:ext uri="{BB962C8B-B14F-4D97-AF65-F5344CB8AC3E}">
        <p14:creationId xmlns:p14="http://schemas.microsoft.com/office/powerpoint/2010/main" val="2218046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dirty="0" smtClean="0"/>
              <a:t>عوامل تشكيل الرأي العام</a:t>
            </a:r>
            <a:endParaRPr lang="en-US" sz="5400" b="1" dirty="0"/>
          </a:p>
        </p:txBody>
      </p:sp>
      <p:sp>
        <p:nvSpPr>
          <p:cNvPr id="3" name="عنصر نائب للمحتوى 2"/>
          <p:cNvSpPr>
            <a:spLocks noGrp="1"/>
          </p:cNvSpPr>
          <p:nvPr>
            <p:ph idx="1"/>
          </p:nvPr>
        </p:nvSpPr>
        <p:spPr>
          <a:xfrm>
            <a:off x="641445" y="1269242"/>
            <a:ext cx="11081981" cy="5486400"/>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SA" sz="4000" b="1" dirty="0"/>
              <a:t>كما يؤدي قادة الرأي الذين هم أعضاء في الجماعة الاجتماعية نفسها، دوراً كبيراً </a:t>
            </a:r>
            <a:r>
              <a:rPr lang="ar-IQ" sz="4000" b="1" dirty="0"/>
              <a:t>في تشكيل الوعي بالقضايا والأزمات كلٍ بحسب درجة معرفته، لا سيما إذا كانوا يتمتعون برصيد أدبي أو مكانة فكرية أو أدبية، و(قادة الرأي) هم: (</a:t>
            </a:r>
            <a:r>
              <a:rPr lang="ar-IQ" sz="4000" b="1" dirty="0" smtClean="0"/>
              <a:t>مجموعة </a:t>
            </a:r>
            <a:r>
              <a:rPr lang="ar-IQ" sz="4000" b="1" dirty="0"/>
              <a:t>من الأفراد لهم تأثير على سلوك الاخرين، نتيجةً تميزهم من نواح مختلفة، مثل: شخصيتهم، مهاراتهم, أو </a:t>
            </a:r>
            <a:r>
              <a:rPr lang="ar-IQ" sz="4000" b="1" dirty="0" smtClean="0"/>
              <a:t>اطلاعهم </a:t>
            </a:r>
            <a:r>
              <a:rPr lang="ar-IQ" sz="4000" b="1" dirty="0"/>
              <a:t>على الشأن العام، وغالباً ما يكونون أكثر استخداماً لوسائل الاتصال من غيرهم)؛</a:t>
            </a:r>
            <a:r>
              <a:rPr lang="ar-SA" sz="4000" b="1" dirty="0"/>
              <a:t> فالحكومة لديها قادة رأي يخدمون توجهاتها، والمعارضة لديهم قادة رأي يخدمون توجهاتهم</a:t>
            </a:r>
            <a:r>
              <a:rPr lang="ar-SA" sz="4000" b="1" dirty="0" smtClean="0"/>
              <a:t>،</a:t>
            </a:r>
            <a:endParaRPr lang="ar-IQ" sz="4000" b="1" dirty="0" smtClean="0"/>
          </a:p>
          <a:p>
            <a:pPr algn="just" rtl="1"/>
            <a:endParaRPr lang="en-US" sz="4000" b="1" dirty="0"/>
          </a:p>
        </p:txBody>
      </p:sp>
    </p:spTree>
    <p:extLst>
      <p:ext uri="{BB962C8B-B14F-4D97-AF65-F5344CB8AC3E}">
        <p14:creationId xmlns:p14="http://schemas.microsoft.com/office/powerpoint/2010/main" val="2012307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dirty="0" smtClean="0"/>
              <a:t>عوامل تشكيل الرأي العام</a:t>
            </a:r>
            <a:endParaRPr lang="en-US" sz="5400" b="1" dirty="0"/>
          </a:p>
        </p:txBody>
      </p:sp>
      <p:sp>
        <p:nvSpPr>
          <p:cNvPr id="3" name="عنصر نائب للمحتوى 2"/>
          <p:cNvSpPr>
            <a:spLocks noGrp="1"/>
          </p:cNvSpPr>
          <p:nvPr>
            <p:ph idx="1"/>
          </p:nvPr>
        </p:nvSpPr>
        <p:spPr>
          <a:xfrm>
            <a:off x="641445" y="1269242"/>
            <a:ext cx="11081981" cy="5486400"/>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SA" sz="3600" b="1" dirty="0"/>
              <a:t>وبالنتيجة تجتمع العوامل تلك، في تشكيل رأياً عاماً لدى الجمهور، إذ </a:t>
            </a:r>
            <a:r>
              <a:rPr lang="ar-IQ" sz="3600" b="1" dirty="0"/>
              <a:t>يبدو واضحاً انعكاس التأثيرات الخارجية على الرأي العام، فالبيئة المحيطة، الإقليمية والدولية، في ظل التطورات </a:t>
            </a:r>
            <a:r>
              <a:rPr lang="ar-IQ" sz="3600" b="1" dirty="0" smtClean="0"/>
              <a:t>الاقتصادية والاجتماعية </a:t>
            </a:r>
            <a:r>
              <a:rPr lang="ar-IQ" sz="3600" b="1" dirty="0"/>
              <a:t>والسياسية، التي رافقت ظاهرة العولمة، تنافس وتعرقل دور هيئات التنشئة </a:t>
            </a:r>
            <a:r>
              <a:rPr lang="ar-IQ" sz="3600" b="1" dirty="0" err="1"/>
              <a:t>الأجتماعية</a:t>
            </a:r>
            <a:r>
              <a:rPr lang="ar-IQ" sz="3600" b="1" dirty="0"/>
              <a:t> السياسية الوطنية، مثل: النظام السياسي والمؤسسات الدينية، فالمؤسسات المتعددة </a:t>
            </a:r>
            <a:r>
              <a:rPr lang="ar-IQ" sz="3600" b="1" dirty="0" err="1"/>
              <a:t>الجنسات</a:t>
            </a:r>
            <a:r>
              <a:rPr lang="ar-IQ" sz="3600" b="1" dirty="0"/>
              <a:t> أخذت تتولى التسيير والتوجيه والقيادة عبر العالم، ومن بين أهم تأثيراتها إضعاف وسائل الإعلام الوطنية، وتحويلها إلى أجهزة تنقل أنشطة قوى العولمة السياسية </a:t>
            </a:r>
            <a:r>
              <a:rPr lang="ar-IQ" sz="3600" b="1" dirty="0" err="1"/>
              <a:t>والاجتماعة</a:t>
            </a:r>
            <a:r>
              <a:rPr lang="ar-IQ" sz="3600" b="1" dirty="0"/>
              <a:t> والاقتصادية </a:t>
            </a:r>
            <a:r>
              <a:rPr lang="ar-IQ" sz="3600" b="1" dirty="0" err="1"/>
              <a:t>والثفافية</a:t>
            </a:r>
            <a:r>
              <a:rPr lang="ar-IQ" sz="3600" b="1" dirty="0"/>
              <a:t>، إذ ان سيطرة الدول الغربية على وسائل الاتصال الجماهيري، مكنتها من أداء دوراً مهماً في تشكيل القناعات لدى الناس، عِبر تشكيل رأي، عام بخصوص حقبة ما وموضوع ما، </a:t>
            </a:r>
            <a:endParaRPr lang="en-US" sz="3600" b="1" dirty="0"/>
          </a:p>
        </p:txBody>
      </p:sp>
    </p:spTree>
    <p:extLst>
      <p:ext uri="{BB962C8B-B14F-4D97-AF65-F5344CB8AC3E}">
        <p14:creationId xmlns:p14="http://schemas.microsoft.com/office/powerpoint/2010/main" val="2906083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023678" cy="6987654"/>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IQ" sz="3600" b="1" dirty="0"/>
              <a:t>فبينما تتسابق وسائل الإعلام العالمية في السيطرة على مشاعر وعقول الجماهير في أثناء الأزَمات الدولية، تمتلك وسائل إعلام معينة قدراً كبيراً في الأهمية والثقة، مما يجعل الجمهور يبحث عنها لاستقاء معلوماته، وسد الفجوة بين ما يعلم أو ما يريد أن يعلمه، وهي الوسائل التي تمتلك أهم مفاتيح التأثير التي تكفل لها القدرة على الاستحواذ الإعلامي على الأزَمة، ومن غيرها تتضاءل فرصة البحث عن دور أو </a:t>
            </a:r>
            <a:r>
              <a:rPr lang="ar-IQ" sz="3600" b="1" dirty="0" smtClean="0"/>
              <a:t>تأثي</a:t>
            </a:r>
            <a:r>
              <a:rPr lang="ar-IQ" sz="3600" b="1" dirty="0" smtClean="0">
                <a:solidFill>
                  <a:srgbClr val="FF0000"/>
                </a:solidFill>
              </a:rPr>
              <a:t>ر</a:t>
            </a:r>
            <a:r>
              <a:rPr lang="ar-SA" sz="3600" b="1" dirty="0" smtClean="0"/>
              <a:t>؛ </a:t>
            </a:r>
            <a:r>
              <a:rPr lang="ar-SA" sz="3600" b="1" dirty="0"/>
              <a:t>لذا لا بُد من الاعتماد على قنوات اتصال تتسم بالمرونة والسرعة والقدرة على التغلغل في أنحاء الدولة، كي يستطيعوا إعلام المواطن، وربطه بعالم السياسة، فالانتشار الحر للمعلومات، عِبر وسائل الاتصال، يخلق إمكانية كبيرة للتحرك الشعبي، على أساس معرفة واسعة ودقيقة بالأحداث السياسية؛ ولكن أهم تأثيرات وسائل الإعلام والتي تنعكس على النظام السياسي ككل، هي التأثير في تصور المواطن للسياسة، وشرعية النظام السياسي، والتأثير في اتجاهات الأفراد والذي يمكن أن يغير من التوازن بين القوى أو الشخصيات السياسية في المجتمعات الديمقراطية؛ وهذا ما يظهر أكثر في وقت الحملات الانتخابية؛</a:t>
            </a:r>
            <a:endParaRPr lang="en-US" sz="3600" b="1" dirty="0"/>
          </a:p>
        </p:txBody>
      </p:sp>
    </p:spTree>
    <p:extLst>
      <p:ext uri="{BB962C8B-B14F-4D97-AF65-F5344CB8AC3E}">
        <p14:creationId xmlns:p14="http://schemas.microsoft.com/office/powerpoint/2010/main" val="571109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023678" cy="6987654"/>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SA" sz="3600" b="1" dirty="0"/>
              <a:t>لذا تؤدي وسائل الاتصال الجماهيرية دوراً بالغ الأهمية في </a:t>
            </a:r>
            <a:r>
              <a:rPr lang="ar-SA" sz="3600" b="1" dirty="0" smtClean="0"/>
              <a:t>تكوين </a:t>
            </a:r>
            <a:r>
              <a:rPr lang="ar-SA" sz="3600" b="1" dirty="0"/>
              <a:t>الرأي العام، وفي تعبئة الجماعات وحشدها حول أفكار وآراء واتجاهات معينة مهما كانت هذه الجماهير متباعدة جغرافياً، أو غير متجانسة ديموغرافياً، وتستغل وسائل الاتصال الإدراك المحدود للأفراد، وتعمل على إيجاد وتكوين الصورة الذهنية التي تخدم أغراض القائمين بالاتصال، وتعمل على نشر اتجاهاتهم وآراءهم، وفي الوقت الذي تؤثر فيه وسائل الإعلام المختلفة بالرأي العام، فإنها تتأثر به كذلك، وتُتابع أحداثه أولاً بأول، وأهم دور لوسائل الإعلام في هذا المجال، هو تعبئة الرأي العام أو تعديله أو تكييفه وتطويعه بما ينسجم مع مصلحة كل وسيلة ومصلحة الاتجاه الذي تدعمه، فقد تكون وسائل الإعلام أو الاتصال ذات تبعية تامة للسلطة، فيتم تسخيرها للتعامل مع الرأي العام، بما يخدم أغراض السلطة، وقد تكون مستقلة عن السلطة، وتابعة لجهات أخرى متعددة</a:t>
            </a:r>
            <a:r>
              <a:rPr lang="en-US" sz="3600" b="1" dirty="0"/>
              <a:t>) </a:t>
            </a:r>
            <a:r>
              <a:rPr lang="ar-SA" sz="3600" b="1" dirty="0"/>
              <a:t>أحزاب أو قوى ضاغطة)، فنجد اهتماماتها متعددة وبالتالي نجد أن الرأي العام متوزعاً بين هذه الاهتمامات المتعددة.</a:t>
            </a:r>
            <a:endParaRPr lang="en-US" sz="3600" b="1" dirty="0"/>
          </a:p>
        </p:txBody>
      </p:sp>
    </p:spTree>
    <p:extLst>
      <p:ext uri="{BB962C8B-B14F-4D97-AF65-F5344CB8AC3E}">
        <p14:creationId xmlns:p14="http://schemas.microsoft.com/office/powerpoint/2010/main" val="4192007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742</Words>
  <Application>Microsoft Office PowerPoint</Application>
  <PresentationFormat>ملء الشاشة</PresentationFormat>
  <Paragraphs>19</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Calibri Light</vt:lpstr>
      <vt:lpstr>Times New Roman</vt:lpstr>
      <vt:lpstr>نسق Office</vt:lpstr>
      <vt:lpstr>عوامل تشكيل الرأي العام</vt:lpstr>
      <vt:lpstr>عوامل تشكيل الرأي العام</vt:lpstr>
      <vt:lpstr>عوامل تشكيل الرأي العام</vt:lpstr>
      <vt:lpstr>عوامل تشكيل الرأي العام</vt:lpstr>
      <vt:lpstr>عوامل تشكيل الرأي العام</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عوامل تشكيل الرأي العام</dc:title>
  <dc:creator>DR.Ahmed Saker 2O14</dc:creator>
  <cp:lastModifiedBy>DR.Ahmed Saker 2O14</cp:lastModifiedBy>
  <cp:revision>10</cp:revision>
  <dcterms:created xsi:type="dcterms:W3CDTF">2018-11-24T13:08:01Z</dcterms:created>
  <dcterms:modified xsi:type="dcterms:W3CDTF">2018-12-15T22:05:02Z</dcterms:modified>
</cp:coreProperties>
</file>