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392210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3B6C43-DCB8-4AB0-8611-E2EDA00E23B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59756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237088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612025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939344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3B6C43-DCB8-4AB0-8611-E2EDA00E23B8}" type="datetimeFigureOut">
              <a:rPr lang="en-US" smtClean="0"/>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431350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3B6C43-DCB8-4AB0-8611-E2EDA00E23B8}" type="datetimeFigureOut">
              <a:rPr lang="en-US" smtClean="0"/>
              <a:t>12/15/2018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3748334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4055208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85468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09607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3B6C43-DCB8-4AB0-8611-E2EDA00E23B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56824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D3B6C43-DCB8-4AB0-8611-E2EDA00E23B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292789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D3B6C43-DCB8-4AB0-8611-E2EDA00E23B8}" type="datetimeFigureOut">
              <a:rPr lang="en-US" smtClean="0"/>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315824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D3B6C43-DCB8-4AB0-8611-E2EDA00E23B8}" type="datetimeFigureOut">
              <a:rPr lang="en-US" smtClean="0"/>
              <a:t>12/15/2018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52099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B6C43-DCB8-4AB0-8611-E2EDA00E23B8}" type="datetimeFigureOut">
              <a:rPr lang="en-US" smtClean="0"/>
              <a:t>12/15/2018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398808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3B6C43-DCB8-4AB0-8611-E2EDA00E23B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194781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smtClean="0"/>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3B6C43-DCB8-4AB0-8611-E2EDA00E23B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D8745A-529E-4F39-8C84-190C40C4A1D1}" type="slidenum">
              <a:rPr lang="en-US" smtClean="0"/>
              <a:t>‹#›</a:t>
            </a:fld>
            <a:endParaRPr lang="en-US"/>
          </a:p>
        </p:txBody>
      </p:sp>
    </p:spTree>
    <p:extLst>
      <p:ext uri="{BB962C8B-B14F-4D97-AF65-F5344CB8AC3E}">
        <p14:creationId xmlns:p14="http://schemas.microsoft.com/office/powerpoint/2010/main" val="45023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D3B6C43-DCB8-4AB0-8611-E2EDA00E23B8}" type="datetimeFigureOut">
              <a:rPr lang="en-US" smtClean="0"/>
              <a:t>12/15/2018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CD8745A-529E-4F39-8C84-190C40C4A1D1}" type="slidenum">
              <a:rPr lang="en-US" smtClean="0"/>
              <a:t>‹#›</a:t>
            </a:fld>
            <a:endParaRPr lang="en-US"/>
          </a:p>
        </p:txBody>
      </p:sp>
    </p:spTree>
    <p:extLst>
      <p:ext uri="{BB962C8B-B14F-4D97-AF65-F5344CB8AC3E}">
        <p14:creationId xmlns:p14="http://schemas.microsoft.com/office/powerpoint/2010/main" val="299217323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596788"/>
            <a:ext cx="8825658" cy="3180593"/>
          </a:xfrm>
        </p:spPr>
        <p:txBody>
          <a:bodyPr/>
          <a:lstStyle/>
          <a:p>
            <a:pPr algn="ctr"/>
            <a:r>
              <a:rPr lang="ar-IQ" sz="8800" b="1" dirty="0" smtClean="0"/>
              <a:t>طبيعة الرأي العام وقوانينه</a:t>
            </a:r>
            <a:endParaRPr lang="en-US" sz="8800" b="1" dirty="0"/>
          </a:p>
        </p:txBody>
      </p:sp>
      <p:sp>
        <p:nvSpPr>
          <p:cNvPr id="3" name="عنوان فرعي 2"/>
          <p:cNvSpPr>
            <a:spLocks noGrp="1"/>
          </p:cNvSpPr>
          <p:nvPr>
            <p:ph type="subTitle" idx="1"/>
          </p:nvPr>
        </p:nvSpPr>
        <p:spPr>
          <a:xfrm>
            <a:off x="968990" y="4640239"/>
            <a:ext cx="9416955" cy="998561"/>
          </a:xfrm>
        </p:spPr>
        <p:txBody>
          <a:bodyPr>
            <a:noAutofit/>
          </a:bodyPr>
          <a:lstStyle/>
          <a:p>
            <a:pPr algn="just" rtl="1"/>
            <a:r>
              <a:rPr lang="ar-IQ" sz="2400" b="1" dirty="0">
                <a:solidFill>
                  <a:srgbClr val="FFFF00"/>
                </a:solidFill>
              </a:rPr>
              <a:t>المدرس الدكتور غزوان جبار محمد- الجامعة المستنصرية- كلية الآداب- قسم الإعلام</a:t>
            </a:r>
            <a:endParaRPr lang="en-US" sz="2400" b="1" dirty="0">
              <a:solidFill>
                <a:srgbClr val="FFFF00"/>
              </a:solidFill>
            </a:endParaRPr>
          </a:p>
          <a:p>
            <a:pPr algn="just" rtl="1"/>
            <a:r>
              <a:rPr lang="ar-IQ" sz="2400" b="1" dirty="0">
                <a:solidFill>
                  <a:srgbClr val="FFFF00"/>
                </a:solidFill>
              </a:rPr>
              <a:t>المحاضرة </a:t>
            </a:r>
            <a:r>
              <a:rPr lang="ar-IQ" sz="2400" b="1" dirty="0" smtClean="0">
                <a:solidFill>
                  <a:srgbClr val="FFFF00"/>
                </a:solidFill>
              </a:rPr>
              <a:t>الرابعة: </a:t>
            </a:r>
            <a:r>
              <a:rPr lang="ar-IQ" sz="2400" b="1" dirty="0"/>
              <a:t>طبيعة الرأي العام وقوانينه</a:t>
            </a:r>
            <a:endParaRPr lang="en-US" sz="2400" b="1" dirty="0">
              <a:solidFill>
                <a:srgbClr val="FFFF00"/>
              </a:solidFill>
            </a:endParaRPr>
          </a:p>
        </p:txBody>
      </p:sp>
    </p:spTree>
    <p:extLst>
      <p:ext uri="{BB962C8B-B14F-4D97-AF65-F5344CB8AC3E}">
        <p14:creationId xmlns:p14="http://schemas.microsoft.com/office/powerpoint/2010/main" val="371237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4800" b="1" dirty="0" smtClean="0"/>
              <a:t>طبيعة </a:t>
            </a:r>
            <a:r>
              <a:rPr lang="ar-IQ" sz="4800" b="1" dirty="0"/>
              <a:t>الرأي </a:t>
            </a:r>
            <a:r>
              <a:rPr lang="ar-IQ" sz="4800" b="1" dirty="0" smtClean="0"/>
              <a:t>العام</a:t>
            </a:r>
            <a:endParaRPr lang="en-US" sz="4800" b="1" dirty="0"/>
          </a:p>
        </p:txBody>
      </p:sp>
      <p:sp>
        <p:nvSpPr>
          <p:cNvPr id="3" name="عنصر نائب للمحتوى 2"/>
          <p:cNvSpPr>
            <a:spLocks noGrp="1"/>
          </p:cNvSpPr>
          <p:nvPr>
            <p:ph idx="1"/>
          </p:nvPr>
        </p:nvSpPr>
        <p:spPr>
          <a:xfrm>
            <a:off x="1154954" y="2603500"/>
            <a:ext cx="9162753" cy="3510697"/>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just" rtl="1"/>
            <a:r>
              <a:rPr lang="ar-SA" sz="2800" b="1" dirty="0"/>
              <a:t>يتميز الرأي العام بأنه ذو ثبات نسبي، وهو بذلك يقف في منطقة وسطى بين الثقافة والرأي الشخصي، فالثقافة أكثر ثباتاً منه، وهو اكثر ثباتاً من الرأي الشخصي، وسبب احتلاله لهذا الموقع، هو، أن الرأي العام يتكون في العادة تجاه قضايا معاصرة ومؤقتة، كرأي الناس في برنامج حزب من الأحزاب أو تجاه اتفاقية سلام أو نشوب حرب أو ارتفاع الأسعار، وما شاكل ذلك من القضايا المُلحة والطارئة، ولذا فإن الرأي العام يتمحور في كل مدة زمنية معينة ليست طويلة حول قضية من القضايا، أما الثقافة فتأخذ صيغة الأُسس والمرتكزات والعادات التي تدوم لفترات طويلة</a:t>
            </a:r>
            <a:r>
              <a:rPr lang="ar-SA" sz="2800" b="1" dirty="0" smtClean="0"/>
              <a:t>.</a:t>
            </a:r>
            <a:endParaRPr lang="en-US" sz="2800" b="1" dirty="0"/>
          </a:p>
        </p:txBody>
      </p:sp>
    </p:spTree>
    <p:extLst>
      <p:ext uri="{BB962C8B-B14F-4D97-AF65-F5344CB8AC3E}">
        <p14:creationId xmlns:p14="http://schemas.microsoft.com/office/powerpoint/2010/main" val="72539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5" y="973668"/>
            <a:ext cx="8761412" cy="664063"/>
          </a:xfrm>
        </p:spPr>
        <p:txBody>
          <a:bodyPr/>
          <a:lstStyle/>
          <a:p>
            <a:pPr algn="ctr"/>
            <a:r>
              <a:rPr lang="ar-IQ" sz="4800" b="1" dirty="0" smtClean="0"/>
              <a:t>طبيعة </a:t>
            </a:r>
            <a:r>
              <a:rPr lang="ar-IQ" sz="4800" b="1" dirty="0"/>
              <a:t>الرأي </a:t>
            </a:r>
            <a:r>
              <a:rPr lang="ar-IQ" sz="4800" b="1" dirty="0" smtClean="0"/>
              <a:t>العام</a:t>
            </a:r>
            <a:endParaRPr lang="en-US" sz="4800" b="1" dirty="0"/>
          </a:p>
        </p:txBody>
      </p:sp>
      <p:sp>
        <p:nvSpPr>
          <p:cNvPr id="3" name="عنصر نائب للمحتوى 2"/>
          <p:cNvSpPr>
            <a:spLocks noGrp="1"/>
          </p:cNvSpPr>
          <p:nvPr>
            <p:ph idx="1"/>
          </p:nvPr>
        </p:nvSpPr>
        <p:spPr>
          <a:xfrm>
            <a:off x="1154955" y="2101756"/>
            <a:ext cx="9121810" cy="408068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just" rtl="1"/>
            <a:r>
              <a:rPr lang="ar-SA" sz="3200" b="1" dirty="0"/>
              <a:t>كما أن الرأي العام لا يمكن تشكيله حول قضية من القضايا إلا حيث ينشط التبادل الاجتماعي، ويكون المجتمع منفتحاً على بعضه واعياً بذاته، واضعاً لقضاياه ومشكلاته تحت المجهر، حيث يولد ذلك نوعاً من الحركة الاجتماعية النشطة، ويوجد اهتمام الناس بكل ما يمس حياتهم ومصيرهم.</a:t>
            </a:r>
            <a:endParaRPr lang="en-US" sz="3200" dirty="0"/>
          </a:p>
          <a:p>
            <a:pPr algn="just" rtl="1"/>
            <a:r>
              <a:rPr lang="ar-SA" sz="3200" b="1" dirty="0"/>
              <a:t>أما حين يكون المجتمع فاقداً للحس الجماعي، خاملاً في تمازجه الثقافي، مشغولاً كل فرد فيه بلقمة العيش، أو غارقاً في شؤونه الخاصة، فإن تكوين الرأي العام آنذاك يكون عسيراً.</a:t>
            </a:r>
            <a:endParaRPr lang="en-US" sz="3200" dirty="0"/>
          </a:p>
        </p:txBody>
      </p:sp>
    </p:spTree>
    <p:extLst>
      <p:ext uri="{BB962C8B-B14F-4D97-AF65-F5344CB8AC3E}">
        <p14:creationId xmlns:p14="http://schemas.microsoft.com/office/powerpoint/2010/main" val="191941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SA" sz="4400" b="1" dirty="0"/>
              <a:t/>
            </a:r>
            <a:br>
              <a:rPr lang="ar-SA" sz="4400" b="1" dirty="0"/>
            </a:br>
            <a:r>
              <a:rPr lang="ar-IQ" sz="4400" b="1" dirty="0"/>
              <a:t>قوانين الرأي العام</a:t>
            </a:r>
            <a:r>
              <a:rPr lang="en-US" sz="4400" b="1" dirty="0"/>
              <a:t/>
            </a:r>
            <a:br>
              <a:rPr lang="en-US" sz="4400" b="1" dirty="0"/>
            </a:br>
            <a:endParaRPr lang="en-US" sz="4400" b="1" dirty="0"/>
          </a:p>
        </p:txBody>
      </p:sp>
      <p:sp>
        <p:nvSpPr>
          <p:cNvPr id="3" name="عنصر نائب للمحتوى 2"/>
          <p:cNvSpPr>
            <a:spLocks noGrp="1"/>
          </p:cNvSpPr>
          <p:nvPr>
            <p:ph idx="1"/>
          </p:nvPr>
        </p:nvSpPr>
        <p:spPr>
          <a:xfrm>
            <a:off x="1154954" y="2251881"/>
            <a:ext cx="8825659" cy="3767919"/>
          </a:xfrm>
        </p:spPr>
        <p:style>
          <a:lnRef idx="3">
            <a:schemeClr val="lt1"/>
          </a:lnRef>
          <a:fillRef idx="1">
            <a:schemeClr val="accent4"/>
          </a:fillRef>
          <a:effectRef idx="1">
            <a:schemeClr val="accent4"/>
          </a:effectRef>
          <a:fontRef idx="minor">
            <a:schemeClr val="lt1"/>
          </a:fontRef>
        </p:style>
        <p:txBody>
          <a:bodyPr>
            <a:noAutofit/>
          </a:bodyPr>
          <a:lstStyle/>
          <a:p>
            <a:pPr algn="just" rtl="1"/>
            <a:r>
              <a:rPr lang="ar-IQ" sz="2800" b="1" dirty="0"/>
              <a:t>تُعد قوانين الرأي العام بمثابة ميول تتحدد من خلالها سمات المميزة للرأي العام، وإن كانت في نظر بعض العلماء مجرد افتراضات يُراد بها التعميم، إلا أنها تُمكن الخبراء في حقل الإعلام والرأي العام من محاولة فهم سيكولوجية الجماهير، وتضع أيديهم على مواطن الضعف والقوة فيهم، وتُمكن الخبراء من الوصول إلى الجذور المتشابكة للآراء الفردية الممتدة هنا وهناك، ذلك أن رجال السياسة والإعلام يستثمرون تقلب الرأي العام وما يُصيبه باستمرار من تغير وتحول لتحقيق أغراضهم في هذا الصدد، ويُمكن أن نُجمل هذه القوانين  في النقاط الآتية:</a:t>
            </a:r>
            <a:endParaRPr lang="en-US" sz="2800" b="1" dirty="0"/>
          </a:p>
          <a:p>
            <a:endParaRPr lang="en-US" sz="2800" b="1" dirty="0"/>
          </a:p>
        </p:txBody>
      </p:sp>
    </p:spTree>
    <p:extLst>
      <p:ext uri="{BB962C8B-B14F-4D97-AF65-F5344CB8AC3E}">
        <p14:creationId xmlns:p14="http://schemas.microsoft.com/office/powerpoint/2010/main" val="106351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69242" y="973668"/>
            <a:ext cx="8647125" cy="609472"/>
          </a:xfrm>
        </p:spPr>
        <p:txBody>
          <a:bodyPr/>
          <a:lstStyle/>
          <a:p>
            <a:pPr algn="ctr"/>
            <a:r>
              <a:rPr lang="ar-IQ" sz="4400" b="1" dirty="0" smtClean="0"/>
              <a:t>قوانين الرأي العام</a:t>
            </a:r>
            <a:endParaRPr lang="en-US" sz="4400" b="1" dirty="0"/>
          </a:p>
        </p:txBody>
      </p:sp>
      <p:sp>
        <p:nvSpPr>
          <p:cNvPr id="3" name="عنصر نائب للمحتوى 2"/>
          <p:cNvSpPr>
            <a:spLocks noGrp="1"/>
          </p:cNvSpPr>
          <p:nvPr>
            <p:ph idx="1"/>
          </p:nvPr>
        </p:nvSpPr>
        <p:spPr>
          <a:xfrm>
            <a:off x="423081" y="2470245"/>
            <a:ext cx="10672549" cy="3889612"/>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rtl="1"/>
            <a:r>
              <a:rPr lang="ar-IQ" sz="2400" b="1" dirty="0"/>
              <a:t>1-  إن الرأي العام شديد الحساسية بالنسبة للحوادث.</a:t>
            </a:r>
            <a:endParaRPr lang="en-US" sz="2400" b="1" dirty="0"/>
          </a:p>
          <a:p>
            <a:pPr algn="just" rtl="1"/>
            <a:r>
              <a:rPr lang="ar-IQ" sz="2400" b="1" dirty="0"/>
              <a:t>2-  إن الأحداث الاستثنائية قد تحول الرأي العام من النقيض إلى النقيض بصفة مؤقتة، كما قد تحوله من أقصى اليمين إلى أقصى اليسار، حتى تتضح الأمور أمام الجماهير، ذلك أن الرأي العام لا يصبح مستقراً حتى ينظر الناس إلى الأحداث بشيء من التعقل.</a:t>
            </a:r>
            <a:endParaRPr lang="en-US" sz="2400" b="1" dirty="0"/>
          </a:p>
          <a:p>
            <a:pPr algn="just" rtl="1"/>
            <a:r>
              <a:rPr lang="ar-IQ" sz="2400" b="1" dirty="0"/>
              <a:t>3- إن الرأي العام يتأثر بالأحداث أكثر من تأثره بالأقوال، إلا إذا تم تفسير هذه الأقوال على أنها أحداث.</a:t>
            </a:r>
            <a:endParaRPr lang="en-US" sz="2400" b="1" dirty="0"/>
          </a:p>
          <a:p>
            <a:pPr algn="just" rtl="1"/>
            <a:r>
              <a:rPr lang="ar-IQ" sz="2400" b="1" dirty="0"/>
              <a:t>4-  تصبح التصريحات الشفهية بالغة الأهمية عندما يكون الرأي العام غير متبلور، وعندما يبحث الجمهور عن التفسير من مصدر موثوق به.</a:t>
            </a:r>
            <a:endParaRPr lang="en-US" sz="2400" b="1" dirty="0"/>
          </a:p>
          <a:p>
            <a:pPr algn="just" rtl="1"/>
            <a:r>
              <a:rPr lang="ar-IQ" sz="2400" b="1" dirty="0"/>
              <a:t>5-  الرأي العام بصفة عامة لا يتوقع الحوادث الطارئة مُقدَماً، ولكنه يستجيب لها </a:t>
            </a:r>
            <a:r>
              <a:rPr lang="ar-IQ" sz="2400" b="1" dirty="0" smtClean="0"/>
              <a:t>فقط من </a:t>
            </a:r>
            <a:r>
              <a:rPr lang="ar-IQ" sz="2400" b="1" dirty="0"/>
              <a:t>خلال رد الفعل.</a:t>
            </a:r>
            <a:endParaRPr lang="en-US" sz="2400" b="1" dirty="0"/>
          </a:p>
          <a:p>
            <a:pPr marL="0" indent="0" algn="just">
              <a:buNone/>
            </a:pPr>
            <a:endParaRPr lang="en-US" sz="2400" b="1" dirty="0"/>
          </a:p>
        </p:txBody>
      </p:sp>
    </p:spTree>
    <p:extLst>
      <p:ext uri="{BB962C8B-B14F-4D97-AF65-F5344CB8AC3E}">
        <p14:creationId xmlns:p14="http://schemas.microsoft.com/office/powerpoint/2010/main" val="113054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69242" y="973668"/>
            <a:ext cx="8647125" cy="609472"/>
          </a:xfrm>
        </p:spPr>
        <p:txBody>
          <a:bodyPr/>
          <a:lstStyle/>
          <a:p>
            <a:pPr algn="ctr"/>
            <a:r>
              <a:rPr lang="ar-IQ" sz="4400" b="1" dirty="0" smtClean="0"/>
              <a:t>قوانين الرأي العام</a:t>
            </a:r>
            <a:endParaRPr lang="en-US" sz="4400" b="1" dirty="0"/>
          </a:p>
        </p:txBody>
      </p:sp>
      <p:sp>
        <p:nvSpPr>
          <p:cNvPr id="3" name="عنصر نائب للمحتوى 2"/>
          <p:cNvSpPr>
            <a:spLocks noGrp="1"/>
          </p:cNvSpPr>
          <p:nvPr>
            <p:ph idx="1"/>
          </p:nvPr>
        </p:nvSpPr>
        <p:spPr>
          <a:xfrm>
            <a:off x="423081" y="2238233"/>
            <a:ext cx="11177516" cy="4121624"/>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rtl="1"/>
            <a:r>
              <a:rPr lang="ar-IQ" sz="2800" b="1" dirty="0"/>
              <a:t>6-  يتقرر الرأي العام من الناحية النفسية على أُسس من المصالح الذاتية، وبالتالي فإنه من الصعب تغيير الآراء أو تبديلها، فالحوادث والأقوال أو أي دوافع أُخرى تؤثر فقط في الرأي بمقدار علاقتها بالمصلحة الذاتية الظاهرة للعيان، وبناءً على ذلك يصبح من الصعب تغيير الآراء المبنية على أُسس المصالح الذاتية.</a:t>
            </a:r>
            <a:endParaRPr lang="en-US" sz="2800" dirty="0"/>
          </a:p>
          <a:p>
            <a:pPr algn="just" rtl="1"/>
            <a:r>
              <a:rPr lang="ar-IQ" sz="2800" b="1" dirty="0"/>
              <a:t>7-  عندما تتأثر المصلحة الذاتية، يحتمل أن يتقدم الرأي العام في المجتمع الديمقراطي السياسة الرسمية ويسبقها.</a:t>
            </a:r>
            <a:endParaRPr lang="en-US" sz="2800" dirty="0"/>
          </a:p>
          <a:p>
            <a:pPr algn="just" rtl="1"/>
            <a:r>
              <a:rPr lang="ar-IQ" sz="2800" b="1" dirty="0"/>
              <a:t>8-  لا يبقى الرأي العام منفعلاً لمدة طويلة إلا إذا شعر الناس أن المسألة تتعلق بمصالحهم الذاتية بشكلٍ واضح جداً، أو إذا كانت الاستثارة القائمة تسندها الحوادث الجارية، أو إذا أيدت الأحداث الأقوال. </a:t>
            </a:r>
            <a:endParaRPr lang="en-US" sz="2800" dirty="0"/>
          </a:p>
        </p:txBody>
      </p:sp>
    </p:spTree>
    <p:extLst>
      <p:ext uri="{BB962C8B-B14F-4D97-AF65-F5344CB8AC3E}">
        <p14:creationId xmlns:p14="http://schemas.microsoft.com/office/powerpoint/2010/main" val="226972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69242" y="973668"/>
            <a:ext cx="8647125" cy="609472"/>
          </a:xfrm>
        </p:spPr>
        <p:txBody>
          <a:bodyPr/>
          <a:lstStyle/>
          <a:p>
            <a:pPr algn="ctr"/>
            <a:r>
              <a:rPr lang="ar-IQ" sz="4400" b="1" dirty="0" smtClean="0"/>
              <a:t>قوانين الرأي العام</a:t>
            </a:r>
            <a:endParaRPr lang="en-US" sz="4400" b="1" dirty="0"/>
          </a:p>
        </p:txBody>
      </p:sp>
      <p:sp>
        <p:nvSpPr>
          <p:cNvPr id="3" name="عنصر نائب للمحتوى 2"/>
          <p:cNvSpPr>
            <a:spLocks noGrp="1"/>
          </p:cNvSpPr>
          <p:nvPr>
            <p:ph idx="1"/>
          </p:nvPr>
        </p:nvSpPr>
        <p:spPr>
          <a:xfrm>
            <a:off x="382137" y="2238233"/>
            <a:ext cx="11218460" cy="4435522"/>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rtl="1"/>
            <a:r>
              <a:rPr lang="ar-IQ" sz="2800" b="1" dirty="0"/>
              <a:t>9-  إن الحقيقة الواقعية تميل إلى جذب الرأي العام في صفها بالرضا والقبول عندما يكون الرأي العام مؤيداً بأغلبية بسيطة ولم يتم بناؤه بناءً صلباً، أو عندما يكون غير متبلور تبلوراً كاملاً.</a:t>
            </a:r>
            <a:endParaRPr lang="en-US" sz="2800" dirty="0"/>
          </a:p>
          <a:p>
            <a:pPr algn="just" rtl="1"/>
            <a:r>
              <a:rPr lang="ar-IQ" sz="2800" b="1" dirty="0"/>
              <a:t>10-  يصبح الناس إبان الأزَمات شديدي الحساسية بالنسبة لكفاية زعمائهم، فإذا وثقوا فيهم أصبحوا مستعدين لإعطائهم مسؤولية فوق العادة، حيث يكونون أقل معارضة للقرارات الحاسمة التي يتخذها زعماؤهم، فهم يريدون أن يوافقوا عليها أكثر مما يريدون تحمل المسؤولية عنهم، وإذا فقدوا الثقة في زعمائهم قل نشاطهم.</a:t>
            </a:r>
            <a:endParaRPr lang="en-US" sz="2800" dirty="0"/>
          </a:p>
          <a:p>
            <a:pPr algn="just" rtl="1"/>
            <a:r>
              <a:rPr lang="ar-IQ" sz="2800" b="1" dirty="0"/>
              <a:t>11-  الناس أقل معارضة في تقبُل القرارات الخطيرة التي يتخذها زعماؤهم إذا كانوا يشعرون أنهم قد أسهموا معهم وشاركوهم في اتخاذ هذه القرارات أو أن لهم يداً في الأمر.</a:t>
            </a:r>
            <a:endParaRPr lang="en-US" sz="2800" dirty="0"/>
          </a:p>
        </p:txBody>
      </p:sp>
    </p:spTree>
    <p:extLst>
      <p:ext uri="{BB962C8B-B14F-4D97-AF65-F5344CB8AC3E}">
        <p14:creationId xmlns:p14="http://schemas.microsoft.com/office/powerpoint/2010/main" val="1111011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69242" y="973668"/>
            <a:ext cx="8647125" cy="609472"/>
          </a:xfrm>
        </p:spPr>
        <p:txBody>
          <a:bodyPr/>
          <a:lstStyle/>
          <a:p>
            <a:pPr algn="ctr"/>
            <a:r>
              <a:rPr lang="ar-IQ" sz="4400" b="1" dirty="0" smtClean="0"/>
              <a:t>قوانين الرأي العام</a:t>
            </a:r>
            <a:endParaRPr lang="en-US" sz="4400" b="1" dirty="0"/>
          </a:p>
        </p:txBody>
      </p:sp>
      <p:sp>
        <p:nvSpPr>
          <p:cNvPr id="3" name="عنصر نائب للمحتوى 2"/>
          <p:cNvSpPr>
            <a:spLocks noGrp="1"/>
          </p:cNvSpPr>
          <p:nvPr>
            <p:ph idx="1"/>
          </p:nvPr>
        </p:nvSpPr>
        <p:spPr>
          <a:xfrm>
            <a:off x="382137" y="2238233"/>
            <a:ext cx="11218460" cy="4435522"/>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rtl="1"/>
            <a:r>
              <a:rPr lang="ar-IQ" sz="2400" b="1" dirty="0"/>
              <a:t>12-  يُبدي الناس آراء أكثر، ويتمكنون من تكوين آراء بسهولة أكثر في حال اختيار الطرق المؤدية لتحقيق الأهداف، وبعبارة أُخرى ما أسهل على الناس أن يحددوا الأهداف وأن يُبدوا فيها آراءهم ولكن ما أصعب عليهم أن يبدوا الوسائل اللازمة للوصول إليها وتحقيقها. </a:t>
            </a:r>
            <a:endParaRPr lang="en-US" sz="2400" dirty="0"/>
          </a:p>
          <a:p>
            <a:pPr algn="just" rtl="1"/>
            <a:r>
              <a:rPr lang="ar-IQ" sz="2400" b="1" dirty="0"/>
              <a:t>13-  الرأي العام شأنه في ذلك شأن الرأي الفردي قد تلونه الرغبة أو الهوى، وعندما يكون الرأي العام في مجمله مبنياً على الرغبة والهوى أكثر من بنائه على المعلومات، فإنه يحتمل أن يتغير تغييراً شديداً مع الحوادث ويتخذ موقفاً متطرفاً بالنسبة لها.</a:t>
            </a:r>
            <a:endParaRPr lang="en-US" sz="2400" dirty="0"/>
          </a:p>
          <a:p>
            <a:pPr algn="just" rtl="1"/>
            <a:r>
              <a:rPr lang="ar-IQ" sz="2400" b="1" dirty="0"/>
              <a:t>14-  إذا تم تزويد الناس في المجتمع الديمقراطي بالمعلومات الصحيحة وفرص التعليم، والوقوف دائماً على الحقائق، فإن الرأي العام يصبح أكثر تعقلاً وصلابة، وكلما زاد وعي الناس ومعرفتهم وثقافتهم، وإحاطتهم علماً بمجريات الأمور، فإنهم سيقفون دائماً موقف المعارضة للأحداث والمقترحات بسبب مصالحهم الذاتية، وهم أكثر استعداداً للموافقة على الآراء الموضوعية التي يُبديها الخبراء والأخصائيون.</a:t>
            </a:r>
            <a:endParaRPr lang="en-US" sz="2400" dirty="0"/>
          </a:p>
        </p:txBody>
      </p:sp>
    </p:spTree>
    <p:extLst>
      <p:ext uri="{BB962C8B-B14F-4D97-AF65-F5344CB8AC3E}">
        <p14:creationId xmlns:p14="http://schemas.microsoft.com/office/powerpoint/2010/main" val="883783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مجلس إدارة 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مجلس إدارة 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جلس إدارة 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TotalTime>
  <Words>812</Words>
  <Application>Microsoft Office PowerPoint</Application>
  <PresentationFormat>ملء الشاشة</PresentationFormat>
  <Paragraphs>28</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Times New Roman</vt:lpstr>
      <vt:lpstr>Wingdings 3</vt:lpstr>
      <vt:lpstr>مجلس إدارة أيون</vt:lpstr>
      <vt:lpstr>طبيعة الرأي العام وقوانينه</vt:lpstr>
      <vt:lpstr>طبيعة الرأي العام</vt:lpstr>
      <vt:lpstr>طبيعة الرأي العام</vt:lpstr>
      <vt:lpstr> قوانين الرأي العام </vt:lpstr>
      <vt:lpstr>قوانين الرأي العام</vt:lpstr>
      <vt:lpstr>قوانين الرأي العام</vt:lpstr>
      <vt:lpstr>قوانين الرأي العام</vt:lpstr>
      <vt:lpstr>قوانين الرأي العام</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طبيعة الرأي العام وقوانينه</dc:title>
  <dc:creator>DR.Ahmed Saker 2O14</dc:creator>
  <cp:lastModifiedBy>DR.Ahmed Saker 2O14</cp:lastModifiedBy>
  <cp:revision>2</cp:revision>
  <dcterms:created xsi:type="dcterms:W3CDTF">2018-12-15T20:38:44Z</dcterms:created>
  <dcterms:modified xsi:type="dcterms:W3CDTF">2018-12-15T20:54:58Z</dcterms:modified>
</cp:coreProperties>
</file>