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4"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102"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A0AF-9988-4EF4-BE24-AAE2189CF6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62FC50-BFC2-4C4C-8AEF-FB7AB5556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F2DD34-1EC4-4143-AC7C-0D210E55576C}"/>
              </a:ext>
            </a:extLst>
          </p:cNvPr>
          <p:cNvSpPr>
            <a:spLocks noGrp="1"/>
          </p:cNvSpPr>
          <p:nvPr>
            <p:ph type="dt" sz="half" idx="10"/>
          </p:nvPr>
        </p:nvSpPr>
        <p:spPr/>
        <p:txBody>
          <a:bodyPr/>
          <a:lstStyle/>
          <a:p>
            <a:fld id="{B7145BF2-4581-41CB-B3ED-897F382097EE}" type="datetimeFigureOut">
              <a:rPr lang="en-US" smtClean="0"/>
              <a:t>12/18/2018</a:t>
            </a:fld>
            <a:endParaRPr lang="en-US"/>
          </a:p>
        </p:txBody>
      </p:sp>
      <p:sp>
        <p:nvSpPr>
          <p:cNvPr id="5" name="Footer Placeholder 4">
            <a:extLst>
              <a:ext uri="{FF2B5EF4-FFF2-40B4-BE49-F238E27FC236}">
                <a16:creationId xmlns:a16="http://schemas.microsoft.com/office/drawing/2014/main" id="{2E9A10F8-B9C5-4D23-AC6C-4B855FB3C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EC2A2-DD15-4216-B0C2-C66D56321E03}"/>
              </a:ext>
            </a:extLst>
          </p:cNvPr>
          <p:cNvSpPr>
            <a:spLocks noGrp="1"/>
          </p:cNvSpPr>
          <p:nvPr>
            <p:ph type="sldNum" sz="quarter" idx="12"/>
          </p:nvPr>
        </p:nvSpPr>
        <p:spPr/>
        <p:txBody>
          <a:bodyPr/>
          <a:lstStyle/>
          <a:p>
            <a:fld id="{13060F25-2354-4337-8387-DBE945B3F9B5}" type="slidenum">
              <a:rPr lang="en-US" smtClean="0"/>
              <a:t>‹#›</a:t>
            </a:fld>
            <a:endParaRPr lang="en-US"/>
          </a:p>
        </p:txBody>
      </p:sp>
    </p:spTree>
    <p:extLst>
      <p:ext uri="{BB962C8B-B14F-4D97-AF65-F5344CB8AC3E}">
        <p14:creationId xmlns:p14="http://schemas.microsoft.com/office/powerpoint/2010/main" val="92992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BF44-7655-4B81-B6DD-9F79527EEB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C31ABC-7A5C-4B4D-BDCA-14A6889B19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30FFE-739D-4F9E-937D-80296608B663}"/>
              </a:ext>
            </a:extLst>
          </p:cNvPr>
          <p:cNvSpPr>
            <a:spLocks noGrp="1"/>
          </p:cNvSpPr>
          <p:nvPr>
            <p:ph type="dt" sz="half" idx="10"/>
          </p:nvPr>
        </p:nvSpPr>
        <p:spPr/>
        <p:txBody>
          <a:bodyPr/>
          <a:lstStyle/>
          <a:p>
            <a:fld id="{B7145BF2-4581-41CB-B3ED-897F382097EE}" type="datetimeFigureOut">
              <a:rPr lang="en-US" smtClean="0"/>
              <a:t>12/18/2018</a:t>
            </a:fld>
            <a:endParaRPr lang="en-US"/>
          </a:p>
        </p:txBody>
      </p:sp>
      <p:sp>
        <p:nvSpPr>
          <p:cNvPr id="5" name="Footer Placeholder 4">
            <a:extLst>
              <a:ext uri="{FF2B5EF4-FFF2-40B4-BE49-F238E27FC236}">
                <a16:creationId xmlns:a16="http://schemas.microsoft.com/office/drawing/2014/main" id="{9CCC9829-384A-4E08-98AD-B8A20230B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5941A-D29E-4A79-BFB5-5C7CA854A855}"/>
              </a:ext>
            </a:extLst>
          </p:cNvPr>
          <p:cNvSpPr>
            <a:spLocks noGrp="1"/>
          </p:cNvSpPr>
          <p:nvPr>
            <p:ph type="sldNum" sz="quarter" idx="12"/>
          </p:nvPr>
        </p:nvSpPr>
        <p:spPr/>
        <p:txBody>
          <a:bodyPr/>
          <a:lstStyle/>
          <a:p>
            <a:fld id="{13060F25-2354-4337-8387-DBE945B3F9B5}" type="slidenum">
              <a:rPr lang="en-US" smtClean="0"/>
              <a:t>‹#›</a:t>
            </a:fld>
            <a:endParaRPr lang="en-US"/>
          </a:p>
        </p:txBody>
      </p:sp>
    </p:spTree>
    <p:extLst>
      <p:ext uri="{BB962C8B-B14F-4D97-AF65-F5344CB8AC3E}">
        <p14:creationId xmlns:p14="http://schemas.microsoft.com/office/powerpoint/2010/main" val="162925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C4443-0ACE-418E-B616-D6BB33DA86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C431C1-C98C-47E6-B6BE-42FA8FA445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F70F2-5E22-4132-B4E0-CE3C61A9CFF8}"/>
              </a:ext>
            </a:extLst>
          </p:cNvPr>
          <p:cNvSpPr>
            <a:spLocks noGrp="1"/>
          </p:cNvSpPr>
          <p:nvPr>
            <p:ph type="dt" sz="half" idx="10"/>
          </p:nvPr>
        </p:nvSpPr>
        <p:spPr/>
        <p:txBody>
          <a:bodyPr/>
          <a:lstStyle/>
          <a:p>
            <a:fld id="{B7145BF2-4581-41CB-B3ED-897F382097EE}" type="datetimeFigureOut">
              <a:rPr lang="en-US" smtClean="0"/>
              <a:t>12/18/2018</a:t>
            </a:fld>
            <a:endParaRPr lang="en-US"/>
          </a:p>
        </p:txBody>
      </p:sp>
      <p:sp>
        <p:nvSpPr>
          <p:cNvPr id="5" name="Footer Placeholder 4">
            <a:extLst>
              <a:ext uri="{FF2B5EF4-FFF2-40B4-BE49-F238E27FC236}">
                <a16:creationId xmlns:a16="http://schemas.microsoft.com/office/drawing/2014/main" id="{7FDA0BD2-EA6C-4583-94E0-52BACBCD7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68059-9719-4743-9082-D6CB3D148295}"/>
              </a:ext>
            </a:extLst>
          </p:cNvPr>
          <p:cNvSpPr>
            <a:spLocks noGrp="1"/>
          </p:cNvSpPr>
          <p:nvPr>
            <p:ph type="sldNum" sz="quarter" idx="12"/>
          </p:nvPr>
        </p:nvSpPr>
        <p:spPr/>
        <p:txBody>
          <a:bodyPr/>
          <a:lstStyle/>
          <a:p>
            <a:fld id="{13060F25-2354-4337-8387-DBE945B3F9B5}" type="slidenum">
              <a:rPr lang="en-US" smtClean="0"/>
              <a:t>‹#›</a:t>
            </a:fld>
            <a:endParaRPr lang="en-US"/>
          </a:p>
        </p:txBody>
      </p:sp>
    </p:spTree>
    <p:extLst>
      <p:ext uri="{BB962C8B-B14F-4D97-AF65-F5344CB8AC3E}">
        <p14:creationId xmlns:p14="http://schemas.microsoft.com/office/powerpoint/2010/main" val="413486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2760F-1DFD-4462-A145-41D202080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61331-EDC5-4133-B9F9-327C10ECB7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E2F6F-B9C6-4592-AD21-E1DA00E0CC03}"/>
              </a:ext>
            </a:extLst>
          </p:cNvPr>
          <p:cNvSpPr>
            <a:spLocks noGrp="1"/>
          </p:cNvSpPr>
          <p:nvPr>
            <p:ph type="dt" sz="half" idx="10"/>
          </p:nvPr>
        </p:nvSpPr>
        <p:spPr/>
        <p:txBody>
          <a:bodyPr/>
          <a:lstStyle/>
          <a:p>
            <a:fld id="{B7145BF2-4581-41CB-B3ED-897F382097EE}" type="datetimeFigureOut">
              <a:rPr lang="en-US" smtClean="0"/>
              <a:t>12/18/2018</a:t>
            </a:fld>
            <a:endParaRPr lang="en-US"/>
          </a:p>
        </p:txBody>
      </p:sp>
      <p:sp>
        <p:nvSpPr>
          <p:cNvPr id="5" name="Footer Placeholder 4">
            <a:extLst>
              <a:ext uri="{FF2B5EF4-FFF2-40B4-BE49-F238E27FC236}">
                <a16:creationId xmlns:a16="http://schemas.microsoft.com/office/drawing/2014/main" id="{E580DED4-A89C-4FBE-B6F9-2CD327B7A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9272A-43D8-41AE-80B5-795583860573}"/>
              </a:ext>
            </a:extLst>
          </p:cNvPr>
          <p:cNvSpPr>
            <a:spLocks noGrp="1"/>
          </p:cNvSpPr>
          <p:nvPr>
            <p:ph type="sldNum" sz="quarter" idx="12"/>
          </p:nvPr>
        </p:nvSpPr>
        <p:spPr/>
        <p:txBody>
          <a:bodyPr/>
          <a:lstStyle/>
          <a:p>
            <a:fld id="{13060F25-2354-4337-8387-DBE945B3F9B5}" type="slidenum">
              <a:rPr lang="en-US" smtClean="0"/>
              <a:t>‹#›</a:t>
            </a:fld>
            <a:endParaRPr lang="en-US"/>
          </a:p>
        </p:txBody>
      </p:sp>
    </p:spTree>
    <p:extLst>
      <p:ext uri="{BB962C8B-B14F-4D97-AF65-F5344CB8AC3E}">
        <p14:creationId xmlns:p14="http://schemas.microsoft.com/office/powerpoint/2010/main" val="201761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18C7-5692-4F79-9CE3-8B170E4F0C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69957D-0C88-4DA7-96EA-3E6E627B2E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7FB1CC-4CEB-46EA-A8DD-BF38EB26AD4A}"/>
              </a:ext>
            </a:extLst>
          </p:cNvPr>
          <p:cNvSpPr>
            <a:spLocks noGrp="1"/>
          </p:cNvSpPr>
          <p:nvPr>
            <p:ph type="dt" sz="half" idx="10"/>
          </p:nvPr>
        </p:nvSpPr>
        <p:spPr/>
        <p:txBody>
          <a:bodyPr/>
          <a:lstStyle/>
          <a:p>
            <a:fld id="{B7145BF2-4581-41CB-B3ED-897F382097EE}" type="datetimeFigureOut">
              <a:rPr lang="en-US" smtClean="0"/>
              <a:t>12/18/2018</a:t>
            </a:fld>
            <a:endParaRPr lang="en-US"/>
          </a:p>
        </p:txBody>
      </p:sp>
      <p:sp>
        <p:nvSpPr>
          <p:cNvPr id="5" name="Footer Placeholder 4">
            <a:extLst>
              <a:ext uri="{FF2B5EF4-FFF2-40B4-BE49-F238E27FC236}">
                <a16:creationId xmlns:a16="http://schemas.microsoft.com/office/drawing/2014/main" id="{AA58EBC4-6236-410C-8CD9-A59E6468E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2D076-C4B9-4455-A8E8-8612F2CD75A4}"/>
              </a:ext>
            </a:extLst>
          </p:cNvPr>
          <p:cNvSpPr>
            <a:spLocks noGrp="1"/>
          </p:cNvSpPr>
          <p:nvPr>
            <p:ph type="sldNum" sz="quarter" idx="12"/>
          </p:nvPr>
        </p:nvSpPr>
        <p:spPr/>
        <p:txBody>
          <a:bodyPr/>
          <a:lstStyle/>
          <a:p>
            <a:fld id="{13060F25-2354-4337-8387-DBE945B3F9B5}" type="slidenum">
              <a:rPr lang="en-US" smtClean="0"/>
              <a:t>‹#›</a:t>
            </a:fld>
            <a:endParaRPr lang="en-US"/>
          </a:p>
        </p:txBody>
      </p:sp>
    </p:spTree>
    <p:extLst>
      <p:ext uri="{BB962C8B-B14F-4D97-AF65-F5344CB8AC3E}">
        <p14:creationId xmlns:p14="http://schemas.microsoft.com/office/powerpoint/2010/main" val="43115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4D14-756C-4E9A-B55F-C01B7530CA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0D29B-CA79-4DDF-82DA-6901E0689F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232583-F7B8-4E2D-A0F0-97EFC52F13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B95857-E389-4425-BCF5-015062E927F8}"/>
              </a:ext>
            </a:extLst>
          </p:cNvPr>
          <p:cNvSpPr>
            <a:spLocks noGrp="1"/>
          </p:cNvSpPr>
          <p:nvPr>
            <p:ph type="dt" sz="half" idx="10"/>
          </p:nvPr>
        </p:nvSpPr>
        <p:spPr/>
        <p:txBody>
          <a:bodyPr/>
          <a:lstStyle/>
          <a:p>
            <a:fld id="{B7145BF2-4581-41CB-B3ED-897F382097EE}" type="datetimeFigureOut">
              <a:rPr lang="en-US" smtClean="0"/>
              <a:t>12/18/2018</a:t>
            </a:fld>
            <a:endParaRPr lang="en-US"/>
          </a:p>
        </p:txBody>
      </p:sp>
      <p:sp>
        <p:nvSpPr>
          <p:cNvPr id="6" name="Footer Placeholder 5">
            <a:extLst>
              <a:ext uri="{FF2B5EF4-FFF2-40B4-BE49-F238E27FC236}">
                <a16:creationId xmlns:a16="http://schemas.microsoft.com/office/drawing/2014/main" id="{41A2280B-2FFF-4687-B4BB-E3981AEBB1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33ABD2-8F42-4B59-AFB0-E70B032A80EE}"/>
              </a:ext>
            </a:extLst>
          </p:cNvPr>
          <p:cNvSpPr>
            <a:spLocks noGrp="1"/>
          </p:cNvSpPr>
          <p:nvPr>
            <p:ph type="sldNum" sz="quarter" idx="12"/>
          </p:nvPr>
        </p:nvSpPr>
        <p:spPr/>
        <p:txBody>
          <a:bodyPr/>
          <a:lstStyle/>
          <a:p>
            <a:fld id="{13060F25-2354-4337-8387-DBE945B3F9B5}" type="slidenum">
              <a:rPr lang="en-US" smtClean="0"/>
              <a:t>‹#›</a:t>
            </a:fld>
            <a:endParaRPr lang="en-US"/>
          </a:p>
        </p:txBody>
      </p:sp>
    </p:spTree>
    <p:extLst>
      <p:ext uri="{BB962C8B-B14F-4D97-AF65-F5344CB8AC3E}">
        <p14:creationId xmlns:p14="http://schemas.microsoft.com/office/powerpoint/2010/main" val="301342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8A59-97EE-4D7F-8735-B775CBC42D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B472D7-7963-40B5-A2D9-7DC69132B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B868F7-548E-4484-B7E3-C0E7668A2A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BFBE9C-0DA3-407D-9EF3-2B504B6C4F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3FEE95-DD87-4FD7-BD18-9D2ECBD4B7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F0BB71-93F1-4DC2-83CC-AB940C95B094}"/>
              </a:ext>
            </a:extLst>
          </p:cNvPr>
          <p:cNvSpPr>
            <a:spLocks noGrp="1"/>
          </p:cNvSpPr>
          <p:nvPr>
            <p:ph type="dt" sz="half" idx="10"/>
          </p:nvPr>
        </p:nvSpPr>
        <p:spPr/>
        <p:txBody>
          <a:bodyPr/>
          <a:lstStyle/>
          <a:p>
            <a:fld id="{B7145BF2-4581-41CB-B3ED-897F382097EE}" type="datetimeFigureOut">
              <a:rPr lang="en-US" smtClean="0"/>
              <a:t>12/18/2018</a:t>
            </a:fld>
            <a:endParaRPr lang="en-US"/>
          </a:p>
        </p:txBody>
      </p:sp>
      <p:sp>
        <p:nvSpPr>
          <p:cNvPr id="8" name="Footer Placeholder 7">
            <a:extLst>
              <a:ext uri="{FF2B5EF4-FFF2-40B4-BE49-F238E27FC236}">
                <a16:creationId xmlns:a16="http://schemas.microsoft.com/office/drawing/2014/main" id="{C1508252-34A5-44F2-9D67-9D11FFB889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A9AB50-4333-4AE5-9971-3882C6B41E5B}"/>
              </a:ext>
            </a:extLst>
          </p:cNvPr>
          <p:cNvSpPr>
            <a:spLocks noGrp="1"/>
          </p:cNvSpPr>
          <p:nvPr>
            <p:ph type="sldNum" sz="quarter" idx="12"/>
          </p:nvPr>
        </p:nvSpPr>
        <p:spPr/>
        <p:txBody>
          <a:bodyPr/>
          <a:lstStyle/>
          <a:p>
            <a:fld id="{13060F25-2354-4337-8387-DBE945B3F9B5}" type="slidenum">
              <a:rPr lang="en-US" smtClean="0"/>
              <a:t>‹#›</a:t>
            </a:fld>
            <a:endParaRPr lang="en-US"/>
          </a:p>
        </p:txBody>
      </p:sp>
    </p:spTree>
    <p:extLst>
      <p:ext uri="{BB962C8B-B14F-4D97-AF65-F5344CB8AC3E}">
        <p14:creationId xmlns:p14="http://schemas.microsoft.com/office/powerpoint/2010/main" val="147014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E50B-8662-403E-A733-E1C22B51AC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83C0C6-15A7-4F0E-9D59-00A3D8E0ADE0}"/>
              </a:ext>
            </a:extLst>
          </p:cNvPr>
          <p:cNvSpPr>
            <a:spLocks noGrp="1"/>
          </p:cNvSpPr>
          <p:nvPr>
            <p:ph type="dt" sz="half" idx="10"/>
          </p:nvPr>
        </p:nvSpPr>
        <p:spPr/>
        <p:txBody>
          <a:bodyPr/>
          <a:lstStyle/>
          <a:p>
            <a:fld id="{B7145BF2-4581-41CB-B3ED-897F382097EE}" type="datetimeFigureOut">
              <a:rPr lang="en-US" smtClean="0"/>
              <a:t>12/18/2018</a:t>
            </a:fld>
            <a:endParaRPr lang="en-US"/>
          </a:p>
        </p:txBody>
      </p:sp>
      <p:sp>
        <p:nvSpPr>
          <p:cNvPr id="4" name="Footer Placeholder 3">
            <a:extLst>
              <a:ext uri="{FF2B5EF4-FFF2-40B4-BE49-F238E27FC236}">
                <a16:creationId xmlns:a16="http://schemas.microsoft.com/office/drawing/2014/main" id="{D4612331-F8D1-4560-A6C3-9F6C0BF043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0976C7-B749-4D39-AC8D-8365F0BE4823}"/>
              </a:ext>
            </a:extLst>
          </p:cNvPr>
          <p:cNvSpPr>
            <a:spLocks noGrp="1"/>
          </p:cNvSpPr>
          <p:nvPr>
            <p:ph type="sldNum" sz="quarter" idx="12"/>
          </p:nvPr>
        </p:nvSpPr>
        <p:spPr/>
        <p:txBody>
          <a:bodyPr/>
          <a:lstStyle/>
          <a:p>
            <a:fld id="{13060F25-2354-4337-8387-DBE945B3F9B5}" type="slidenum">
              <a:rPr lang="en-US" smtClean="0"/>
              <a:t>‹#›</a:t>
            </a:fld>
            <a:endParaRPr lang="en-US"/>
          </a:p>
        </p:txBody>
      </p:sp>
    </p:spTree>
    <p:extLst>
      <p:ext uri="{BB962C8B-B14F-4D97-AF65-F5344CB8AC3E}">
        <p14:creationId xmlns:p14="http://schemas.microsoft.com/office/powerpoint/2010/main" val="348429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1495E9-CE3D-4911-A235-E196A89B92F1}"/>
              </a:ext>
            </a:extLst>
          </p:cNvPr>
          <p:cNvSpPr>
            <a:spLocks noGrp="1"/>
          </p:cNvSpPr>
          <p:nvPr>
            <p:ph type="dt" sz="half" idx="10"/>
          </p:nvPr>
        </p:nvSpPr>
        <p:spPr/>
        <p:txBody>
          <a:bodyPr/>
          <a:lstStyle/>
          <a:p>
            <a:fld id="{B7145BF2-4581-41CB-B3ED-897F382097EE}" type="datetimeFigureOut">
              <a:rPr lang="en-US" smtClean="0"/>
              <a:t>12/18/2018</a:t>
            </a:fld>
            <a:endParaRPr lang="en-US"/>
          </a:p>
        </p:txBody>
      </p:sp>
      <p:sp>
        <p:nvSpPr>
          <p:cNvPr id="3" name="Footer Placeholder 2">
            <a:extLst>
              <a:ext uri="{FF2B5EF4-FFF2-40B4-BE49-F238E27FC236}">
                <a16:creationId xmlns:a16="http://schemas.microsoft.com/office/drawing/2014/main" id="{7F96BA5F-2BAD-4325-BCC2-1C7DFCF371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DD9740-4584-4A98-9A73-6371A95ECAB3}"/>
              </a:ext>
            </a:extLst>
          </p:cNvPr>
          <p:cNvSpPr>
            <a:spLocks noGrp="1"/>
          </p:cNvSpPr>
          <p:nvPr>
            <p:ph type="sldNum" sz="quarter" idx="12"/>
          </p:nvPr>
        </p:nvSpPr>
        <p:spPr/>
        <p:txBody>
          <a:bodyPr/>
          <a:lstStyle/>
          <a:p>
            <a:fld id="{13060F25-2354-4337-8387-DBE945B3F9B5}" type="slidenum">
              <a:rPr lang="en-US" smtClean="0"/>
              <a:t>‹#›</a:t>
            </a:fld>
            <a:endParaRPr lang="en-US"/>
          </a:p>
        </p:txBody>
      </p:sp>
    </p:spTree>
    <p:extLst>
      <p:ext uri="{BB962C8B-B14F-4D97-AF65-F5344CB8AC3E}">
        <p14:creationId xmlns:p14="http://schemas.microsoft.com/office/powerpoint/2010/main" val="214507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493A-032D-48CF-91B2-AC9A4C68D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9BE3EB-9773-4769-976E-403B51D03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55013C-D4AF-467C-857C-7F62AAC6B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7CC93F-7527-4FA9-9F47-22FBFA31D3FB}"/>
              </a:ext>
            </a:extLst>
          </p:cNvPr>
          <p:cNvSpPr>
            <a:spLocks noGrp="1"/>
          </p:cNvSpPr>
          <p:nvPr>
            <p:ph type="dt" sz="half" idx="10"/>
          </p:nvPr>
        </p:nvSpPr>
        <p:spPr/>
        <p:txBody>
          <a:bodyPr/>
          <a:lstStyle/>
          <a:p>
            <a:fld id="{B7145BF2-4581-41CB-B3ED-897F382097EE}" type="datetimeFigureOut">
              <a:rPr lang="en-US" smtClean="0"/>
              <a:t>12/18/2018</a:t>
            </a:fld>
            <a:endParaRPr lang="en-US"/>
          </a:p>
        </p:txBody>
      </p:sp>
      <p:sp>
        <p:nvSpPr>
          <p:cNvPr id="6" name="Footer Placeholder 5">
            <a:extLst>
              <a:ext uri="{FF2B5EF4-FFF2-40B4-BE49-F238E27FC236}">
                <a16:creationId xmlns:a16="http://schemas.microsoft.com/office/drawing/2014/main" id="{6A5E50B4-D7D5-4CCD-BA94-DE211E031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60DEC-8C43-41FE-A7B5-77A26702B981}"/>
              </a:ext>
            </a:extLst>
          </p:cNvPr>
          <p:cNvSpPr>
            <a:spLocks noGrp="1"/>
          </p:cNvSpPr>
          <p:nvPr>
            <p:ph type="sldNum" sz="quarter" idx="12"/>
          </p:nvPr>
        </p:nvSpPr>
        <p:spPr/>
        <p:txBody>
          <a:bodyPr/>
          <a:lstStyle/>
          <a:p>
            <a:fld id="{13060F25-2354-4337-8387-DBE945B3F9B5}" type="slidenum">
              <a:rPr lang="en-US" smtClean="0"/>
              <a:t>‹#›</a:t>
            </a:fld>
            <a:endParaRPr lang="en-US"/>
          </a:p>
        </p:txBody>
      </p:sp>
    </p:spTree>
    <p:extLst>
      <p:ext uri="{BB962C8B-B14F-4D97-AF65-F5344CB8AC3E}">
        <p14:creationId xmlns:p14="http://schemas.microsoft.com/office/powerpoint/2010/main" val="132133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9A90-92C5-48EC-8BCF-E5CF74254D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2607C-C10F-451A-B8ED-83F578160C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F5E66C-5FCC-4D1B-B30D-FD481EB0F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9E3CAF-9777-4824-86A6-23765196BB46}"/>
              </a:ext>
            </a:extLst>
          </p:cNvPr>
          <p:cNvSpPr>
            <a:spLocks noGrp="1"/>
          </p:cNvSpPr>
          <p:nvPr>
            <p:ph type="dt" sz="half" idx="10"/>
          </p:nvPr>
        </p:nvSpPr>
        <p:spPr/>
        <p:txBody>
          <a:bodyPr/>
          <a:lstStyle/>
          <a:p>
            <a:fld id="{B7145BF2-4581-41CB-B3ED-897F382097EE}" type="datetimeFigureOut">
              <a:rPr lang="en-US" smtClean="0"/>
              <a:t>12/18/2018</a:t>
            </a:fld>
            <a:endParaRPr lang="en-US"/>
          </a:p>
        </p:txBody>
      </p:sp>
      <p:sp>
        <p:nvSpPr>
          <p:cNvPr id="6" name="Footer Placeholder 5">
            <a:extLst>
              <a:ext uri="{FF2B5EF4-FFF2-40B4-BE49-F238E27FC236}">
                <a16:creationId xmlns:a16="http://schemas.microsoft.com/office/drawing/2014/main" id="{17484A6F-E526-46B9-A934-75E300F92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C9E5E-BC4B-4231-8FB9-EAEF1C62CB6E}"/>
              </a:ext>
            </a:extLst>
          </p:cNvPr>
          <p:cNvSpPr>
            <a:spLocks noGrp="1"/>
          </p:cNvSpPr>
          <p:nvPr>
            <p:ph type="sldNum" sz="quarter" idx="12"/>
          </p:nvPr>
        </p:nvSpPr>
        <p:spPr/>
        <p:txBody>
          <a:bodyPr/>
          <a:lstStyle/>
          <a:p>
            <a:fld id="{13060F25-2354-4337-8387-DBE945B3F9B5}" type="slidenum">
              <a:rPr lang="en-US" smtClean="0"/>
              <a:t>‹#›</a:t>
            </a:fld>
            <a:endParaRPr lang="en-US"/>
          </a:p>
        </p:txBody>
      </p:sp>
    </p:spTree>
    <p:extLst>
      <p:ext uri="{BB962C8B-B14F-4D97-AF65-F5344CB8AC3E}">
        <p14:creationId xmlns:p14="http://schemas.microsoft.com/office/powerpoint/2010/main" val="39535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9CDD07-128C-48F4-9C9A-EAD5D81FA4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0294A3-E9FB-4791-87AC-C363BC2F4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8E89C-AFD9-4FFE-AFF0-25D73EA95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45BF2-4581-41CB-B3ED-897F382097EE}" type="datetimeFigureOut">
              <a:rPr lang="en-US" smtClean="0"/>
              <a:t>12/18/2018</a:t>
            </a:fld>
            <a:endParaRPr lang="en-US"/>
          </a:p>
        </p:txBody>
      </p:sp>
      <p:sp>
        <p:nvSpPr>
          <p:cNvPr id="5" name="Footer Placeholder 4">
            <a:extLst>
              <a:ext uri="{FF2B5EF4-FFF2-40B4-BE49-F238E27FC236}">
                <a16:creationId xmlns:a16="http://schemas.microsoft.com/office/drawing/2014/main" id="{40C2A780-27C8-4C0B-808B-067E31702E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3A9B42-B79F-4B92-BE92-CD6B81A7B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60F25-2354-4337-8387-DBE945B3F9B5}" type="slidenum">
              <a:rPr lang="en-US" smtClean="0"/>
              <a:t>‹#›</a:t>
            </a:fld>
            <a:endParaRPr lang="en-US"/>
          </a:p>
        </p:txBody>
      </p:sp>
    </p:spTree>
    <p:extLst>
      <p:ext uri="{BB962C8B-B14F-4D97-AF65-F5344CB8AC3E}">
        <p14:creationId xmlns:p14="http://schemas.microsoft.com/office/powerpoint/2010/main" val="1814605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F5F9-BD99-4419-87ED-EC8F54923FEF}"/>
              </a:ext>
            </a:extLst>
          </p:cNvPr>
          <p:cNvSpPr>
            <a:spLocks noGrp="1"/>
          </p:cNvSpPr>
          <p:nvPr>
            <p:ph type="ctrTitle"/>
          </p:nvPr>
        </p:nvSpPr>
        <p:spPr>
          <a:xfrm>
            <a:off x="1524000" y="0"/>
            <a:ext cx="9144000" cy="2543175"/>
          </a:xfrm>
        </p:spPr>
        <p:txBody>
          <a:bodyPr>
            <a:normAutofit/>
          </a:bodyPr>
          <a:lstStyle/>
          <a:p>
            <a:r>
              <a:rPr lang="en-US" sz="8800" b="1" dirty="0"/>
              <a:t>Future of robotics and AI in Europe</a:t>
            </a:r>
          </a:p>
        </p:txBody>
      </p:sp>
      <p:sp>
        <p:nvSpPr>
          <p:cNvPr id="3" name="Subtitle 2">
            <a:extLst>
              <a:ext uri="{FF2B5EF4-FFF2-40B4-BE49-F238E27FC236}">
                <a16:creationId xmlns:a16="http://schemas.microsoft.com/office/drawing/2014/main" id="{06E0CC31-35FB-44F5-A0C1-E8023A9AC41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11EB635-C4F9-47A8-98F4-531B6C487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43150"/>
            <a:ext cx="12192000" cy="4514850"/>
          </a:xfrm>
          <a:prstGeom prst="rect">
            <a:avLst/>
          </a:prstGeom>
        </p:spPr>
      </p:pic>
    </p:spTree>
    <p:extLst>
      <p:ext uri="{BB962C8B-B14F-4D97-AF65-F5344CB8AC3E}">
        <p14:creationId xmlns:p14="http://schemas.microsoft.com/office/powerpoint/2010/main" val="2454267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8A20-6664-4FA6-9E3A-2594FCD6DA8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5562FD0-1DFA-494D-B616-E0E822449A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21020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EB8D4-70C2-4813-B1D9-D557F5E15D37}"/>
              </a:ext>
            </a:extLst>
          </p:cNvPr>
          <p:cNvSpPr>
            <a:spLocks noGrp="1"/>
          </p:cNvSpPr>
          <p:nvPr>
            <p:ph type="ctrTitle"/>
          </p:nvPr>
        </p:nvSpPr>
        <p:spPr>
          <a:xfrm>
            <a:off x="0" y="0"/>
            <a:ext cx="12192000" cy="6857999"/>
          </a:xfrm>
        </p:spPr>
        <p:txBody>
          <a:bodyPr>
            <a:normAutofit/>
          </a:bodyPr>
          <a:lstStyle/>
          <a:p>
            <a:r>
              <a:rPr lang="en-US" sz="7200" b="1" dirty="0"/>
              <a:t>International competition is fierce. Google, Amazon, Facebook – everyone is jumping onto artificial intelligence at the moment.</a:t>
            </a:r>
            <a:br>
              <a:rPr lang="en-US" sz="7200" b="1" dirty="0"/>
            </a:br>
            <a:br>
              <a:rPr lang="en-US" dirty="0"/>
            </a:br>
            <a:endParaRPr lang="en-US" dirty="0"/>
          </a:p>
        </p:txBody>
      </p:sp>
      <p:sp>
        <p:nvSpPr>
          <p:cNvPr id="3" name="Subtitle 2">
            <a:extLst>
              <a:ext uri="{FF2B5EF4-FFF2-40B4-BE49-F238E27FC236}">
                <a16:creationId xmlns:a16="http://schemas.microsoft.com/office/drawing/2014/main" id="{94BA2D5B-6F91-48CD-B9B3-33DA285D1060}"/>
              </a:ext>
            </a:extLst>
          </p:cNvPr>
          <p:cNvSpPr>
            <a:spLocks noGrp="1"/>
          </p:cNvSpPr>
          <p:nvPr>
            <p:ph type="subTitle" idx="1"/>
          </p:nvPr>
        </p:nvSpPr>
        <p:spPr>
          <a:xfrm>
            <a:off x="1524000" y="6812280"/>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70676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6E58-8157-4344-9461-FB963BCD9E7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4F20234-F11E-49EF-A1D9-608DD3576F4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ADCCA0E-2D1B-4045-AA6A-1B5B666A1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344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F858-D954-459D-A9C8-751A025D6A4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F791D18-ACC3-45E9-9286-05081662A7D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94BB3BB-D8A2-48E9-B425-B2FC64304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16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FF6DF-D78D-48D1-9859-7276A5EE7B4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1C23722-0BA3-4034-910B-AA6284D3A7A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A97CFC3-5993-4A7C-917A-3F6CF809A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71806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444A-5405-41B0-8482-D409C4E9B15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E3AFA42-D419-48D1-A5CF-2BE28B1B8B8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136925A-CA19-4B34-8CCC-FCF6FE992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8526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3F32B-0C56-40E5-AC5A-42FA4EA51C5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701DECC-5E78-4911-A246-4072A9CF366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08532D3-76AD-4C54-A2B8-3381A7C20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101705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CCC-75B4-4721-A73D-0C5E6C4F0E6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23D0083-6586-4575-AAC7-4506353A8F4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953F186-DEA0-4639-93B4-48DE5CF47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58442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0009F-DB74-4CB7-A5F9-01398620C9B0}"/>
              </a:ext>
            </a:extLst>
          </p:cNvPr>
          <p:cNvSpPr>
            <a:spLocks noGrp="1"/>
          </p:cNvSpPr>
          <p:nvPr>
            <p:ph type="ctrTitle"/>
          </p:nvPr>
        </p:nvSpPr>
        <p:spPr>
          <a:xfrm>
            <a:off x="0" y="0"/>
            <a:ext cx="12192000" cy="6857999"/>
          </a:xfrm>
        </p:spPr>
        <p:txBody>
          <a:bodyPr>
            <a:normAutofit/>
          </a:bodyPr>
          <a:lstStyle/>
          <a:p>
            <a:r>
              <a:rPr lang="en-US" b="1" dirty="0"/>
              <a:t>At the same time, Europe is in a strong position, both scientifically and commercially. For example, about a quarter of all industrial robots and half of all professional service robots are produced in Europe, and many recent breakthroughs in AI come out of European labs.</a:t>
            </a:r>
          </a:p>
        </p:txBody>
      </p:sp>
      <p:sp>
        <p:nvSpPr>
          <p:cNvPr id="3" name="Subtitle 2">
            <a:extLst>
              <a:ext uri="{FF2B5EF4-FFF2-40B4-BE49-F238E27FC236}">
                <a16:creationId xmlns:a16="http://schemas.microsoft.com/office/drawing/2014/main" id="{AABF96F6-1FB0-4C87-AC8F-1D6ED857EDE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17126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404E-0271-476F-A0E6-E6DB6CC78C0F}"/>
              </a:ext>
            </a:extLst>
          </p:cNvPr>
          <p:cNvSpPr>
            <a:spLocks noGrp="1"/>
          </p:cNvSpPr>
          <p:nvPr>
            <p:ph type="ctrTitle"/>
          </p:nvPr>
        </p:nvSpPr>
        <p:spPr>
          <a:xfrm>
            <a:off x="1524000" y="142875"/>
            <a:ext cx="9144000" cy="3367088"/>
          </a:xfrm>
        </p:spPr>
        <p:txBody>
          <a:bodyPr/>
          <a:lstStyle/>
          <a:p>
            <a:endParaRPr lang="en-US" dirty="0"/>
          </a:p>
        </p:txBody>
      </p:sp>
      <p:sp>
        <p:nvSpPr>
          <p:cNvPr id="3" name="Subtitle 2">
            <a:extLst>
              <a:ext uri="{FF2B5EF4-FFF2-40B4-BE49-F238E27FC236}">
                <a16:creationId xmlns:a16="http://schemas.microsoft.com/office/drawing/2014/main" id="{1C3E771C-345F-430A-9478-8D5A52C2147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A17081F-8DF2-45D7-B2F6-50910F551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968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03116-EAB2-475C-8E93-705F579AA55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848F718-9350-4CB5-A444-D87F0CB5AFB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54AEFA6-EE5D-4A90-BB40-4C3D6C6A5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990920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3B25-1F1C-494E-A12F-FC8D71A7E37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32DAE1C-B7D3-4A3D-8CD3-73E32B4EC13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1CB24B5-07E6-4741-95AC-994D8E45D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2113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D443-661C-4CA6-BF55-D700A7A9BE0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569BB13-5D6A-42FB-AEB1-EB1856166F4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B79E167-5601-44EF-8E90-1995C33D2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36700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D3BC7-B675-4F02-80D4-677211D1105B}"/>
              </a:ext>
            </a:extLst>
          </p:cNvPr>
          <p:cNvSpPr>
            <a:spLocks noGrp="1"/>
          </p:cNvSpPr>
          <p:nvPr>
            <p:ph type="ctrTitle"/>
          </p:nvPr>
        </p:nvSpPr>
        <p:spPr>
          <a:xfrm>
            <a:off x="0" y="0"/>
            <a:ext cx="12192000" cy="6857999"/>
          </a:xfrm>
        </p:spPr>
        <p:txBody>
          <a:bodyPr>
            <a:normAutofit/>
          </a:bodyPr>
          <a:lstStyle/>
          <a:p>
            <a:r>
              <a:rPr lang="en-US" sz="9600" b="1" dirty="0"/>
              <a:t>Robots are used in many areas with </a:t>
            </a:r>
            <a:r>
              <a:rPr lang="en-US" sz="9600" b="1" dirty="0" err="1"/>
              <a:t>labour</a:t>
            </a:r>
            <a:r>
              <a:rPr lang="en-US" sz="9600" b="1" dirty="0"/>
              <a:t> shortages such as healthcare, farming and even manufacturing.</a:t>
            </a:r>
          </a:p>
        </p:txBody>
      </p:sp>
      <p:sp>
        <p:nvSpPr>
          <p:cNvPr id="3" name="Subtitle 2">
            <a:extLst>
              <a:ext uri="{FF2B5EF4-FFF2-40B4-BE49-F238E27FC236}">
                <a16:creationId xmlns:a16="http://schemas.microsoft.com/office/drawing/2014/main" id="{94005EF1-E273-49CF-9123-7725F59BB7D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23049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9E0E-F936-4012-8D48-D7ABE3ADF96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4F9B23F-1CEB-4EF2-B535-2D823DA7910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278AEB4-BD53-4B0F-89E6-B06FF1E95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7395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2AB5-426F-47BF-B054-B2BB14DE402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9DFEB2C-C3B2-417F-9C95-60936D83873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4D411F8-108D-4FEA-92F1-E5DFD0EBB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0396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745A-CFEF-40FD-BD3C-FF51B675A627}"/>
              </a:ext>
            </a:extLst>
          </p:cNvPr>
          <p:cNvSpPr>
            <a:spLocks noGrp="1"/>
          </p:cNvSpPr>
          <p:nvPr>
            <p:ph type="ctrTitle"/>
          </p:nvPr>
        </p:nvSpPr>
        <p:spPr>
          <a:xfrm>
            <a:off x="0" y="0"/>
            <a:ext cx="12192000" cy="6857999"/>
          </a:xfrm>
        </p:spPr>
        <p:txBody>
          <a:bodyPr>
            <a:normAutofit/>
          </a:bodyPr>
          <a:lstStyle/>
          <a:p>
            <a:r>
              <a:rPr lang="en-US" sz="6600" b="1" dirty="0"/>
              <a:t>Furthermore, many robots do jobs that are dull, dirty and dangerous for humans such as inspecting oil tanks or welding metal parts. Far from replacing humans, we want robots to help humans so that they can focus on the essentials.</a:t>
            </a:r>
          </a:p>
        </p:txBody>
      </p:sp>
      <p:sp>
        <p:nvSpPr>
          <p:cNvPr id="3" name="Subtitle 2">
            <a:extLst>
              <a:ext uri="{FF2B5EF4-FFF2-40B4-BE49-F238E27FC236}">
                <a16:creationId xmlns:a16="http://schemas.microsoft.com/office/drawing/2014/main" id="{6CC9C137-5D8E-41F1-9783-E4AA9EA918B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99391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68C9-9704-4B5A-874F-65822EF826B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6E4662E-0B55-4CA5-8283-5460A5443BC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06D94F3-68B9-401A-B09B-AE43ED579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69607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DB8A8-79A3-4E3F-B2C8-FD1B7CFAB32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609B26-291D-41CE-9D3F-A8E8A70C698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988C58A-A8B0-47ED-B392-FAA71C7AD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3104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C770B-ABF0-4E14-8ABB-EB20826F93E3}"/>
              </a:ext>
            </a:extLst>
          </p:cNvPr>
          <p:cNvSpPr>
            <a:spLocks noGrp="1"/>
          </p:cNvSpPr>
          <p:nvPr>
            <p:ph type="ctrTitle"/>
          </p:nvPr>
        </p:nvSpPr>
        <p:spPr>
          <a:xfrm>
            <a:off x="0" y="0"/>
            <a:ext cx="12192000" cy="6857999"/>
          </a:xfrm>
        </p:spPr>
        <p:txBody>
          <a:bodyPr>
            <a:normAutofit/>
          </a:bodyPr>
          <a:lstStyle/>
          <a:p>
            <a:r>
              <a:rPr lang="en-US" b="1" dirty="0"/>
              <a:t>The European Commission puts forward a European approach to artificial intelligence and robotics. It deals with technological, ethical, legal and socio-economic aspects to boost EU's research and industrial capacity and to put AI at the service of European citizens and economy.</a:t>
            </a:r>
          </a:p>
        </p:txBody>
      </p:sp>
      <p:sp>
        <p:nvSpPr>
          <p:cNvPr id="3" name="Subtitle 2">
            <a:extLst>
              <a:ext uri="{FF2B5EF4-FFF2-40B4-BE49-F238E27FC236}">
                <a16:creationId xmlns:a16="http://schemas.microsoft.com/office/drawing/2014/main" id="{A5C72397-31D4-4D49-9D00-3F9618B4F67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8443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AD7CF-D6FF-4D4B-B8F5-269F7E44A2A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B699207-941F-4BFB-9D32-B20BC8BC610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8335E10-C068-4878-9CCA-0DE2545B7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109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52C3-6050-436A-B91B-14F2C767BB5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985B0CC-366B-4481-8C4A-39D6D3E9C51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199F31C-181D-4D07-BC76-7D9538925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3292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FEB6A-DDDE-4888-A865-20341839015B}"/>
              </a:ext>
            </a:extLst>
          </p:cNvPr>
          <p:cNvSpPr>
            <a:spLocks noGrp="1"/>
          </p:cNvSpPr>
          <p:nvPr>
            <p:ph type="ctrTitle"/>
          </p:nvPr>
        </p:nvSpPr>
        <p:spPr>
          <a:xfrm>
            <a:off x="0" y="0"/>
            <a:ext cx="12192000" cy="6857999"/>
          </a:xfrm>
        </p:spPr>
        <p:txBody>
          <a:bodyPr>
            <a:normAutofit fontScale="90000"/>
          </a:bodyPr>
          <a:lstStyle/>
          <a:p>
            <a:r>
              <a:rPr lang="en-US" dirty="0"/>
              <a:t> </a:t>
            </a:r>
            <a:r>
              <a:rPr lang="en-US" b="1" dirty="0"/>
              <a:t>AI has become an area of strategic importance and a key driver of economic development. It can bring solutions to many societal challenges from treating diseases to </a:t>
            </a:r>
            <a:r>
              <a:rPr lang="en-US" b="1" dirty="0" err="1"/>
              <a:t>minimising</a:t>
            </a:r>
            <a:r>
              <a:rPr lang="en-US" b="1" dirty="0"/>
              <a:t> the environmental impact of farming. However, socio-economic, legal and ethical impacts have to be carefully addressed.</a:t>
            </a:r>
          </a:p>
        </p:txBody>
      </p:sp>
      <p:sp>
        <p:nvSpPr>
          <p:cNvPr id="3" name="Subtitle 2">
            <a:extLst>
              <a:ext uri="{FF2B5EF4-FFF2-40B4-BE49-F238E27FC236}">
                <a16:creationId xmlns:a16="http://schemas.microsoft.com/office/drawing/2014/main" id="{EE6A8646-E403-425A-860F-48616DC1AAA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4797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869E-4257-4FCF-96BE-B0BCF99AAB91}"/>
              </a:ext>
            </a:extLst>
          </p:cNvPr>
          <p:cNvSpPr>
            <a:spLocks noGrp="1"/>
          </p:cNvSpPr>
          <p:nvPr>
            <p:ph type="ctrTitle"/>
          </p:nvPr>
        </p:nvSpPr>
        <p:spPr>
          <a:xfrm>
            <a:off x="0" y="0"/>
            <a:ext cx="12192000" cy="6857999"/>
          </a:xfrm>
        </p:spPr>
        <p:txBody>
          <a:bodyPr>
            <a:normAutofit/>
          </a:bodyPr>
          <a:lstStyle/>
          <a:p>
            <a:r>
              <a:rPr lang="en-US" sz="7200" b="1" dirty="0"/>
              <a:t>The Commission is increasing its annual investments in AI by 70% under the research and innovation </a:t>
            </a:r>
            <a:r>
              <a:rPr lang="en-US" sz="7200" b="1" dirty="0" err="1"/>
              <a:t>programme</a:t>
            </a:r>
            <a:r>
              <a:rPr lang="en-US" sz="7200" b="1" dirty="0"/>
              <a:t> Horizon 2020. It will reach EUR 1.5 billion for the period 2018-2020.</a:t>
            </a:r>
          </a:p>
        </p:txBody>
      </p:sp>
      <p:sp>
        <p:nvSpPr>
          <p:cNvPr id="3" name="Subtitle 2">
            <a:extLst>
              <a:ext uri="{FF2B5EF4-FFF2-40B4-BE49-F238E27FC236}">
                <a16:creationId xmlns:a16="http://schemas.microsoft.com/office/drawing/2014/main" id="{410BBC25-B3FD-4468-96C3-8378652B871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3279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FB02-CCA0-405C-B0E6-1046887B218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4C3F8F3-3BA6-4038-AE38-735E5365576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11CE6AA-7856-4247-A5BD-866FAD263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949116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F6A-CE7C-40DA-B9D4-0F90598DDB7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A822171-E01B-456E-ACBF-DBEA161787B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C970818-D8D7-438C-9CE4-911439D1F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378576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61D4-9FD3-45CA-A299-07DF6C0064E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2A8450B-3F20-4C59-9E80-C4EB0B761E8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A5C2828-A515-4AFD-87D8-6E51A15A6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1586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9D49-0F0D-4ADB-9500-0B59394460E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1991B9F-4618-46D5-B10D-B3832E97078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40176CC-C84E-43A6-8EA7-537847E64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256233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C79B6-8FEB-45C4-9C39-F3AB96F1089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058C53F-A018-4890-BA78-04572CAFACD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B4BC70A-15FF-4BBD-9E38-15133D031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79441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2A45-CB81-46B3-B34F-05D8F1D87D1A}"/>
              </a:ext>
            </a:extLst>
          </p:cNvPr>
          <p:cNvSpPr>
            <a:spLocks noGrp="1"/>
          </p:cNvSpPr>
          <p:nvPr>
            <p:ph type="ctrTitle"/>
          </p:nvPr>
        </p:nvSpPr>
        <p:spPr>
          <a:xfrm>
            <a:off x="0" y="0"/>
            <a:ext cx="12192000" cy="6857999"/>
          </a:xfrm>
        </p:spPr>
        <p:txBody>
          <a:bodyPr>
            <a:normAutofit/>
          </a:bodyPr>
          <a:lstStyle/>
          <a:p>
            <a:r>
              <a:rPr lang="en-US" b="1" dirty="0"/>
              <a:t>The European Parliament Legal Affairs Committee recently presented a report on civil law rules on robotics. As there is an increasing public debate about the use of robots and artificial intelligence, this initiative comes at the right time and raises important questions for the European Union.</a:t>
            </a:r>
          </a:p>
        </p:txBody>
      </p:sp>
      <p:sp>
        <p:nvSpPr>
          <p:cNvPr id="3" name="Subtitle 2">
            <a:extLst>
              <a:ext uri="{FF2B5EF4-FFF2-40B4-BE49-F238E27FC236}">
                <a16:creationId xmlns:a16="http://schemas.microsoft.com/office/drawing/2014/main" id="{72F1554A-B9F9-4769-BF0A-669B89C590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9095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9F36-B3D6-4603-A59A-8FA9F5E7BF9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A9F5D72-6438-4465-9492-865C42A5C1A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4004CE3-D69F-4CBB-8135-1E73F49FD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870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F721-806B-405E-8A05-A0C2CBF2F80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7427D50-C197-49C0-8F47-40D66AD318D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7B2CA76-79F1-41DF-A45B-0E580171B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125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2798F-2343-4729-8926-27C480BE1D9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3AA3B08-18A9-4851-B675-D6284B683EC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AEBD529-7C99-4BAF-8205-F9D9AAFC8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635321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318</Words>
  <Application>Microsoft Office PowerPoint</Application>
  <PresentationFormat>Widescreen</PresentationFormat>
  <Paragraphs>9</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Future of robotics and AI in Europe</vt:lpstr>
      <vt:lpstr>PowerPoint Presentation</vt:lpstr>
      <vt:lpstr>PowerPoint Presentation</vt:lpstr>
      <vt:lpstr>PowerPoint Presentation</vt:lpstr>
      <vt:lpstr>PowerPoint Presentation</vt:lpstr>
      <vt:lpstr>The European Parliament Legal Affairs Committee recently presented a report on civil law rules on robotics. As there is an increasing public debate about the use of robots and artificial intelligence, this initiative comes at the right time and raises important questions for the European Union.</vt:lpstr>
      <vt:lpstr>PowerPoint Presentation</vt:lpstr>
      <vt:lpstr>PowerPoint Presentation</vt:lpstr>
      <vt:lpstr>PowerPoint Presentation</vt:lpstr>
      <vt:lpstr>PowerPoint Presentation</vt:lpstr>
      <vt:lpstr>International competition is fierce. Google, Amazon, Facebook – everyone is jumping onto artificial intelligence at the moment.  </vt:lpstr>
      <vt:lpstr>PowerPoint Presentation</vt:lpstr>
      <vt:lpstr>PowerPoint Presentation</vt:lpstr>
      <vt:lpstr>PowerPoint Presentation</vt:lpstr>
      <vt:lpstr>PowerPoint Presentation</vt:lpstr>
      <vt:lpstr>PowerPoint Presentation</vt:lpstr>
      <vt:lpstr>PowerPoint Presentation</vt:lpstr>
      <vt:lpstr>At the same time, Europe is in a strong position, both scientifically and commercially. For example, about a quarter of all industrial robots and half of all professional service robots are produced in Europe, and many recent breakthroughs in AI come out of European labs.</vt:lpstr>
      <vt:lpstr>PowerPoint Presentation</vt:lpstr>
      <vt:lpstr>PowerPoint Presentation</vt:lpstr>
      <vt:lpstr>PowerPoint Presentation</vt:lpstr>
      <vt:lpstr>Robots are used in many areas with labour shortages such as healthcare, farming and even manufacturing.</vt:lpstr>
      <vt:lpstr>PowerPoint Presentation</vt:lpstr>
      <vt:lpstr>PowerPoint Presentation</vt:lpstr>
      <vt:lpstr>Furthermore, many robots do jobs that are dull, dirty and dangerous for humans such as inspecting oil tanks or welding metal parts. Far from replacing humans, we want robots to help humans so that they can focus on the essentials.</vt:lpstr>
      <vt:lpstr>PowerPoint Presentation</vt:lpstr>
      <vt:lpstr>PowerPoint Presentation</vt:lpstr>
      <vt:lpstr>The European Commission puts forward a European approach to artificial intelligence and robotics. It deals with technological, ethical, legal and socio-economic aspects to boost EU's research and industrial capacity and to put AI at the service of European citizens and economy.</vt:lpstr>
      <vt:lpstr>PowerPoint Presentation</vt:lpstr>
      <vt:lpstr> AI has become an area of strategic importance and a key driver of economic development. It can bring solutions to many societal challenges from treating diseases to minimising the environmental impact of farming. However, socio-economic, legal and ethical impacts have to be carefully addressed.</vt:lpstr>
      <vt:lpstr>The Commission is increasing its annual investments in AI by 70% under the research and innovation programme Horizon 2020. It will reach EUR 1.5 billion for the period 2018-2020.</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robotics and AI in Europe</dc:title>
  <dc:creator>Noona</dc:creator>
  <cp:lastModifiedBy>Noona</cp:lastModifiedBy>
  <cp:revision>39</cp:revision>
  <dcterms:created xsi:type="dcterms:W3CDTF">2018-12-18T16:14:06Z</dcterms:created>
  <dcterms:modified xsi:type="dcterms:W3CDTF">2018-12-18T18:22:25Z</dcterms:modified>
</cp:coreProperties>
</file>