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p:scale>
          <a:sx n="81" d="100"/>
          <a:sy n="81" d="100"/>
        </p:scale>
        <p:origin x="-12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4906505"/>
          </a:xfrm>
        </p:spPr>
        <p:txBody>
          <a:bodyPr/>
          <a:lstStyle/>
          <a:p>
            <a:pPr algn="ctr"/>
            <a:r>
              <a:rPr lang="ar-IQ" sz="4400" dirty="0">
                <a:cs typeface="DecoType Naskh Variants" panose="02010400000000000000" pitchFamily="2" charset="-78"/>
              </a:rPr>
              <a:t> </a:t>
            </a:r>
            <a:r>
              <a:rPr lang="ar-IQ" sz="5400" b="1" dirty="0">
                <a:cs typeface="DecoType Naskh Variants" panose="02010400000000000000" pitchFamily="2" charset="-78"/>
              </a:rPr>
              <a:t>المحاضرة </a:t>
            </a:r>
            <a:r>
              <a:rPr lang="ar-IQ" sz="5400" b="1" dirty="0" smtClean="0">
                <a:cs typeface="DecoType Naskh Variants" panose="02010400000000000000" pitchFamily="2" charset="-78"/>
              </a:rPr>
              <a:t>الثانية: المجتمع البدائي</a:t>
            </a:r>
            <a:br>
              <a:rPr lang="ar-IQ" sz="5400" b="1" dirty="0" smtClean="0">
                <a:cs typeface="DecoType Naskh Variants" panose="02010400000000000000" pitchFamily="2" charset="-78"/>
              </a:rPr>
            </a:br>
            <a:r>
              <a:rPr lang="ar-IQ" sz="5400" b="1" dirty="0" smtClean="0">
                <a:cs typeface="DecoType Naskh Variants" panose="02010400000000000000" pitchFamily="2" charset="-78"/>
              </a:rPr>
              <a:t>تعريف المجتمع, </a:t>
            </a:r>
            <a:r>
              <a:rPr lang="ar-SA" sz="5400" b="1" dirty="0">
                <a:cs typeface="DecoType Naskh Variants" panose="02010400000000000000" pitchFamily="2" charset="-78"/>
              </a:rPr>
              <a:t>عناصر المجتمع</a:t>
            </a:r>
            <a:r>
              <a:rPr lang="en-US" sz="5400" b="1" dirty="0">
                <a:cs typeface="DecoType Naskh Variants" panose="02010400000000000000" pitchFamily="2" charset="-78"/>
              </a:rPr>
              <a:t/>
            </a:r>
            <a:br>
              <a:rPr lang="en-US" sz="5400" b="1" dirty="0">
                <a:cs typeface="DecoType Naskh Variants" panose="02010400000000000000" pitchFamily="2" charset="-78"/>
              </a:rPr>
            </a:br>
            <a:r>
              <a:rPr lang="ar-IQ" sz="5400" b="1" dirty="0">
                <a:cs typeface="DecoType Naskh Variants" panose="02010400000000000000" pitchFamily="2" charset="-78"/>
              </a:rPr>
              <a:t>المجتمع البدائي</a:t>
            </a:r>
            <a:r>
              <a:rPr lang="en-US" sz="5400" b="1" dirty="0">
                <a:cs typeface="DecoType Naskh Variants" panose="02010400000000000000" pitchFamily="2" charset="-78"/>
              </a:rPr>
              <a:t/>
            </a:r>
            <a:br>
              <a:rPr lang="en-US" sz="5400" b="1" dirty="0">
                <a:cs typeface="DecoType Naskh Variants" panose="02010400000000000000" pitchFamily="2" charset="-78"/>
              </a:rPr>
            </a:br>
            <a:r>
              <a:rPr lang="ar-IQ" sz="5400" b="1" dirty="0">
                <a:cs typeface="DecoType Naskh Variants" panose="02010400000000000000" pitchFamily="2" charset="-78"/>
              </a:rPr>
              <a:t/>
            </a:r>
            <a:br>
              <a:rPr lang="ar-IQ" sz="5400" b="1" dirty="0">
                <a:cs typeface="DecoType Naskh Variants" panose="02010400000000000000" pitchFamily="2" charset="-78"/>
              </a:rPr>
            </a:br>
            <a:r>
              <a:rPr lang="ar-IQ" sz="5400" b="1" dirty="0">
                <a:cs typeface="DecoType Naskh Variants" panose="02010400000000000000" pitchFamily="2" charset="-78"/>
              </a:rPr>
              <a:t>المادة: </a:t>
            </a:r>
            <a:r>
              <a:rPr lang="ar-IQ" sz="5400" b="1" dirty="0" smtClean="0">
                <a:cs typeface="DecoType Naskh Variants" panose="02010400000000000000" pitchFamily="2" charset="-78"/>
              </a:rPr>
              <a:t>الأنثروبولوجيا الحضرية</a:t>
            </a:r>
            <a:r>
              <a:rPr lang="ar-IQ" sz="5400" b="1" dirty="0">
                <a:cs typeface="DecoType Naskh Variants" panose="02010400000000000000" pitchFamily="2" charset="-78"/>
              </a:rPr>
              <a:t/>
            </a:r>
            <a:br>
              <a:rPr lang="ar-IQ" sz="5400" b="1" dirty="0">
                <a:cs typeface="DecoType Naskh Variants" panose="02010400000000000000" pitchFamily="2" charset="-78"/>
              </a:rPr>
            </a:br>
            <a:r>
              <a:rPr lang="ar-IQ" sz="5400" b="1" dirty="0">
                <a:cs typeface="DecoType Naskh Variants" panose="02010400000000000000" pitchFamily="2" charset="-78"/>
              </a:rPr>
              <a:t>أستاذ المادة: د. </a:t>
            </a:r>
            <a:r>
              <a:rPr lang="ar-IQ" sz="5400" b="1" dirty="0" smtClean="0">
                <a:cs typeface="DecoType Naskh Variants" panose="02010400000000000000" pitchFamily="2" charset="-78"/>
              </a:rPr>
              <a:t>سعد الكرعاوي</a:t>
            </a:r>
            <a:endParaRPr lang="ar-IQ" sz="5400" b="1" dirty="0">
              <a:cs typeface="DecoType Naskh Variants" panose="02010400000000000000" pitchFamily="2" charset="-78"/>
            </a:endParaRPr>
          </a:p>
        </p:txBody>
      </p:sp>
    </p:spTree>
    <p:extLst>
      <p:ext uri="{BB962C8B-B14F-4D97-AF65-F5344CB8AC3E}">
        <p14:creationId xmlns:p14="http://schemas.microsoft.com/office/powerpoint/2010/main" val="2967120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77234" cy="6307810"/>
          </a:xfrm>
        </p:spPr>
        <p:txBody>
          <a:bodyPr>
            <a:normAutofit/>
          </a:bodyPr>
          <a:lstStyle/>
          <a:p>
            <a:r>
              <a:rPr lang="ar-SA" sz="4400" b="1" u="sng" dirty="0">
                <a:solidFill>
                  <a:srgbClr val="FFFF00"/>
                </a:solidFill>
              </a:rPr>
              <a:t>تعريف المجتمع</a:t>
            </a:r>
            <a:endParaRPr lang="en-US" sz="4400" b="1" dirty="0">
              <a:solidFill>
                <a:srgbClr val="FFFF00"/>
              </a:solidFill>
            </a:endParaRPr>
          </a:p>
          <a:p>
            <a:r>
              <a:rPr lang="ar-SA" sz="3600" dirty="0"/>
              <a:t>المجتمع في اللغة هو مصطلح مشتق من الفعل جَمَع، وهي عكس كلمة فرق، كما أنّها مُشتقّة على وزن مُفتَعَل، وتعني مكان الاجتماع، والمعنى الذي يقصد بهذه الكلمة هو جماعة من الناس، وهذا رد على من يعتقد أنّها كلمة خاطئة ويقول إنّه ينبغي استخدام كلمة جماعة بدلاً منها، ويُسمّى العلم الذي يُعنى بدراسة المجتمع من جميع نواحيه بعلم </a:t>
            </a:r>
            <a:r>
              <a:rPr lang="ar-SA" sz="3600" dirty="0" smtClean="0"/>
              <a:t>الاجتماع</a:t>
            </a:r>
            <a:r>
              <a:rPr lang="ar-IQ" sz="3600" dirty="0" smtClean="0"/>
              <a:t>.</a:t>
            </a:r>
          </a:p>
          <a:p>
            <a:r>
              <a:rPr lang="ar-SA" sz="3600" dirty="0" smtClean="0"/>
              <a:t> </a:t>
            </a:r>
            <a:r>
              <a:rPr lang="ar-SA" sz="3600" dirty="0"/>
              <a:t>والمجتمع لغة كما جاء في معجم المعاني الجامع هو عبارة عن فئة من الناس تشكّل مجموعة تعتمد على بعضها البعض، يعيشون مع بعضهم، وتربطهم روابط ومصالح مشتركة وتحكمهم عادات وتقاليد وقوانين واحدة.</a:t>
            </a:r>
            <a:endParaRPr lang="en-US" sz="3600" dirty="0"/>
          </a:p>
          <a:p>
            <a:endParaRPr lang="ar-IQ" sz="2400" b="1" dirty="0"/>
          </a:p>
        </p:txBody>
      </p:sp>
    </p:spTree>
    <p:extLst>
      <p:ext uri="{BB962C8B-B14F-4D97-AF65-F5344CB8AC3E}">
        <p14:creationId xmlns:p14="http://schemas.microsoft.com/office/powerpoint/2010/main" val="420404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294468"/>
            <a:ext cx="11453248" cy="6230318"/>
          </a:xfrm>
        </p:spPr>
        <p:txBody>
          <a:bodyPr>
            <a:normAutofit/>
          </a:bodyPr>
          <a:lstStyle/>
          <a:p>
            <a:endParaRPr lang="ar-IQ" sz="2400" b="1" dirty="0" smtClean="0"/>
          </a:p>
          <a:p>
            <a:pPr marL="0" indent="0">
              <a:buNone/>
            </a:pPr>
            <a:r>
              <a:rPr lang="ar-SA" sz="3200" b="1" u="sng" dirty="0"/>
              <a:t>عناصر المجتمع</a:t>
            </a:r>
            <a:endParaRPr lang="en-US" sz="3200" dirty="0"/>
          </a:p>
          <a:p>
            <a:pPr marL="0" indent="0">
              <a:buNone/>
            </a:pPr>
            <a:r>
              <a:rPr lang="ar-IQ" sz="3200" dirty="0" smtClean="0"/>
              <a:t>           </a:t>
            </a:r>
            <a:r>
              <a:rPr lang="ar-SA" sz="3200" dirty="0" smtClean="0"/>
              <a:t> </a:t>
            </a:r>
            <a:r>
              <a:rPr lang="ar-SA" sz="3200" dirty="0"/>
              <a:t>ويمكن إجمالها فيما يلي:</a:t>
            </a:r>
            <a:endParaRPr lang="en-US" sz="3200" dirty="0"/>
          </a:p>
          <a:p>
            <a:pPr lvl="0"/>
            <a:r>
              <a:rPr lang="ar-SA" sz="3200" dirty="0"/>
              <a:t>إدراك جميع الأفراد الذين ينتمون لمجتمع ما بأنّ عليهم أن يعيشوا كوحدة واحدة. </a:t>
            </a:r>
            <a:endParaRPr lang="en-US" sz="3200" dirty="0"/>
          </a:p>
          <a:p>
            <a:pPr lvl="0"/>
            <a:r>
              <a:rPr lang="ar-SA" sz="3200" dirty="0"/>
              <a:t>توفّر منطقة أو مساحة جغرافيّة تجمع الأفراد معاً. </a:t>
            </a:r>
            <a:endParaRPr lang="en-US" sz="3200" dirty="0"/>
          </a:p>
          <a:p>
            <a:pPr lvl="0"/>
            <a:r>
              <a:rPr lang="ar-SA" sz="3200" dirty="0" smtClean="0"/>
              <a:t>وجود نظام </a:t>
            </a:r>
            <a:r>
              <a:rPr lang="ar-SA" sz="3200" dirty="0"/>
              <a:t>يمكِّنُ الأفراد في داخل المجتمع من التفاعل ويساعدهم على إبداء آرائهم. </a:t>
            </a:r>
            <a:endParaRPr lang="en-US" sz="3200" dirty="0"/>
          </a:p>
          <a:p>
            <a:pPr lvl="0"/>
            <a:r>
              <a:rPr lang="ar-SA" sz="3200" dirty="0"/>
              <a:t>امتلاك الأفراد سلوكيّاتٍ اجتماعيّةً تساعدهم على التعايش مع بعضهم البعض مثل التّعاون والتّكافل.</a:t>
            </a:r>
            <a:endParaRPr lang="en-US" sz="3200" dirty="0"/>
          </a:p>
          <a:p>
            <a:r>
              <a:rPr lang="ar-SA" sz="3200" dirty="0"/>
              <a:t>توافر بناء ونظام اجتماعيّ معيّن. قدرة المجتمع على توفير احتياجات أفراده الأساسيّة</a:t>
            </a:r>
            <a:r>
              <a:rPr lang="en-US" sz="3200" dirty="0"/>
              <a:t>.</a:t>
            </a:r>
            <a:endParaRPr lang="ar-IQ" sz="3200" b="1" dirty="0"/>
          </a:p>
        </p:txBody>
      </p:sp>
    </p:spTree>
    <p:extLst>
      <p:ext uri="{BB962C8B-B14F-4D97-AF65-F5344CB8AC3E}">
        <p14:creationId xmlns:p14="http://schemas.microsoft.com/office/powerpoint/2010/main" val="234936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61736" cy="6245817"/>
          </a:xfrm>
        </p:spPr>
        <p:txBody>
          <a:bodyPr>
            <a:normAutofit lnSpcReduction="10000"/>
          </a:bodyPr>
          <a:lstStyle/>
          <a:p>
            <a:pPr marL="0" indent="0" algn="just">
              <a:buNone/>
            </a:pPr>
            <a:r>
              <a:rPr lang="ar-IQ" sz="3600" b="1" u="sng" dirty="0"/>
              <a:t>المجتمع البدائي</a:t>
            </a:r>
            <a:endParaRPr lang="en-US" sz="3600" b="1" dirty="0"/>
          </a:p>
          <a:p>
            <a:pPr marL="0" indent="0" algn="just">
              <a:buNone/>
            </a:pPr>
            <a:r>
              <a:rPr lang="ar-IQ" sz="3600" b="1" dirty="0"/>
              <a:t>        يستخدم الباحثون في العلوم الاجتماعية، ولاسيما علوم الاجتماع والأنثروبولوجيا تعبير المجتمع البدائي (</a:t>
            </a:r>
            <a:r>
              <a:rPr lang="en-US" sz="3600" b="1" dirty="0"/>
              <a:t>Primitive society</a:t>
            </a:r>
            <a:r>
              <a:rPr lang="ar-IQ" sz="3600" b="1" dirty="0"/>
              <a:t>) للدلالة على معان متقاربة في وجوه ومتباعدة في وجوه أخرى، فيلاحظ استخدام هذا التعبير للدلالة على المجتمعات الإنسانية التي لم تعرف الثقافة المكتوبة، أو الحضارة التي لم يستخدم أبناؤها اللغة المكتوبة، فتنتقل التقاليد والأعراف والقيم والاعتقادات من الأجيال السابقة إلى الأجيال اللاحقة بالطرق الشفوية، فيحتفظ الأبناء في ذاكرتهم بالصور العقلية والتصورات الذهنية التي يشرحها الآباء لهم خلال مسيرة حياتهم، فتأخذ منهم موقع الصدارة في الحكم على الأشياء وفي القدرة على التمييز بين أشكال السلوك الاجتماعي، ومعرفة ما هو مضر منها وما هو مفيد.</a:t>
            </a:r>
            <a:endParaRPr lang="en-US" sz="3600" b="1" dirty="0"/>
          </a:p>
          <a:p>
            <a:pPr marL="0" indent="0">
              <a:buNone/>
            </a:pPr>
            <a:endParaRPr lang="ar-IQ" sz="2400" b="1" dirty="0" smtClean="0"/>
          </a:p>
        </p:txBody>
      </p:sp>
    </p:spTree>
    <p:extLst>
      <p:ext uri="{BB962C8B-B14F-4D97-AF65-F5344CB8AC3E}">
        <p14:creationId xmlns:p14="http://schemas.microsoft.com/office/powerpoint/2010/main" val="377456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25464"/>
            <a:ext cx="11639227" cy="6245817"/>
          </a:xfrm>
        </p:spPr>
        <p:txBody>
          <a:bodyPr>
            <a:normAutofit fontScale="92500" lnSpcReduction="10000"/>
          </a:bodyPr>
          <a:lstStyle/>
          <a:p>
            <a:endParaRPr lang="ar-IQ" sz="2400" b="1" dirty="0" smtClean="0"/>
          </a:p>
          <a:p>
            <a:pPr marL="0" indent="0">
              <a:buNone/>
            </a:pPr>
            <a:r>
              <a:rPr lang="ar-SA" sz="3600" b="1" dirty="0"/>
              <a:t>سمات وخصائص المجتمع التقليدي</a:t>
            </a:r>
            <a:r>
              <a:rPr lang="en-US" sz="3600" b="1" dirty="0"/>
              <a:t>:</a:t>
            </a:r>
          </a:p>
          <a:p>
            <a:pPr marL="0" indent="0">
              <a:buNone/>
            </a:pPr>
            <a:r>
              <a:rPr lang="ar-IQ" sz="3600" b="1" dirty="0" smtClean="0"/>
              <a:t>      </a:t>
            </a:r>
            <a:r>
              <a:rPr lang="ar-SA" sz="3600" b="1" dirty="0" smtClean="0"/>
              <a:t>خلص </a:t>
            </a:r>
            <a:r>
              <a:rPr lang="ar-SA" sz="3600" b="1" dirty="0"/>
              <a:t>عدد من كبار الباحثين في مجال الدراسات الاجتماعية والإعلامية إلى تحديد خصائص وسمات المجتمعات التقليدية على النحو التالي: </a:t>
            </a:r>
            <a:endParaRPr lang="ar-IQ" sz="3600" b="1" dirty="0" smtClean="0"/>
          </a:p>
          <a:p>
            <a:pPr marL="0" indent="0">
              <a:buNone/>
            </a:pPr>
            <a:r>
              <a:rPr lang="ar-SA" sz="3600" b="1" dirty="0"/>
              <a:t>أ - الأسلوب التكنولوجي المتأخر</a:t>
            </a:r>
            <a:r>
              <a:rPr lang="en-US" sz="3600" b="1" dirty="0"/>
              <a:t>.</a:t>
            </a:r>
          </a:p>
          <a:p>
            <a:pPr marL="0" indent="0">
              <a:buNone/>
            </a:pPr>
            <a:r>
              <a:rPr lang="ar-SA" sz="3600" b="1" dirty="0"/>
              <a:t>ب - التعليم المحدود الذي لا يرتفع عن مستوى القراءة والكتابة</a:t>
            </a:r>
            <a:r>
              <a:rPr lang="en-US" sz="3600" b="1" dirty="0"/>
              <a:t>.</a:t>
            </a:r>
          </a:p>
          <a:p>
            <a:pPr marL="0" indent="0">
              <a:buNone/>
            </a:pPr>
            <a:r>
              <a:rPr lang="ar-SA" sz="3600" b="1" dirty="0"/>
              <a:t>ج - تزايد دور الاتصال الشخصي وتناقص دور وسائل الاتصال بالجماهير</a:t>
            </a:r>
            <a:r>
              <a:rPr lang="en-US" sz="3600" b="1" dirty="0"/>
              <a:t>.</a:t>
            </a:r>
          </a:p>
          <a:p>
            <a:pPr marL="0" indent="0">
              <a:buNone/>
            </a:pPr>
            <a:r>
              <a:rPr lang="ar-SA" sz="3600" b="1" dirty="0"/>
              <a:t>د - ابتعاد أفراد التنظيم الاجتماعي عن الاتصال بغيرهم ممن يعيشون في تنظيمات اجتماعية أخرى</a:t>
            </a:r>
            <a:r>
              <a:rPr lang="en-US" sz="3600" b="1" dirty="0"/>
              <a:t>.</a:t>
            </a:r>
          </a:p>
          <a:p>
            <a:pPr marL="0" indent="0">
              <a:buNone/>
            </a:pPr>
            <a:r>
              <a:rPr lang="ar-SA" sz="3600" b="1" dirty="0"/>
              <a:t>هـ- انعدام التفكير الاقتصادي الحديث</a:t>
            </a:r>
            <a:r>
              <a:rPr lang="en-US" sz="3600" b="1" dirty="0"/>
              <a:t>.</a:t>
            </a:r>
          </a:p>
          <a:p>
            <a:pPr marL="0" indent="0">
              <a:buNone/>
            </a:pPr>
            <a:r>
              <a:rPr lang="ar-SA" sz="3600" b="1" dirty="0"/>
              <a:t>و - الثبات بلا تغيير أو تطور</a:t>
            </a:r>
            <a:r>
              <a:rPr lang="en-US" sz="3600" b="1" dirty="0"/>
              <a:t>.</a:t>
            </a:r>
          </a:p>
          <a:p>
            <a:pPr marL="0" indent="0">
              <a:buNone/>
            </a:pPr>
            <a:endParaRPr lang="ar-IQ" sz="2400" b="1" dirty="0"/>
          </a:p>
        </p:txBody>
      </p:sp>
    </p:spTree>
    <p:extLst>
      <p:ext uri="{BB962C8B-B14F-4D97-AF65-F5344CB8AC3E}">
        <p14:creationId xmlns:p14="http://schemas.microsoft.com/office/powerpoint/2010/main" val="219273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6" y="247974"/>
            <a:ext cx="11654724" cy="6369802"/>
          </a:xfrm>
        </p:spPr>
        <p:txBody>
          <a:bodyPr>
            <a:normAutofit lnSpcReduction="10000"/>
          </a:bodyPr>
          <a:lstStyle/>
          <a:p>
            <a:endParaRPr lang="ar-IQ" sz="2400" b="1" dirty="0" smtClean="0"/>
          </a:p>
          <a:p>
            <a:endParaRPr lang="ar-IQ" sz="2400" b="1" dirty="0"/>
          </a:p>
          <a:p>
            <a:pPr marL="0" indent="0" algn="just">
              <a:buNone/>
            </a:pPr>
            <a:r>
              <a:rPr lang="ar-SA" sz="3600" b="1" dirty="0"/>
              <a:t>ز - انعدام القدرة لدى الأفراد على وضع أنفسهم في مواضع الغير وتخيل ما يحدث بعد ذلك (التقمص الوجداني) والشخص الخاضع للأوضاع التقليدية لا يقابل أفرادا جددا، ولا يقوم بأعمال جديدة، ولا يدخل نفسه في علاقات اجتماعية جديدة كما يفعل الشخص العصري</a:t>
            </a:r>
            <a:r>
              <a:rPr lang="en-US" sz="3600" b="1" dirty="0"/>
              <a:t>.</a:t>
            </a:r>
          </a:p>
          <a:p>
            <a:pPr marL="0" indent="0" algn="just">
              <a:buNone/>
            </a:pPr>
            <a:r>
              <a:rPr lang="ar-SA" sz="3600" b="1" dirty="0"/>
              <a:t>ح - الولاء للجماعة المحلية مع عدم مساهمة الأفراد في النشاطات الاجتماعية المختلفة</a:t>
            </a:r>
            <a:r>
              <a:rPr lang="en-US" sz="3600" b="1" dirty="0"/>
              <a:t>.</a:t>
            </a:r>
          </a:p>
          <a:p>
            <a:pPr marL="0" indent="0" algn="just">
              <a:buNone/>
            </a:pPr>
            <a:r>
              <a:rPr lang="ar-SA" sz="3600" b="1" dirty="0"/>
              <a:t>ط - قيام معظم أفراد المجتمع بعمل واحد محدد الملامح دون محاولة لتعلم أعمال أخرى</a:t>
            </a:r>
            <a:r>
              <a:rPr lang="en-US" sz="3600" b="1" dirty="0"/>
              <a:t>.</a:t>
            </a:r>
          </a:p>
          <a:p>
            <a:pPr marL="0" indent="0" algn="just">
              <a:buNone/>
            </a:pPr>
            <a:r>
              <a:rPr lang="ar-SA" sz="3600" b="1" dirty="0"/>
              <a:t>ي - الاهتمام بالجانب المحلي وإهمال الجوانب القومية والدولية</a:t>
            </a:r>
            <a:r>
              <a:rPr lang="en-US" sz="3600" b="1" dirty="0"/>
              <a:t>.</a:t>
            </a:r>
          </a:p>
          <a:p>
            <a:pPr marL="0" indent="0">
              <a:buNone/>
            </a:pPr>
            <a:endParaRPr lang="ar-IQ" sz="2400" b="1" dirty="0"/>
          </a:p>
        </p:txBody>
      </p:sp>
    </p:spTree>
    <p:extLst>
      <p:ext uri="{BB962C8B-B14F-4D97-AF65-F5344CB8AC3E}">
        <p14:creationId xmlns:p14="http://schemas.microsoft.com/office/powerpoint/2010/main" val="3216071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59</TotalTime>
  <Words>369</Words>
  <Application>Microsoft Office PowerPoint</Application>
  <PresentationFormat>مخصص</PresentationFormat>
  <Paragraphs>29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أيون</vt:lpstr>
      <vt:lpstr> المحاضرة الثانية: المجتمع البدائي تعريف المجتمع, عناصر المجتمع المجتمع البدائي  المادة: الأنثروبولوجيا الحضرية أستاذ المادة: د. سعد الكرعاوي</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والثلاثون: الاتجاهات العلمية لدراسة الواقع الطبيعي البشري: المادة: الانثروبولوجيا الطبيعية أستاذ المادة: د. رباح احمد مهدي</dc:title>
  <dc:creator>F1</dc:creator>
  <cp:lastModifiedBy>saad</cp:lastModifiedBy>
  <cp:revision>26</cp:revision>
  <dcterms:created xsi:type="dcterms:W3CDTF">2018-01-11T21:42:58Z</dcterms:created>
  <dcterms:modified xsi:type="dcterms:W3CDTF">2018-12-30T21:17:19Z</dcterms:modified>
</cp:coreProperties>
</file>