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7653813-34F9-42B4-A961-3EBF04F7C445}" type="datetimeFigureOut">
              <a:rPr lang="en-US" smtClean="0"/>
              <a:t>12/31/2018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10BF6D1-C6C5-4EC2-AC10-1BF26A46E172}"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53813-34F9-42B4-A961-3EBF04F7C445}"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BF6D1-C6C5-4EC2-AC10-1BF26A46E1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53813-34F9-42B4-A961-3EBF04F7C445}"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BF6D1-C6C5-4EC2-AC10-1BF26A46E17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53813-34F9-42B4-A961-3EBF04F7C445}"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BF6D1-C6C5-4EC2-AC10-1BF26A46E17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653813-34F9-42B4-A961-3EBF04F7C445}"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10BF6D1-C6C5-4EC2-AC10-1BF26A46E17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653813-34F9-42B4-A961-3EBF04F7C445}" type="datetimeFigureOut">
              <a:rPr lang="en-US" smtClean="0"/>
              <a:t>12/31/2018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0BF6D1-C6C5-4EC2-AC10-1BF26A46E1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7653813-34F9-42B4-A961-3EBF04F7C445}" type="datetimeFigureOut">
              <a:rPr lang="en-US" smtClean="0"/>
              <a:t>12/31/2018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0BF6D1-C6C5-4EC2-AC10-1BF26A46E1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653813-34F9-42B4-A961-3EBF04F7C445}" type="datetimeFigureOut">
              <a:rPr lang="en-US" smtClean="0"/>
              <a:t>12/31/2018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0BF6D1-C6C5-4EC2-AC10-1BF26A46E1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53813-34F9-42B4-A961-3EBF04F7C445}" type="datetimeFigureOut">
              <a:rPr lang="en-US" smtClean="0"/>
              <a:t>12/31/2018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0BF6D1-C6C5-4EC2-AC10-1BF26A46E1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653813-34F9-42B4-A961-3EBF04F7C445}" type="datetimeFigureOut">
              <a:rPr lang="en-US" smtClean="0"/>
              <a:t>12/31/2018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0BF6D1-C6C5-4EC2-AC10-1BF26A46E1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53813-34F9-42B4-A961-3EBF04F7C445}" type="datetimeFigureOut">
              <a:rPr lang="en-US" smtClean="0"/>
              <a:t>12/31/2018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0BF6D1-C6C5-4EC2-AC10-1BF26A46E17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7653813-34F9-42B4-A961-3EBF04F7C445}" type="datetimeFigureOut">
              <a:rPr lang="en-US" smtClean="0"/>
              <a:t>12/31/2018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10BF6D1-C6C5-4EC2-AC10-1BF26A46E17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304800"/>
            <a:ext cx="7772400" cy="5909310"/>
          </a:xfrm>
          <a:prstGeom prst="rect">
            <a:avLst/>
          </a:prstGeom>
        </p:spPr>
        <p:txBody>
          <a:bodyPr wrap="square">
            <a:spAutoFit/>
          </a:bodyPr>
          <a:lstStyle/>
          <a:p>
            <a:pPr algn="r" rtl="1"/>
            <a:r>
              <a:rPr lang="ar-SA" b="1" dirty="0"/>
              <a:t>التسلسل: 20ــ 26</a:t>
            </a:r>
            <a:endParaRPr lang="en-US" dirty="0"/>
          </a:p>
          <a:p>
            <a:pPr algn="r" rtl="1"/>
            <a:r>
              <a:rPr lang="ar-SA" b="1" dirty="0"/>
              <a:t>اسم المادة:محاضرات في منهج البحث التاريخي</a:t>
            </a:r>
            <a:endParaRPr lang="en-US" dirty="0"/>
          </a:p>
          <a:p>
            <a:pPr algn="r" rtl="1"/>
            <a:r>
              <a:rPr lang="ar-IQ" dirty="0"/>
              <a:t>عنوان المحاضرة</a:t>
            </a:r>
            <a:r>
              <a:rPr lang="ar-SA" b="1" dirty="0"/>
              <a:t>: اعداد الهوامش:</a:t>
            </a:r>
            <a:endParaRPr lang="en-US" dirty="0"/>
          </a:p>
          <a:p>
            <a:pPr algn="r" rtl="1"/>
            <a:r>
              <a:rPr lang="ar-SA" dirty="0"/>
              <a:t>  تمثل الهوامش بمثابة المستندات والوثائق التي تبنى عليها محتويات البحوث ومايخرج عن النص او المتن اما شرحا او اشارة او تعليقا" وتستخدم الحواشي او الهوامش للاغراض الاتية:</a:t>
            </a:r>
            <a:endParaRPr lang="en-US" dirty="0"/>
          </a:p>
          <a:p>
            <a:pPr algn="r" rtl="1"/>
            <a:r>
              <a:rPr lang="ar-SA" dirty="0"/>
              <a:t>1ـ اسماء المصادر الاولية والمراجع الثانوية التي تم الاقتباس منها او الاحالة اليها.</a:t>
            </a:r>
            <a:endParaRPr lang="en-US" dirty="0"/>
          </a:p>
          <a:p>
            <a:pPr algn="r" rtl="1"/>
            <a:r>
              <a:rPr lang="ar-SA" dirty="0"/>
              <a:t>2ـ المفاهيم والحقائق التي تؤخد من اعمال اخرى</a:t>
            </a:r>
            <a:endParaRPr lang="en-US" dirty="0"/>
          </a:p>
          <a:p>
            <a:pPr algn="r" rtl="1"/>
            <a:r>
              <a:rPr lang="ar-SA" dirty="0"/>
              <a:t>3ـ الافكار المقتبسة التي كان لها اهمية اساسية في صياغة مفاهيم البحث.</a:t>
            </a:r>
            <a:endParaRPr lang="en-US" dirty="0"/>
          </a:p>
          <a:p>
            <a:pPr algn="r" rtl="1"/>
            <a:r>
              <a:rPr lang="ar-SA" dirty="0"/>
              <a:t>4ـ الاحالة على صفحات البحث نفسه</a:t>
            </a:r>
            <a:endParaRPr lang="en-US" dirty="0"/>
          </a:p>
          <a:p>
            <a:pPr algn="r" rtl="1"/>
            <a:r>
              <a:rPr lang="ar-SA" dirty="0"/>
              <a:t>5ـ شرح بعض المفردات او العبارات .</a:t>
            </a:r>
            <a:endParaRPr lang="en-US" dirty="0"/>
          </a:p>
          <a:p>
            <a:pPr algn="r" rtl="1"/>
            <a:r>
              <a:rPr lang="ar-SA" dirty="0"/>
              <a:t>6ـ شروح توضح خلفيات البحث وتساعد في تفهم اغراضه مثل التعريف ببعض الاعلام او الامكنة او الاحداث او ايراد المقادير الحديثة المساوية لاوزان او مقاييس قديمة كأن نقول: الفرسخ يساوي ثلاثة اميال والذراع نحو 60 سنتمترا" وهكذا.</a:t>
            </a:r>
            <a:endParaRPr lang="en-US" dirty="0"/>
          </a:p>
          <a:p>
            <a:pPr algn="r"/>
            <a:r>
              <a:rPr lang="ar-SA" dirty="0"/>
              <a:t>وتتضح فائدة استخدام الهامش في تجنب ادخال شئ الى المتن مما قد يؤثر على وحدته وتماسكه وسياقه ، وتقديم الادلة والبراهين على مايذكره الباحث من اراء وافكار ، ولكن يجب الحذر من الاغراق في استعمال الهوامش والمبالغة في استخدامها واثقالها بعشرات المصادر والمراجع ، على سبيل الحذلقة والتظاهر بالمعرفة لان هذا قد يؤدي الى نفور القارئ واجهاد نظره من كثرة الانتقال من المتن الى الهامش وبالعكس فلا يجوز تثبيت الامور الشائعة او تعريف الاعلام البارزة المشهورين او الاماكن المعروفة كأن نعرف نعرف مثلا بالخليفة  عمر بن الخطاب او بمدينة بغداد، وتكتب الهوامش او الحواشي كما اسلفنا في اسفل الصفحة ويجب الفصل بينها وبين المتن بخط عريض وتستخدم في الاشارة الى الهوامش الارقام عادة ، وتوضع الارقام في المتن بين قوسين </a:t>
            </a:r>
            <a:endParaRPr lang="en-US" dirty="0"/>
          </a:p>
        </p:txBody>
      </p:sp>
    </p:spTree>
    <p:extLst>
      <p:ext uri="{BB962C8B-B14F-4D97-AF65-F5344CB8AC3E}">
        <p14:creationId xmlns:p14="http://schemas.microsoft.com/office/powerpoint/2010/main" val="1454681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838200"/>
            <a:ext cx="7543800" cy="5355312"/>
          </a:xfrm>
          <a:prstGeom prst="rect">
            <a:avLst/>
          </a:prstGeom>
        </p:spPr>
        <p:txBody>
          <a:bodyPr wrap="square">
            <a:spAutoFit/>
          </a:bodyPr>
          <a:lstStyle/>
          <a:p>
            <a:pPr algn="r" rtl="1"/>
            <a:r>
              <a:rPr lang="ar-SA" dirty="0"/>
              <a:t>مدونة في اعلى السطر بقليل وبعد الشواهد والاقتباسات لاقبلها ، ويفضل ان تكون على اخر جملة منتهية بنقطة او فاصلة، على ان نكتب مايقابلها في اسفل الصفحة مع الهوامش التي نريدها،ويجب وضع ارقام متسلسلة لكل صفحة على حدة تبدأ برقم (1) وتوضع في اسفل كل صفحة الهوامش الخاصة بها،ويجب اتباع توثيق المعلومات في الهوامش بذكر المعلومات الكاملة عن المؤلف والكتاب والنشر حينما يرد المصدر او المرجع لاول مرة .</a:t>
            </a:r>
            <a:endParaRPr lang="en-US" dirty="0"/>
          </a:p>
          <a:p>
            <a:pPr algn="r" rtl="1"/>
            <a:r>
              <a:rPr lang="ar-SA" b="1" dirty="0"/>
              <a:t>اذا ورد المصدر في البحث (تاريخ اسلامي) لاول مرة يدون حسب التسلسل الاتي:</a:t>
            </a:r>
            <a:endParaRPr lang="en-US" dirty="0"/>
          </a:p>
          <a:p>
            <a:pPr algn="r" rtl="1"/>
            <a:r>
              <a:rPr lang="ar-SA" dirty="0"/>
              <a:t>اللقب، اسمه كاملا(سنة وفاته)، اسم الكتاب ، اسم المحقق ، رقم الطبعة (مكان الطبع، اسم المطبعة ، سنة الطبع)، رقم الجزء ان كان اجزاء، رقم الصفحة.</a:t>
            </a:r>
            <a:endParaRPr lang="en-US" dirty="0"/>
          </a:p>
          <a:p>
            <a:pPr algn="r" rtl="1"/>
            <a:r>
              <a:rPr lang="ar-SA" dirty="0"/>
              <a:t>الطبري،محمد بن جرير(ت310هـ)، تاريخ الرسل والملوك،ط3(بغداد،مطبعة النور،1999م)،ج3،ص44</a:t>
            </a:r>
            <a:endParaRPr lang="en-US" dirty="0"/>
          </a:p>
          <a:p>
            <a:pPr algn="r" rtl="1"/>
            <a:r>
              <a:rPr lang="ar-SA" b="1" dirty="0"/>
              <a:t>اذا ورد المرجع في البحث اول مرة يدون حسب التسلسل الاتي:</a:t>
            </a:r>
            <a:endParaRPr lang="en-US" dirty="0"/>
          </a:p>
          <a:p>
            <a:pPr algn="r" rtl="1"/>
            <a:r>
              <a:rPr lang="ar-SA" dirty="0"/>
              <a:t>اللقب، اسمه كاملا، اسم الكتاب ، اسم المترجم ان كان مترجم ، رقم الطبعة(مكان الطبع، اسم المطبعة ، سنة الطبع)، رقم الجزء ان كان اجزاء، رقم الصفحة.</a:t>
            </a:r>
            <a:endParaRPr lang="en-US" dirty="0"/>
          </a:p>
          <a:p>
            <a:pPr algn="r" rtl="1"/>
            <a:r>
              <a:rPr lang="ar-IQ" dirty="0"/>
              <a:t>عكاشة، ثروت، إعصار من المشرق جنكيز خان، ط5(القاهرة، دار الشروق، 1992)،ص76.</a:t>
            </a:r>
            <a:endParaRPr lang="en-US" dirty="0"/>
          </a:p>
          <a:p>
            <a:pPr algn="r" rtl="1"/>
            <a:r>
              <a:rPr lang="ar-SA" b="1" dirty="0"/>
              <a:t>اذا ورد المصدر في البحث (تاريخ حديث) لاول مرة يدون حسب التسلسل الاتي:</a:t>
            </a:r>
            <a:endParaRPr lang="en-US" dirty="0"/>
          </a:p>
          <a:p>
            <a:pPr algn="r" rtl="1"/>
            <a:r>
              <a:rPr lang="ar-SA" dirty="0"/>
              <a:t>اسمه المؤلف ولقبه كاملا، اسم الكتاب ، اسم المترجم ان كان مترجم ، رقم الطبعة(مكان الطبع، اسم المطبعة ، سنة الطبع)، رقم الجزء ان كان اجزاء، رقم الصفحة.</a:t>
            </a:r>
            <a:endParaRPr lang="en-US" dirty="0"/>
          </a:p>
          <a:p>
            <a:pPr algn="r" rtl="1"/>
            <a:r>
              <a:rPr lang="ar-IQ" dirty="0"/>
              <a:t> يوسف شبل، السياسة المالية في اسرائيل ، (بيروت، مطبعة مركز الابحاث، 1968م)</a:t>
            </a:r>
            <a:endParaRPr lang="en-US" dirty="0"/>
          </a:p>
          <a:p>
            <a:pPr algn="r"/>
            <a:r>
              <a:rPr lang="ar-SA" dirty="0"/>
              <a:t>اسم المصدر:عبدالواحد ذنون،اصول منهج البحث التريخي. </a:t>
            </a:r>
            <a:endParaRPr lang="en-US" dirty="0"/>
          </a:p>
        </p:txBody>
      </p:sp>
    </p:spTree>
    <p:extLst>
      <p:ext uri="{BB962C8B-B14F-4D97-AF65-F5344CB8AC3E}">
        <p14:creationId xmlns:p14="http://schemas.microsoft.com/office/powerpoint/2010/main" val="2259975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TotalTime>
  <Words>524</Words>
  <Application>Microsoft Office PowerPoint</Application>
  <PresentationFormat>On-screen Show (4:3)</PresentationFormat>
  <Paragraphs>22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Apex</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Alaa</dc:creator>
  <cp:lastModifiedBy>Alaa</cp:lastModifiedBy>
  <cp:revision>2</cp:revision>
  <dcterms:created xsi:type="dcterms:W3CDTF">2019-01-01T04:58:01Z</dcterms:created>
  <dcterms:modified xsi:type="dcterms:W3CDTF">2019-01-01T05:09:33Z</dcterms:modified>
</cp:coreProperties>
</file>