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4" d="100"/>
          <a:sy n="74" d="100"/>
        </p:scale>
        <p:origin x="-40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12/31/2018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انقر لتحرير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796027F-7875-4030-9381-8BD8C4F21935}" type="datetimeFigureOut">
              <a:rPr lang="en-US" dirty="0"/>
              <a:t>12/31/2018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7" name="Date Placeholder 4"/>
          <p:cNvSpPr>
            <a:spLocks noGrp="1"/>
          </p:cNvSpPr>
          <p:nvPr>
            <p:ph type="dt" sz="half" idx="10"/>
          </p:nvPr>
        </p:nvSpPr>
        <p:spPr/>
        <p:txBody>
          <a:bodyPr/>
          <a:lstStyle/>
          <a:p>
            <a:fld id="{4509A250-FF31-4206-8172-F9D3106AACB1}" type="datetimeFigureOut">
              <a:rPr lang="en-US" dirty="0"/>
              <a:t>12/31/2018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12/31/2018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12/31/2018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5" y="1447800"/>
            <a:ext cx="8825658" cy="4906505"/>
          </a:xfrm>
        </p:spPr>
        <p:txBody>
          <a:bodyPr/>
          <a:lstStyle/>
          <a:p>
            <a:pPr algn="r"/>
            <a:r>
              <a:rPr lang="ar-SA" sz="3200" b="1" dirty="0" smtClean="0">
                <a:cs typeface="+mn-cs"/>
              </a:rPr>
              <a:t>مفهوم </a:t>
            </a:r>
            <a:r>
              <a:rPr lang="ar-SA" sz="3200" b="1" dirty="0">
                <a:cs typeface="+mn-cs"/>
              </a:rPr>
              <a:t>المجتمع </a:t>
            </a:r>
            <a:r>
              <a:rPr lang="ar-SA" sz="3200" b="1" dirty="0" smtClean="0">
                <a:cs typeface="+mn-cs"/>
              </a:rPr>
              <a:t>المحلي</a:t>
            </a:r>
            <a:r>
              <a:rPr lang="ar-IQ" sz="2400" b="1" dirty="0" smtClean="0">
                <a:cs typeface="+mn-cs"/>
              </a:rPr>
              <a:t/>
            </a:r>
            <a:br>
              <a:rPr lang="ar-IQ" sz="2400" b="1" dirty="0" smtClean="0">
                <a:cs typeface="+mn-cs"/>
              </a:rPr>
            </a:br>
            <a:r>
              <a:rPr lang="ar-SA" sz="2400" b="1" dirty="0" smtClean="0">
                <a:cs typeface="+mn-cs"/>
              </a:rPr>
              <a:t> </a:t>
            </a:r>
            <a:r>
              <a:rPr lang="ar-EG" sz="2400" b="1" dirty="0">
                <a:cs typeface="+mn-cs"/>
              </a:rPr>
              <a:t>أن كلمة المجتمع لها أكثر من مصطلح منهم</a:t>
            </a:r>
            <a:r>
              <a:rPr lang="en-US" sz="2400" b="1" dirty="0" smtClean="0">
                <a:cs typeface="+mn-cs"/>
              </a:rPr>
              <a:t>S  </a:t>
            </a:r>
            <a:r>
              <a:rPr lang="ar-EG" sz="2400" b="1" dirty="0">
                <a:cs typeface="+mn-cs"/>
              </a:rPr>
              <a:t>و</a:t>
            </a:r>
            <a:r>
              <a:rPr lang="en-US" sz="2400" b="1" dirty="0">
                <a:cs typeface="+mn-cs"/>
              </a:rPr>
              <a:t>COMMUNUTY </a:t>
            </a:r>
            <a:r>
              <a:rPr lang="ar-EG" sz="2400" b="1" dirty="0">
                <a:cs typeface="+mn-cs"/>
              </a:rPr>
              <a:t> وَ كلاهما تعبر عن المجتمع .</a:t>
            </a:r>
            <a:r>
              <a:rPr lang="en-US" sz="2400" b="1" dirty="0">
                <a:cs typeface="+mn-cs"/>
              </a:rPr>
              <a:t/>
            </a:r>
            <a:br>
              <a:rPr lang="en-US" sz="2400" b="1" dirty="0">
                <a:cs typeface="+mn-cs"/>
              </a:rPr>
            </a:br>
            <a:r>
              <a:rPr lang="ar-EG" sz="2400" b="1" dirty="0">
                <a:cs typeface="+mn-cs"/>
              </a:rPr>
              <a:t>  وللتميز بينهما يمكن القول بأن كلمة  </a:t>
            </a:r>
            <a:r>
              <a:rPr lang="en-US" sz="2400" b="1" dirty="0">
                <a:cs typeface="+mn-cs"/>
              </a:rPr>
              <a:t>SOCIETY</a:t>
            </a:r>
            <a:r>
              <a:rPr lang="ar-EG" sz="2400" b="1" dirty="0">
                <a:cs typeface="+mn-cs"/>
              </a:rPr>
              <a:t>تشير إلى المجتمع القومي أو الأمة، وَكلمة</a:t>
            </a:r>
            <a:r>
              <a:rPr lang="en-US" sz="2400" b="1" dirty="0">
                <a:cs typeface="+mn-cs"/>
              </a:rPr>
              <a:t> COMMUNUTY </a:t>
            </a:r>
            <a:r>
              <a:rPr lang="ar-EG" sz="2400" b="1" dirty="0">
                <a:cs typeface="+mn-cs"/>
              </a:rPr>
              <a:t>تشير إلى المجتمع المحلي المحدود . </a:t>
            </a:r>
            <a:r>
              <a:rPr lang="en-US" sz="2400" b="1" dirty="0">
                <a:cs typeface="+mn-cs"/>
              </a:rPr>
              <a:t/>
            </a:r>
            <a:br>
              <a:rPr lang="en-US" sz="2400" b="1" dirty="0">
                <a:cs typeface="+mn-cs"/>
              </a:rPr>
            </a:br>
            <a:r>
              <a:rPr lang="ar-EG" sz="2400" b="1" dirty="0">
                <a:cs typeface="+mn-cs"/>
              </a:rPr>
              <a:t>       ويستخدم مصطلح </a:t>
            </a:r>
            <a:r>
              <a:rPr lang="en-US" sz="2400" b="1" dirty="0">
                <a:cs typeface="+mn-cs"/>
              </a:rPr>
              <a:t> COMMUNUTY</a:t>
            </a:r>
            <a:r>
              <a:rPr lang="ar-EG" sz="2400" b="1" dirty="0">
                <a:cs typeface="+mn-cs"/>
              </a:rPr>
              <a:t>للإشارة إلى مجموعة من البشر يتفاعلون مع بعضهم البعض وَ ربما يعيشون متجاورين وَ يتشاركون قيماً وَ يجمعهم ترابط اجتماعي . </a:t>
            </a:r>
            <a:r>
              <a:rPr lang="en-US" sz="2400" b="1" dirty="0">
                <a:cs typeface="+mn-cs"/>
              </a:rPr>
              <a:t>OCIETY</a:t>
            </a:r>
            <a:br>
              <a:rPr lang="en-US" sz="2400" b="1" dirty="0">
                <a:cs typeface="+mn-cs"/>
              </a:rPr>
            </a:br>
            <a:r>
              <a:rPr lang="ar-EG" sz="2400" b="1" dirty="0">
                <a:cs typeface="+mn-cs"/>
              </a:rPr>
              <a:t>لذلك تعددت تعريفات المجتمع المحلي ومنها : </a:t>
            </a:r>
            <a:r>
              <a:rPr lang="en-US" sz="2400" b="1" dirty="0">
                <a:cs typeface="+mn-cs"/>
              </a:rPr>
              <a:t/>
            </a:r>
            <a:br>
              <a:rPr lang="en-US" sz="2400" b="1" dirty="0">
                <a:cs typeface="+mn-cs"/>
              </a:rPr>
            </a:br>
            <a:r>
              <a:rPr lang="ar-EG" sz="2400" b="1" dirty="0">
                <a:cs typeface="+mn-cs"/>
              </a:rPr>
              <a:t>تعريف روبرت </a:t>
            </a:r>
            <a:r>
              <a:rPr lang="ar-EG" sz="2400" b="1" dirty="0" err="1">
                <a:cs typeface="+mn-cs"/>
              </a:rPr>
              <a:t>ماكيفر</a:t>
            </a:r>
            <a:r>
              <a:rPr lang="ar-EG" sz="2400" b="1" dirty="0">
                <a:cs typeface="+mn-cs"/>
              </a:rPr>
              <a:t> : أن المجتمع المحلي هو وحدة اجتماعية تجمع بين أعضاءها مجموعة من المصالح المشتركة وَ يسود بينهم شعور بالانتماء للمشاركة في حياة مشتركة .</a:t>
            </a:r>
            <a:r>
              <a:rPr lang="en-US" sz="2400" b="1" dirty="0">
                <a:cs typeface="+mn-cs"/>
              </a:rPr>
              <a:t/>
            </a:r>
            <a:br>
              <a:rPr lang="en-US" sz="2400" b="1" dirty="0">
                <a:cs typeface="+mn-cs"/>
              </a:rPr>
            </a:br>
            <a:endParaRPr lang="ar-IQ" sz="2400" b="1" dirty="0">
              <a:cs typeface="+mn-cs"/>
            </a:endParaRPr>
          </a:p>
        </p:txBody>
      </p:sp>
    </p:spTree>
    <p:extLst>
      <p:ext uri="{BB962C8B-B14F-4D97-AF65-F5344CB8AC3E}">
        <p14:creationId xmlns:p14="http://schemas.microsoft.com/office/powerpoint/2010/main" val="2967120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عنصر نائب للمحتوى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5007" y="940158"/>
            <a:ext cx="9324305" cy="511291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206909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09966"/>
            <a:ext cx="11577234" cy="6307810"/>
          </a:xfrm>
        </p:spPr>
        <p:txBody>
          <a:bodyPr>
            <a:normAutofit/>
          </a:bodyPr>
          <a:lstStyle/>
          <a:p>
            <a:pPr marL="0" indent="0">
              <a:buNone/>
            </a:pPr>
            <a:r>
              <a:rPr lang="ar-EG" sz="3400" b="1" dirty="0"/>
              <a:t>تعريف لويس ويرث : أن المجتمع المحلي يتميز بأن له أساس مكاني إقليمي يتوزع من خلاله الأفراد وَ الجماعات الأنشطة على </a:t>
            </a:r>
            <a:r>
              <a:rPr lang="ar-EG" sz="3400" b="1" dirty="0" err="1"/>
              <a:t>اساس</a:t>
            </a:r>
            <a:r>
              <a:rPr lang="ar-EG" sz="3400" b="1" dirty="0"/>
              <a:t> الاعتماد المتبادل بين الأفراد . </a:t>
            </a:r>
            <a:r>
              <a:rPr lang="en-US" sz="3400" b="1" dirty="0"/>
              <a:t/>
            </a:r>
            <a:br>
              <a:rPr lang="en-US" sz="3400" b="1" dirty="0"/>
            </a:br>
            <a:r>
              <a:rPr lang="ar-SA" sz="3400" b="1" dirty="0"/>
              <a:t> </a:t>
            </a:r>
            <a:r>
              <a:rPr lang="ar-EG" sz="3400" b="1" dirty="0"/>
              <a:t>تعريف </a:t>
            </a:r>
            <a:r>
              <a:rPr lang="ar-EG" sz="3400" b="1" dirty="0" err="1"/>
              <a:t>تالكوت</a:t>
            </a:r>
            <a:r>
              <a:rPr lang="ar-EG" sz="3400" b="1" dirty="0"/>
              <a:t> </a:t>
            </a:r>
            <a:r>
              <a:rPr lang="ar-EG" sz="3400" b="1" dirty="0" err="1"/>
              <a:t>بارسونز</a:t>
            </a:r>
            <a:r>
              <a:rPr lang="ar-EG" sz="3400" b="1" dirty="0"/>
              <a:t> : أن المجتمع المحلي هو تجمع الأفراد في منطقة محددة بصورة تتيح ظهور الأنشطة اليومية المشتركة .</a:t>
            </a:r>
            <a:r>
              <a:rPr lang="ar-SA" sz="3400" b="1" dirty="0" smtClean="0"/>
              <a:t> </a:t>
            </a:r>
            <a:endParaRPr lang="en-US" sz="3400" b="1" dirty="0" smtClean="0"/>
          </a:p>
          <a:p>
            <a:pPr marL="0" indent="0">
              <a:buNone/>
            </a:pPr>
            <a:r>
              <a:rPr lang="ar-EG" sz="3400" b="1" dirty="0" smtClean="0"/>
              <a:t>ويشير </a:t>
            </a:r>
            <a:r>
              <a:rPr lang="ar-EG" sz="3400" b="1" dirty="0"/>
              <a:t>مفهوم المجتمع المحلي بشكل عام، إلى مجموعة من الناس يقيمون في منطقة جغرافية محددة، ويشتركون معاً في الأنشطة السياسية والاقتصادية والاجتماعية، ويكونون فيما بينهم وحدة اجتماعية ذات حكم ذاتي، تسودها قيم عامة يشعرون بالانتماء إليها. </a:t>
            </a:r>
            <a:endParaRPr lang="en-US" sz="3400" b="1" dirty="0"/>
          </a:p>
          <a:p>
            <a:pPr marL="0" indent="0">
              <a:buNone/>
            </a:pPr>
            <a:r>
              <a:rPr lang="ar-EG" sz="3400" b="1" dirty="0"/>
              <a:t>     </a:t>
            </a:r>
            <a:r>
              <a:rPr lang="ar-EG" sz="3400" b="1" dirty="0" smtClean="0"/>
              <a:t>ومن </a:t>
            </a:r>
            <a:r>
              <a:rPr lang="ar-EG" sz="3400" b="1" dirty="0"/>
              <a:t>أمثلة المجتمع المحلي: (المدينة، المدينة الصغيرة، القرية والحي </a:t>
            </a:r>
            <a:r>
              <a:rPr lang="ar-EG" sz="3400" b="1" dirty="0" smtClean="0"/>
              <a:t>... </a:t>
            </a:r>
            <a:r>
              <a:rPr lang="ar-EG" sz="3400" b="1" dirty="0"/>
              <a:t>الخ). </a:t>
            </a:r>
            <a:endParaRPr lang="ar-IQ" sz="3400" b="1" dirty="0"/>
          </a:p>
        </p:txBody>
      </p:sp>
    </p:spTree>
    <p:extLst>
      <p:ext uri="{BB962C8B-B14F-4D97-AF65-F5344CB8AC3E}">
        <p14:creationId xmlns:p14="http://schemas.microsoft.com/office/powerpoint/2010/main" val="4204049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294468"/>
            <a:ext cx="11453248" cy="6230318"/>
          </a:xfrm>
        </p:spPr>
        <p:txBody>
          <a:bodyPr>
            <a:normAutofit/>
          </a:bodyPr>
          <a:lstStyle/>
          <a:p>
            <a:pPr marL="0" indent="0" algn="just">
              <a:buNone/>
            </a:pPr>
            <a:r>
              <a:rPr lang="ar-EG" sz="3300" b="1" dirty="0"/>
              <a:t> </a:t>
            </a:r>
            <a:r>
              <a:rPr lang="ar-IQ" sz="3300" b="1" dirty="0" smtClean="0"/>
              <a:t>       </a:t>
            </a:r>
            <a:r>
              <a:rPr lang="ar-EG" sz="3300" b="1" dirty="0" smtClean="0"/>
              <a:t>في </a:t>
            </a:r>
            <a:r>
              <a:rPr lang="ar-EG" sz="3300" b="1" dirty="0"/>
              <a:t>ضوء التعريفات السابقة يمكن تحديد أبعاد ومقومات المجتمع المحلي </a:t>
            </a:r>
            <a:r>
              <a:rPr lang="ar-IQ" sz="3300" b="1" dirty="0" smtClean="0"/>
              <a:t>    </a:t>
            </a:r>
            <a:r>
              <a:rPr lang="ar-EG" sz="3300" b="1" dirty="0" smtClean="0"/>
              <a:t>في</a:t>
            </a:r>
            <a:r>
              <a:rPr lang="ar-SA" sz="3300" b="1" dirty="0"/>
              <a:t>ما يلي</a:t>
            </a:r>
            <a:r>
              <a:rPr lang="ar-EG" sz="3300" b="1" dirty="0" smtClean="0"/>
              <a:t>:</a:t>
            </a:r>
            <a:endParaRPr lang="ar-IQ" sz="3300" b="1" dirty="0"/>
          </a:p>
          <a:p>
            <a:pPr marL="0" indent="0" algn="just">
              <a:buNone/>
            </a:pPr>
            <a:r>
              <a:rPr lang="ar-SA" sz="3300" b="1" dirty="0" smtClean="0"/>
              <a:t>1-الحدود </a:t>
            </a:r>
            <a:r>
              <a:rPr lang="ar-SA" sz="3300" b="1" dirty="0"/>
              <a:t>الجغرافية: يتكون المجتمع المحلي من مساحة معينة ومحددة من الأرض. </a:t>
            </a:r>
            <a:endParaRPr lang="en-US" sz="3300" b="1" dirty="0"/>
          </a:p>
          <a:p>
            <a:pPr marL="0" indent="0" algn="just">
              <a:buNone/>
            </a:pPr>
            <a:r>
              <a:rPr lang="ar-SA" sz="3300" b="1" dirty="0"/>
              <a:t>2-الجانب</a:t>
            </a:r>
            <a:r>
              <a:rPr lang="ar-EG" sz="3300" b="1" dirty="0"/>
              <a:t> السكاني للمجتمع المحلي: المجتمع المحلي ليس مكان أو مساحة محددة فقط بل هو مجموعة من الناس الذين يعيشون معاً في هذه المساحة لذلك فإن عوامل مثل عدد السكان، تركيبتهم العمرية، أصولهم العرقية، معدل المواليد والوفيات، تعتبر من العوامل الهامة في تحديد المجتمع. </a:t>
            </a:r>
            <a:endParaRPr lang="en-US" sz="3300" b="1" dirty="0"/>
          </a:p>
          <a:p>
            <a:pPr marL="0" indent="0" algn="just">
              <a:buNone/>
            </a:pPr>
            <a:r>
              <a:rPr lang="ar-SA" sz="3300" b="1" dirty="0"/>
              <a:t>3-الاعتماد</a:t>
            </a:r>
            <a:r>
              <a:rPr lang="ar-EG" sz="3300" b="1" dirty="0"/>
              <a:t> المتبادل بين أعضاء المجتمع: تعدد وتنوع حاجات الإنسان وعدم قدرته على إشباعها بمفرده أو حتى في ظل مجموعات محدودة يجعل من الصعوبة بمكان إشباع هذه الاحتياجات ويترتب على ذلك انضمامه للتجمعات البشرية</a:t>
            </a:r>
            <a:r>
              <a:rPr lang="ar-EG" sz="3300" b="1" dirty="0" smtClean="0"/>
              <a:t>.</a:t>
            </a:r>
            <a:endParaRPr lang="en-US" sz="3300" b="1" dirty="0"/>
          </a:p>
        </p:txBody>
      </p:sp>
    </p:spTree>
    <p:extLst>
      <p:ext uri="{BB962C8B-B14F-4D97-AF65-F5344CB8AC3E}">
        <p14:creationId xmlns:p14="http://schemas.microsoft.com/office/powerpoint/2010/main" val="234936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09966"/>
            <a:ext cx="11561736" cy="6245817"/>
          </a:xfrm>
        </p:spPr>
        <p:txBody>
          <a:bodyPr>
            <a:normAutofit/>
          </a:bodyPr>
          <a:lstStyle/>
          <a:p>
            <a:pPr marL="0" indent="0" algn="just">
              <a:buNone/>
            </a:pPr>
            <a:r>
              <a:rPr lang="ar-SA" sz="3300" b="1" dirty="0"/>
              <a:t>4-العلاقات</a:t>
            </a:r>
            <a:r>
              <a:rPr lang="ar-EG" sz="3300" b="1" dirty="0"/>
              <a:t> والنظم الاجتماعية: المجتمع المحلي يتضمن فكرة الاشتراك في القيم والسلوكيات والنظم الاجتماعية، وتختلف المجتمعات وفقاً لنوع القيم والتقاليد والسلوك العام.</a:t>
            </a:r>
            <a:endParaRPr lang="en-US" sz="3300" b="1" dirty="0"/>
          </a:p>
          <a:p>
            <a:pPr marL="0" indent="0" algn="just">
              <a:buNone/>
            </a:pPr>
            <a:r>
              <a:rPr lang="ar-SA" sz="3300" b="1" dirty="0"/>
              <a:t>5-الشعور</a:t>
            </a:r>
            <a:r>
              <a:rPr lang="ar-EG" sz="3300" b="1" dirty="0"/>
              <a:t> بالولاء والانتماء للمجتمع: أن الاشتراك في القيم والسلوكيات بالإضافة إلى عامل المكان والسكان من شأنه أن يقوي من الشعور بالولاء والانتماء للمجتمع. </a:t>
            </a:r>
            <a:endParaRPr lang="en-US" sz="3300" b="1" dirty="0"/>
          </a:p>
          <a:p>
            <a:pPr marL="0" indent="0" algn="just">
              <a:buNone/>
            </a:pPr>
            <a:r>
              <a:rPr lang="ar-SA" sz="3300" b="1" dirty="0"/>
              <a:t>6-التفاعل</a:t>
            </a:r>
            <a:r>
              <a:rPr lang="ar-EG" sz="3300" b="1" dirty="0"/>
              <a:t> الاجتماعي بين جماعات المجتمع: هذا التفاعل بين أفراد المجتمع من شأنه إتاحة الفرصة لظهور القادة ويسمح بتحديد الأدوار والمكانات الاجتماعية للأعضاء والجماعات المكونة للمجتمع . ويمكن عن طريق التفاعل الاجتماعي أن يتواصل سكان المجتمع إلى تكوين تنظيمات أو منظمات يتحركون من خلالها لإشباع حاجاتهم .</a:t>
            </a:r>
            <a:endParaRPr lang="ar-IQ" sz="3300" b="1" dirty="0"/>
          </a:p>
          <a:p>
            <a:pPr marL="0" indent="0" algn="just">
              <a:buNone/>
            </a:pPr>
            <a:endParaRPr lang="ar-IQ" sz="3300" b="1" dirty="0"/>
          </a:p>
        </p:txBody>
      </p:sp>
    </p:spTree>
    <p:extLst>
      <p:ext uri="{BB962C8B-B14F-4D97-AF65-F5344CB8AC3E}">
        <p14:creationId xmlns:p14="http://schemas.microsoft.com/office/powerpoint/2010/main" val="3774566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25464"/>
            <a:ext cx="11639227" cy="6245817"/>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marL="0" indent="0" algn="just">
              <a:buNone/>
            </a:pPr>
            <a:r>
              <a:rPr lang="ar-SA" sz="3300" b="1" u="sng" dirty="0"/>
              <a:t>الخصائص المميزة للمجتمع المحلي : </a:t>
            </a:r>
            <a:endParaRPr lang="en-US" sz="3300" b="1" dirty="0"/>
          </a:p>
          <a:p>
            <a:pPr marL="0" indent="0" algn="just">
              <a:buNone/>
            </a:pPr>
            <a:r>
              <a:rPr lang="en-US" sz="3300" b="1" dirty="0"/>
              <a:t> </a:t>
            </a:r>
            <a:r>
              <a:rPr lang="ar-EG" sz="3300" b="1" u="sng" dirty="0" smtClean="0"/>
              <a:t>1</a:t>
            </a:r>
            <a:r>
              <a:rPr lang="ar-EG" sz="3300" b="1" u="sng" dirty="0"/>
              <a:t>. الإقليم أو المكان المحدد :</a:t>
            </a:r>
            <a:r>
              <a:rPr lang="ar-EG" sz="3300" b="1" dirty="0"/>
              <a:t> يتحدد المجتمع ، بالضرورة ، بموقع ومكان محددين ، وتتعين حدود المجتمع المحلي أو تثبت من طريق ما تمارسه جموع السكان من نشاطات، ومن ثم يُشير المصطلح ، عادة، إلى منطقة محددة ذات خصائص ـ طبيعية أو مصطنعة ـ فريدة ومتميزة ، تتوافق ، بالضرورة، مع ما يطوره المجتمع من نسق خاص للتنظيم الاجتماعي . </a:t>
            </a:r>
            <a:endParaRPr lang="en-US" sz="3300" b="1" dirty="0"/>
          </a:p>
          <a:p>
            <a:pPr marL="0" indent="0" algn="just">
              <a:buNone/>
            </a:pPr>
            <a:r>
              <a:rPr lang="ar-EG" sz="3300" b="1" u="sng" dirty="0"/>
              <a:t>2. الاستقلال والاكتفاء الذاتي :</a:t>
            </a:r>
            <a:r>
              <a:rPr lang="ar-EG" sz="3300" b="1" dirty="0"/>
              <a:t> يمثل المجتمع المحلي جماعة من الأفراد مكتفية بذاتها. ففي إطار المجتمع المحلي وحدوده يعتمد الأفراد على بعضهم للقيام بالوظائف الأساسية.</a:t>
            </a:r>
            <a:endParaRPr lang="en-US" sz="3300" b="1" dirty="0"/>
          </a:p>
          <a:p>
            <a:pPr marL="0" indent="0" algn="just">
              <a:buNone/>
            </a:pPr>
            <a:endParaRPr lang="ar-IQ" sz="3300" b="1" dirty="0"/>
          </a:p>
        </p:txBody>
      </p:sp>
    </p:spTree>
    <p:extLst>
      <p:ext uri="{BB962C8B-B14F-4D97-AF65-F5344CB8AC3E}">
        <p14:creationId xmlns:p14="http://schemas.microsoft.com/office/powerpoint/2010/main" val="219273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6" y="247974"/>
            <a:ext cx="11654724" cy="6369802"/>
          </a:xfrm>
        </p:spPr>
        <p:style>
          <a:lnRef idx="1">
            <a:schemeClr val="accent3"/>
          </a:lnRef>
          <a:fillRef idx="2">
            <a:schemeClr val="accent3"/>
          </a:fillRef>
          <a:effectRef idx="1">
            <a:schemeClr val="accent3"/>
          </a:effectRef>
          <a:fontRef idx="minor">
            <a:schemeClr val="dk1"/>
          </a:fontRef>
        </p:style>
        <p:txBody>
          <a:bodyPr>
            <a:noAutofit/>
          </a:bodyPr>
          <a:lstStyle/>
          <a:p>
            <a:pPr marL="0" indent="0" algn="just">
              <a:buNone/>
            </a:pPr>
            <a:r>
              <a:rPr lang="ar-EG" sz="3000" b="1" u="sng" dirty="0"/>
              <a:t>3. الوعي الذاتي :</a:t>
            </a:r>
            <a:r>
              <a:rPr lang="ar-EG" sz="3000" b="1" dirty="0"/>
              <a:t> الوعي الذاتي أو الوعي بالذات </a:t>
            </a:r>
            <a:r>
              <a:rPr lang="en-US" sz="3000" b="1" dirty="0"/>
              <a:t>Self-awareness </a:t>
            </a:r>
            <a:r>
              <a:rPr lang="ar-EG" sz="3000" b="1" dirty="0"/>
              <a:t> من أهم الخصائص المميزة للمجتمع المحلي. وتتضمن هذه الخاصية الاعتراف المتبادل بين الأفراد، إلى جانب الشعور بالانتماء والتميز. يترجم هذا الوعي عادة في اتجاهات الأفراد، كالاعتزاز والمباهاة بالمجتمع المحلي والولاء له والدفاع عنه . كما أن المنافسة مع المجتمعات المحلية الأخرى والتدعيم المتحمس للمشروعات المحلية، تؤكد بدورها آليات (</a:t>
            </a:r>
            <a:r>
              <a:rPr lang="ar-EG" sz="3000" b="1" dirty="0" err="1"/>
              <a:t>ميكانزمات</a:t>
            </a:r>
            <a:r>
              <a:rPr lang="ar-EG" sz="3000" b="1" dirty="0"/>
              <a:t>) توحد الأفراد والجماعات بالمجتمع المحلي، الذي ينتميان إليه . </a:t>
            </a:r>
            <a:endParaRPr lang="en-US" sz="3000" b="1" dirty="0"/>
          </a:p>
          <a:p>
            <a:pPr marL="0" indent="0" algn="just">
              <a:buNone/>
            </a:pPr>
            <a:r>
              <a:rPr lang="ar-EG" sz="3000" b="1" u="sng" dirty="0"/>
              <a:t>4. القيم والمعايير المشتركة:</a:t>
            </a:r>
            <a:r>
              <a:rPr lang="ar-EG" sz="3000" b="1" dirty="0"/>
              <a:t> من أهم ما يميز المجتمع المحلي عن أشكال التنظيم الاجتماعي الأخرى، هو ما يسوده من أنساق خاصة للقيم والمعايير</a:t>
            </a:r>
            <a:r>
              <a:rPr lang="ar-SA" sz="3000" b="1" dirty="0"/>
              <a:t>, </a:t>
            </a:r>
            <a:r>
              <a:rPr lang="ar-EG" sz="3000" b="1" dirty="0"/>
              <a:t>إذ عادة ما تُعاد صياغة الكثير من القيم المطلقة في الثقافة الكبرى، في ضوء الرموز والأحداث ذات الدلالة والمغزى ـ في السياق المجتمعي المحلي. كما أن ما يسود المجتمع المحلي من نسق قيمي خاص من شأنه أن يدعم الاتفاق والاتصال بين الأفراد بطريقة متميزة ومتكاملة، ويدعم -في الوقت نفسه- الشعور بالجماعة  والوعي بالذات بين أفراد المجتمع المحلي، إلى جانب إنماء الشعور بالتمايز عن كل ما هو خارج المجتمع .</a:t>
            </a:r>
            <a:endParaRPr lang="en-US" sz="3000" b="1" dirty="0"/>
          </a:p>
          <a:p>
            <a:pPr marL="0" indent="0" algn="just">
              <a:buNone/>
            </a:pPr>
            <a:endParaRPr lang="ar-IQ" sz="3000" b="1" dirty="0"/>
          </a:p>
        </p:txBody>
      </p:sp>
    </p:spTree>
    <p:extLst>
      <p:ext uri="{BB962C8B-B14F-4D97-AF65-F5344CB8AC3E}">
        <p14:creationId xmlns:p14="http://schemas.microsoft.com/office/powerpoint/2010/main" val="3216071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16976"/>
            <a:ext cx="11654726" cy="6447295"/>
          </a:xfrm>
          <a:solidFill>
            <a:srgbClr val="00B0F0"/>
          </a:solidFill>
        </p:spPr>
        <p:txBody>
          <a:bodyPr>
            <a:normAutofit/>
          </a:bodyPr>
          <a:lstStyle/>
          <a:p>
            <a:pPr marL="0" indent="0" algn="just">
              <a:buNone/>
            </a:pPr>
            <a:r>
              <a:rPr lang="ar-EG" sz="3600" b="1" u="sng" dirty="0"/>
              <a:t>5. المجتمع المحلي كوحدة نفسية وثقافية :</a:t>
            </a:r>
            <a:r>
              <a:rPr lang="ar-EG" sz="3600" b="1" dirty="0"/>
              <a:t> </a:t>
            </a:r>
            <a:endParaRPr lang="ar-IQ" sz="3600" b="1" dirty="0" smtClean="0"/>
          </a:p>
          <a:p>
            <a:pPr marL="0" indent="0" algn="just">
              <a:buNone/>
            </a:pPr>
            <a:r>
              <a:rPr lang="ar-EG" sz="3600" b="1" dirty="0" smtClean="0"/>
              <a:t>المجتمع </a:t>
            </a:r>
            <a:r>
              <a:rPr lang="ar-EG" sz="3600" b="1" dirty="0"/>
              <a:t>المحلي يمثل وحدة نفسية، يكتسب الأفراد من خلال توحدهم بها شعوراً بالأمن والانتماء والاستقرار النفسي </a:t>
            </a:r>
            <a:r>
              <a:rPr lang="ar-EG" sz="3600" b="1" dirty="0" smtClean="0"/>
              <a:t>.</a:t>
            </a:r>
            <a:endParaRPr lang="ar-IQ" sz="3600" b="1" dirty="0" smtClean="0"/>
          </a:p>
          <a:p>
            <a:pPr marL="0" indent="0" algn="just">
              <a:buNone/>
            </a:pPr>
            <a:endParaRPr lang="en-US" sz="3600" b="1" dirty="0"/>
          </a:p>
          <a:p>
            <a:pPr marL="0" indent="0" algn="just">
              <a:buNone/>
            </a:pPr>
            <a:r>
              <a:rPr lang="ar-EG" sz="3600" b="1" dirty="0"/>
              <a:t>       وقد تأكدت الفكرة نفسها لدى بعض علماء الاجتماع والأنثروبولوجيا، ممن تبنوا منظوراً ثقافياً بحتاً في تحليلهم للمجتمع المحلي؛ فذهبوا إلى أن توحد الأفراد بمجتمعاتهم المحلية ينجم أصلاً عن مشاركتهم في عدد من القيم والمعايير والأهداف المشتركة والمعتقدات... إلخ، ومن ثم يصبح المجتمع المحلي في نظرهم وحدة ثقافية في المقام الأول . </a:t>
            </a:r>
            <a:endParaRPr lang="en-US" sz="3600" b="1" dirty="0"/>
          </a:p>
          <a:p>
            <a:pPr marL="0" indent="0" algn="just">
              <a:buNone/>
            </a:pPr>
            <a:endParaRPr lang="ar-IQ" sz="3600" b="1" dirty="0"/>
          </a:p>
        </p:txBody>
      </p:sp>
    </p:spTree>
    <p:extLst>
      <p:ext uri="{BB962C8B-B14F-4D97-AF65-F5344CB8AC3E}">
        <p14:creationId xmlns:p14="http://schemas.microsoft.com/office/powerpoint/2010/main" val="3920988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263472"/>
            <a:ext cx="11623728" cy="6323308"/>
          </a:xfrm>
        </p:spPr>
        <p:style>
          <a:lnRef idx="1">
            <a:schemeClr val="accent6"/>
          </a:lnRef>
          <a:fillRef idx="2">
            <a:schemeClr val="accent6"/>
          </a:fillRef>
          <a:effectRef idx="1">
            <a:schemeClr val="accent6"/>
          </a:effectRef>
          <a:fontRef idx="minor">
            <a:schemeClr val="dk1"/>
          </a:fontRef>
        </p:style>
        <p:txBody>
          <a:bodyPr>
            <a:normAutofit/>
          </a:bodyPr>
          <a:lstStyle/>
          <a:p>
            <a:pPr marL="0" indent="0" algn="just">
              <a:buNone/>
            </a:pPr>
            <a:r>
              <a:rPr lang="ar-SA" sz="3600" b="1" dirty="0"/>
              <a:t>المجتمع المحلي والمجتمع الأكبر : </a:t>
            </a:r>
            <a:endParaRPr lang="en-US" sz="3600" b="1" dirty="0"/>
          </a:p>
          <a:p>
            <a:pPr marL="0" indent="0" algn="just">
              <a:buNone/>
            </a:pPr>
            <a:r>
              <a:rPr lang="ar-EG" sz="3600" b="1" dirty="0"/>
              <a:t>إن المجتمع المحلي الصغير أو المجتمع القومي الكبير يحتويان على العديد من الدلالات منها :</a:t>
            </a:r>
            <a:endParaRPr lang="en-US" sz="3600" b="1" dirty="0"/>
          </a:p>
          <a:p>
            <a:pPr lvl="0" algn="just">
              <a:buFont typeface="Wingdings" panose="05000000000000000000" pitchFamily="2" charset="2"/>
              <a:buChar char="q"/>
            </a:pPr>
            <a:r>
              <a:rPr lang="ar-EG" sz="3600" b="1" dirty="0"/>
              <a:t>أن هنالك جماعات من الناس يعيشون في منطقة جغرافية .</a:t>
            </a:r>
            <a:endParaRPr lang="en-US" sz="3600" b="1" dirty="0"/>
          </a:p>
          <a:p>
            <a:pPr lvl="0" algn="just">
              <a:buFont typeface="Wingdings" panose="05000000000000000000" pitchFamily="2" charset="2"/>
              <a:buChar char="q"/>
            </a:pPr>
            <a:r>
              <a:rPr lang="ar-EG" sz="3600" b="1" dirty="0"/>
              <a:t>أن لهؤلاء الأفراد أهداف وقيم وعادات وتقاليد .</a:t>
            </a:r>
            <a:endParaRPr lang="en-US" sz="3600" b="1" dirty="0"/>
          </a:p>
          <a:p>
            <a:pPr lvl="0" algn="just">
              <a:buFont typeface="Wingdings" panose="05000000000000000000" pitchFamily="2" charset="2"/>
              <a:buChar char="q"/>
            </a:pPr>
            <a:r>
              <a:rPr lang="ar-EG" sz="3600" b="1" dirty="0"/>
              <a:t>تقوم بين هؤلاء الناس العديد من العلاقات الاجتماعية والاقتصادية والثقافية .</a:t>
            </a:r>
            <a:endParaRPr lang="en-US" sz="3600" b="1" dirty="0"/>
          </a:p>
          <a:p>
            <a:pPr lvl="0" algn="just">
              <a:buFont typeface="Wingdings" panose="05000000000000000000" pitchFamily="2" charset="2"/>
              <a:buChar char="q"/>
            </a:pPr>
            <a:r>
              <a:rPr lang="ar-EG" sz="3600" b="1" dirty="0"/>
              <a:t>يدخلون في العديد من العمليات الاجتماعية . </a:t>
            </a:r>
            <a:endParaRPr lang="en-US" sz="3600" b="1" dirty="0"/>
          </a:p>
          <a:p>
            <a:pPr marL="0" indent="0" algn="just">
              <a:buNone/>
            </a:pPr>
            <a:endParaRPr lang="ar-IQ" sz="3600" b="1" dirty="0"/>
          </a:p>
        </p:txBody>
      </p:sp>
    </p:spTree>
    <p:extLst>
      <p:ext uri="{BB962C8B-B14F-4D97-AF65-F5344CB8AC3E}">
        <p14:creationId xmlns:p14="http://schemas.microsoft.com/office/powerpoint/2010/main" val="857655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170481"/>
            <a:ext cx="11592733" cy="6478291"/>
          </a:xfrm>
          <a:scene3d>
            <a:camera prst="obliqueBottomLeft"/>
            <a:lightRig rig="threePt" dir="t"/>
          </a:scene3d>
        </p:spPr>
        <p:style>
          <a:lnRef idx="1">
            <a:schemeClr val="accent3"/>
          </a:lnRef>
          <a:fillRef idx="2">
            <a:schemeClr val="accent3"/>
          </a:fillRef>
          <a:effectRef idx="1">
            <a:schemeClr val="accent3"/>
          </a:effectRef>
          <a:fontRef idx="minor">
            <a:schemeClr val="dk1"/>
          </a:fontRef>
        </p:style>
        <p:txBody>
          <a:bodyPr>
            <a:normAutofit/>
          </a:bodyPr>
          <a:lstStyle/>
          <a:p>
            <a:pPr marL="0" indent="0" algn="just">
              <a:buNone/>
            </a:pPr>
            <a:r>
              <a:rPr lang="ar-IQ" sz="3200" b="1" dirty="0" smtClean="0"/>
              <a:t>	</a:t>
            </a:r>
            <a:r>
              <a:rPr lang="ar-EG" sz="3200" b="1" dirty="0" smtClean="0"/>
              <a:t>في </a:t>
            </a:r>
            <a:r>
              <a:rPr lang="ar-EG" sz="3200" b="1" dirty="0"/>
              <a:t>الحقيقة لا يمكن تناول المجتمع المحلي بالدراسة </a:t>
            </a:r>
            <a:r>
              <a:rPr lang="ar-EG" sz="3200" b="1" dirty="0" err="1" smtClean="0"/>
              <a:t>بمع</a:t>
            </a:r>
            <a:r>
              <a:rPr lang="ar-IQ" sz="3200" b="1" dirty="0"/>
              <a:t>ز</a:t>
            </a:r>
            <a:r>
              <a:rPr lang="ar-EG" sz="3200" b="1" dirty="0" smtClean="0"/>
              <a:t>ل </a:t>
            </a:r>
            <a:r>
              <a:rPr lang="ar-EG" sz="3200" b="1" dirty="0"/>
              <a:t>عن تفاعله مع المجتمعات المحلية الأخرى أو المجتمع الأكبر، إذ أن المجتمع المحلي ليس وحدة منفصلة بذاتها، ولكنها خلية من نسيج أكبر وأشمل هو المجتمع ككل . </a:t>
            </a:r>
            <a:endParaRPr lang="en-US" sz="3200" b="1" dirty="0"/>
          </a:p>
          <a:p>
            <a:pPr marL="0" indent="0" algn="just">
              <a:buNone/>
            </a:pPr>
            <a:r>
              <a:rPr lang="ar-IQ" sz="3200" b="1" dirty="0" smtClean="0"/>
              <a:t>	</a:t>
            </a:r>
            <a:r>
              <a:rPr lang="ar-EG" sz="3200" b="1" dirty="0" smtClean="0"/>
              <a:t>إن </a:t>
            </a:r>
            <a:r>
              <a:rPr lang="ar-EG" sz="3200" b="1" dirty="0"/>
              <a:t>المجتمع المحلي سواء كان مدينة أو حي أو قرية لا يمثل نظاماً مغلقاً في حد ذاته، فكثير من المشاكل المحلية لا تقتصر على حدود المدينة أو القرية، بل يجب أن تُدرس على نطاق شمولي على مستوى المحافظة أو الإقليم والدولة ككل، بالإضافة إلى ذلك فإن هذه المشاكل تتجاوز الوحدات الوظيفية والتنظيمية في المحليات .</a:t>
            </a:r>
            <a:endParaRPr lang="en-US" sz="3200" b="1" dirty="0"/>
          </a:p>
          <a:p>
            <a:pPr marL="0" indent="0" algn="just">
              <a:buNone/>
            </a:pPr>
            <a:r>
              <a:rPr lang="ar-IQ" sz="3200" b="1" dirty="0" smtClean="0"/>
              <a:t>	</a:t>
            </a:r>
            <a:r>
              <a:rPr lang="ar-EG" sz="3200" b="1" dirty="0" smtClean="0"/>
              <a:t>ويمكن </a:t>
            </a:r>
            <a:r>
              <a:rPr lang="ar-EG" sz="3200" b="1" dirty="0"/>
              <a:t>النظر للمجتمع المحلي كمنسق فرعي، بتفاعل مع المجتمع الكبير (النسق الأكبر) من خلال علاقات متداخلة، ويعكس مشاكله الرئيسية، سواء ما تعلق منها بالبناء الاجتماعي أو الاقتصادي أو الثقافي وغير ذلك . </a:t>
            </a:r>
            <a:endParaRPr lang="ar-IQ" sz="3200" b="1" dirty="0"/>
          </a:p>
        </p:txBody>
      </p:sp>
    </p:spTree>
    <p:extLst>
      <p:ext uri="{BB962C8B-B14F-4D97-AF65-F5344CB8AC3E}">
        <p14:creationId xmlns:p14="http://schemas.microsoft.com/office/powerpoint/2010/main" val="1826700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81</TotalTime>
  <Words>391</Words>
  <Application>Microsoft Office PowerPoint</Application>
  <PresentationFormat>مخصص</PresentationFormat>
  <Paragraphs>29</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أيون</vt:lpstr>
      <vt:lpstr>مفهوم المجتمع المحلي  أن كلمة المجتمع لها أكثر من مصطلح منهمS  وCOMMUNUTY  وَ كلاهما تعبر عن المجتمع .   وللتميز بينهما يمكن القول بأن كلمة  SOCIETYتشير إلى المجتمع القومي أو الأمة، وَكلمة COMMUNUTY تشير إلى المجتمع المحلي المحدود .         ويستخدم مصطلح  COMMUNUTYللإشارة إلى مجموعة من البشر يتفاعلون مع بعضهم البعض وَ ربما يعيشون متجاورين وَ يتشاركون قيماً وَ يجمعهم ترابط اجتماعي . OCIETY لذلك تعددت تعريفات المجتمع المحلي ومنها :  تعريف روبرت ماكيفر : أن المجتمع المحلي هو وحدة اجتماعية تجمع بين أعضاءها مجموعة من المصالح المشتركة وَ يسود بينهم شعور بالانتماء للمشاركة في حياة مشتركة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الحادية والثلاثون: الاتجاهات العلمية لدراسة الواقع الطبيعي البشري: المادة: الانثروبولوجيا الطبيعية أستاذ المادة: د. رباح احمد مهدي</dc:title>
  <dc:creator>F1</dc:creator>
  <cp:lastModifiedBy>saad</cp:lastModifiedBy>
  <cp:revision>28</cp:revision>
  <dcterms:created xsi:type="dcterms:W3CDTF">2018-01-11T21:42:58Z</dcterms:created>
  <dcterms:modified xsi:type="dcterms:W3CDTF">2018-12-30T22:16:28Z</dcterms:modified>
</cp:coreProperties>
</file>