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A04B-190C-4903-85D8-C78C7F681443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097997-11A2-4D92-8597-A21E8DC4201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A04B-190C-4903-85D8-C78C7F681443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7997-11A2-4D92-8597-A21E8DC420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A04B-190C-4903-85D8-C78C7F681443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7997-11A2-4D92-8597-A21E8DC420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778A04B-190C-4903-85D8-C78C7F681443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8097997-11A2-4D92-8597-A21E8DC4201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A04B-190C-4903-85D8-C78C7F681443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7997-11A2-4D92-8597-A21E8DC4201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A04B-190C-4903-85D8-C78C7F681443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7997-11A2-4D92-8597-A21E8DC4201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7997-11A2-4D92-8597-A21E8DC4201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A04B-190C-4903-85D8-C78C7F681443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A04B-190C-4903-85D8-C78C7F681443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7997-11A2-4D92-8597-A21E8DC4201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A04B-190C-4903-85D8-C78C7F681443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7997-11A2-4D92-8597-A21E8DC420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778A04B-190C-4903-85D8-C78C7F681443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8097997-11A2-4D92-8597-A21E8DC4201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A04B-190C-4903-85D8-C78C7F681443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097997-11A2-4D92-8597-A21E8DC4201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778A04B-190C-4903-85D8-C78C7F681443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8097997-11A2-4D92-8597-A21E8DC4201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0836" y="0"/>
            <a:ext cx="89916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ar-SA" b="1" dirty="0"/>
              <a:t>التسلسل: 23ـ 26</a:t>
            </a:r>
            <a:endParaRPr lang="en-US" dirty="0"/>
          </a:p>
          <a:p>
            <a:pPr rtl="1"/>
            <a:r>
              <a:rPr lang="ar-SA" b="1" dirty="0"/>
              <a:t>اسم المادة:محاضرات في منهج البحث التاريخي</a:t>
            </a:r>
            <a:endParaRPr lang="en-US" dirty="0"/>
          </a:p>
          <a:p>
            <a:pPr rtl="1"/>
            <a:r>
              <a:rPr lang="ar-IQ" dirty="0"/>
              <a:t>عنوان المحاضرة:تكملة قائمة المصادر        </a:t>
            </a:r>
            <a:endParaRPr lang="en-US" dirty="0"/>
          </a:p>
          <a:p>
            <a:pPr rtl="1"/>
            <a:r>
              <a:rPr lang="ar-SA" dirty="0"/>
              <a:t>.تاريخ الرسل والملوك، تحقيق: نخبة من الأساتذة والعلماء، (بيروت: دار الكتب العلمية، 1407هـ/ 1981م). </a:t>
            </a:r>
            <a:endParaRPr lang="en-US" dirty="0"/>
          </a:p>
          <a:p>
            <a:pPr rtl="1"/>
            <a:r>
              <a:rPr lang="ar-SA" b="1" dirty="0"/>
              <a:t>إبن عبد الحكم، أبو القاسم عبد الرحمن بن عبد الله بن عبد الحكم بن أعين القريشي المصري، ( ت257هـ/ 870م).</a:t>
            </a:r>
            <a:endParaRPr lang="en-US" dirty="0"/>
          </a:p>
          <a:p>
            <a:pPr rtl="1"/>
            <a:r>
              <a:rPr lang="ar-SA" dirty="0"/>
              <a:t>.فتوح مصر وأخبارها، تحقيق: محمد الحجيري، ط1، (بيروت: دار الفكر، 1417هـ/ 1996م).</a:t>
            </a:r>
            <a:endParaRPr lang="en-US" dirty="0"/>
          </a:p>
          <a:p>
            <a:pPr rtl="1"/>
            <a:r>
              <a:rPr lang="ar-IQ" dirty="0"/>
              <a:t> </a:t>
            </a:r>
            <a:endParaRPr lang="en-US" dirty="0"/>
          </a:p>
          <a:p>
            <a:pPr rtl="1"/>
            <a:r>
              <a:rPr lang="ar-SA" b="1" dirty="0"/>
              <a:t>ابن العماد الحنبلي، ابو الفلاح عبد الحي بن احمد (ت1089هـ/ 1687م).</a:t>
            </a:r>
            <a:endParaRPr lang="en-US" dirty="0"/>
          </a:p>
          <a:p>
            <a:pPr rtl="1"/>
            <a:r>
              <a:rPr lang="ar-SA" dirty="0"/>
              <a:t>.شذرات الذهب في أخبار من ذهب، ( بيروت: دار الكتب العلمية، د.ت).</a:t>
            </a:r>
            <a:endParaRPr lang="en-US" dirty="0"/>
          </a:p>
          <a:p>
            <a:pPr rtl="1"/>
            <a:r>
              <a:rPr lang="ar-SA" b="1" dirty="0"/>
              <a:t>ابن فرحون، ابراهيم بن علي بن محمد (ت 799هـ/ 1396م ) .</a:t>
            </a:r>
            <a:endParaRPr lang="en-US" dirty="0"/>
          </a:p>
          <a:p>
            <a:pPr rtl="1"/>
            <a:r>
              <a:rPr lang="ar-SA" dirty="0"/>
              <a:t>.الديباج المذهب في معرفة أعيان علماء المذهب، (بيروت: دار الكتب العلمية، د.ت ).</a:t>
            </a:r>
            <a:endParaRPr lang="en-US" dirty="0"/>
          </a:p>
          <a:p>
            <a:pPr rtl="1"/>
            <a:r>
              <a:rPr lang="ar-SA" b="1" dirty="0"/>
              <a:t>قدامة، ابو الفرج بن جعفر (ت337هـ/ 948م).</a:t>
            </a:r>
            <a:endParaRPr lang="en-US" dirty="0"/>
          </a:p>
          <a:p>
            <a:pPr rtl="1"/>
            <a:r>
              <a:rPr lang="ar-SA" dirty="0"/>
              <a:t>.الخراج وصناعة الكتابة، تحقيق: محمد حسين الزبيدي، (بغداد، دار الرشيد للطباعة والنشر، 1402هـ/ 1981م).</a:t>
            </a:r>
            <a:endParaRPr lang="en-US" dirty="0"/>
          </a:p>
          <a:p>
            <a:pPr rtl="1"/>
            <a:r>
              <a:rPr lang="ar-SA" dirty="0"/>
              <a:t> </a:t>
            </a:r>
            <a:endParaRPr lang="en-US" dirty="0"/>
          </a:p>
          <a:p>
            <a:pPr rtl="1"/>
            <a:r>
              <a:rPr lang="ar-SA" b="1" dirty="0"/>
              <a:t>ابن كثير، ابو الفداء اسماعيل بن كثير (ت 774هـ/ 1372م ).</a:t>
            </a:r>
            <a:endParaRPr lang="en-US" dirty="0"/>
          </a:p>
          <a:p>
            <a:pPr rtl="1"/>
            <a:r>
              <a:rPr lang="ar-SA" dirty="0"/>
              <a:t>.البداية والنهاية في التاريخ، ( بيروت: دار احياء الثراث العربي، 1409هـ/1988م).</a:t>
            </a:r>
            <a:endParaRPr lang="en-US" dirty="0"/>
          </a:p>
          <a:p>
            <a:pPr rtl="1"/>
            <a:r>
              <a:rPr lang="ar-SA" b="1" dirty="0"/>
              <a:t>المسعودي، ابوالحسن، علي بن الحسين بن علي (ت 346 هـ/957م).</a:t>
            </a:r>
            <a:endParaRPr lang="en-US" dirty="0"/>
          </a:p>
          <a:p>
            <a:pPr rtl="1"/>
            <a:r>
              <a:rPr lang="ar-SA" dirty="0"/>
              <a:t>.مروج الذهب ومعادن الجوهر، تدقيق: يوسف اسعد داغر، ط6 (بيروت: دار الاندلس للطباعة والنشر، 1404هـ/1984م).</a:t>
            </a:r>
            <a:endParaRPr lang="en-US" dirty="0"/>
          </a:p>
          <a:p>
            <a:pPr rtl="1"/>
            <a:r>
              <a:rPr lang="ar-SA" b="1" dirty="0"/>
              <a:t>إبن النديم، محمد بن اسحاق (385هـ/ 968م).</a:t>
            </a:r>
            <a:endParaRPr lang="en-US" dirty="0"/>
          </a:p>
          <a:p>
            <a:pPr rtl="1"/>
            <a:r>
              <a:rPr lang="ar-SA" dirty="0"/>
              <a:t>.الفهرست، تحقيق: رضا بن علي زين العابدين، (بيروت: دار المعرفة، 1398هـ/ 1978م).</a:t>
            </a:r>
            <a:endParaRPr lang="en-US" dirty="0"/>
          </a:p>
          <a:p>
            <a:pPr rtl="1"/>
            <a:r>
              <a:rPr lang="en-US" dirty="0"/>
              <a:t> </a:t>
            </a:r>
          </a:p>
          <a:p>
            <a:pPr rtl="1"/>
            <a:r>
              <a:rPr lang="ar-SA" b="1" dirty="0"/>
              <a:t>الواقدي، محمد بن عمر ( ت207هـ/822م ).</a:t>
            </a:r>
            <a:endParaRPr lang="en-US" dirty="0"/>
          </a:p>
          <a:p>
            <a:pPr rtl="1"/>
            <a:r>
              <a:rPr lang="ar-SA" dirty="0"/>
              <a:t>.المغازي، (القاهرة: مطابع دار المعارف، 1965م/ 1376هـ).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743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28600"/>
            <a:ext cx="88392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ar-SA" b="1" dirty="0"/>
              <a:t>ياقوت، ابوعبد الله ياقوت بن عبد الله الحموي ( ت 626هـ/1227م ).</a:t>
            </a:r>
            <a:endParaRPr lang="en-US" dirty="0"/>
          </a:p>
          <a:p>
            <a:pPr rtl="1"/>
            <a:r>
              <a:rPr lang="ar-SA" dirty="0"/>
              <a:t>.معجم البلدان، (بيروت: دار إحياء التراث العربي، 1400هـ/ 1979 م).</a:t>
            </a:r>
            <a:endParaRPr lang="en-US" dirty="0"/>
          </a:p>
          <a:p>
            <a:pPr rtl="1"/>
            <a:r>
              <a:rPr lang="ar-SA" b="1" dirty="0"/>
              <a:t>اليعقوبي، احمد بن جعفر بن وهب  (ت292هـ/904م).</a:t>
            </a:r>
            <a:endParaRPr lang="en-US" dirty="0"/>
          </a:p>
          <a:p>
            <a:pPr rtl="1"/>
            <a:r>
              <a:rPr lang="ar-SA" dirty="0"/>
              <a:t>.تاريخ اليعقوبي  (بيروت: دار صادر،د.ت).</a:t>
            </a:r>
            <a:endParaRPr lang="en-US" dirty="0"/>
          </a:p>
          <a:p>
            <a:pPr rtl="1"/>
            <a:r>
              <a:rPr lang="ar-IQ" b="1" dirty="0"/>
              <a:t>ثانيا": المراجع الثانوية</a:t>
            </a:r>
            <a:endParaRPr lang="en-US" dirty="0"/>
          </a:p>
          <a:p>
            <a:pPr rtl="1"/>
            <a:r>
              <a:rPr lang="ar-SA" b="1" dirty="0"/>
              <a:t>الأعظمي، عواد مجيد  والكبيسي، حمدان عبد المجيد</a:t>
            </a:r>
            <a:r>
              <a:rPr lang="ar-SA" dirty="0"/>
              <a:t>.</a:t>
            </a:r>
            <a:endParaRPr lang="en-US" dirty="0"/>
          </a:p>
          <a:p>
            <a:pPr rtl="1"/>
            <a:r>
              <a:rPr lang="ar-SA" dirty="0"/>
              <a:t>.دراسات في تاريخ الأقتصاد العربي الأسلامي، ( بغداد: مطبعة وزارة التعليم العالية، 1988م ).   </a:t>
            </a:r>
            <a:endParaRPr lang="en-US" dirty="0"/>
          </a:p>
          <a:p>
            <a:pPr rtl="1"/>
            <a:r>
              <a:rPr lang="ar-IQ" b="1" dirty="0"/>
              <a:t>باقر، طه. </a:t>
            </a:r>
            <a:endParaRPr lang="en-US" dirty="0"/>
          </a:p>
          <a:p>
            <a:pPr rtl="1"/>
            <a:r>
              <a:rPr lang="ar-IQ" dirty="0"/>
              <a:t>.مقدمة في تاريخ الحضارات القديمة، ط2( بغداد</a:t>
            </a:r>
            <a:r>
              <a:rPr lang="ar-SA" dirty="0"/>
              <a:t>:</a:t>
            </a:r>
            <a:r>
              <a:rPr lang="ar-IQ" dirty="0"/>
              <a:t> مطبعة وادي النيل، 1375هـ/ 1956م) .</a:t>
            </a:r>
            <a:endParaRPr lang="en-US" dirty="0"/>
          </a:p>
          <a:p>
            <a:pPr rtl="1"/>
            <a:r>
              <a:rPr lang="ar-SA" b="1" dirty="0"/>
              <a:t>حسن، علي ابراهيم.</a:t>
            </a:r>
            <a:endParaRPr lang="en-US" dirty="0"/>
          </a:p>
          <a:p>
            <a:pPr rtl="1"/>
            <a:r>
              <a:rPr lang="ar-SA" dirty="0"/>
              <a:t>.مصر في العصور الوسطى من الفتح العربي الى الفتح العثماني، ط4،(القاهرة: مطبعة النهضة المصرية، يناير 1374هـ/ 1954م).</a:t>
            </a:r>
            <a:endParaRPr lang="en-US" dirty="0"/>
          </a:p>
          <a:p>
            <a:pPr rtl="1"/>
            <a:r>
              <a:rPr lang="ar-SA" b="1" dirty="0"/>
              <a:t>الخضري، محمد.</a:t>
            </a:r>
            <a:endParaRPr lang="en-US" dirty="0"/>
          </a:p>
          <a:p>
            <a:pPr rtl="1"/>
            <a:r>
              <a:rPr lang="ar-SA" dirty="0"/>
              <a:t>.محاضرات تاريخ الأمم الأسلامية (الدولة العباسية)، ط2،  (القاهرة، دار احياء الكتب العربية،1340هـ/ 1921م).</a:t>
            </a:r>
            <a:endParaRPr lang="en-US" dirty="0"/>
          </a:p>
          <a:p>
            <a:pPr rtl="1"/>
            <a:r>
              <a:rPr lang="ar-SA" b="1" dirty="0"/>
              <a:t>الدجيلي،خولة شاكر.</a:t>
            </a:r>
            <a:endParaRPr lang="en-US" dirty="0"/>
          </a:p>
          <a:p>
            <a:pPr rtl="1"/>
            <a:r>
              <a:rPr lang="ar-SA" dirty="0"/>
              <a:t>.بيت المال نشأته وتطوره من القرن الأول حتى القرن الرابع،(بغداد: مطبعة وزارة الاوقاف،  1396هـ/ 1976م).</a:t>
            </a:r>
            <a:endParaRPr lang="en-US" dirty="0"/>
          </a:p>
          <a:p>
            <a:pPr rtl="1"/>
            <a:r>
              <a:rPr lang="ar-SA" b="1" dirty="0"/>
              <a:t>الدوري، عبد العزيز</a:t>
            </a:r>
            <a:r>
              <a:rPr lang="ar-SA" dirty="0"/>
              <a:t>.</a:t>
            </a:r>
            <a:endParaRPr lang="en-US" dirty="0"/>
          </a:p>
          <a:p>
            <a:pPr rtl="1"/>
            <a:r>
              <a:rPr lang="ar-SA" dirty="0"/>
              <a:t>.النظم الاسلامية،  ( بغداد: مطبعة بيت الحكمة، 1409هـ /1988م).</a:t>
            </a:r>
            <a:endParaRPr lang="en-US" dirty="0"/>
          </a:p>
          <a:p>
            <a:pPr rtl="1"/>
            <a:r>
              <a:rPr lang="ar-SA" b="1" dirty="0"/>
              <a:t>روزنثال، فرانز.</a:t>
            </a:r>
            <a:endParaRPr lang="en-US" dirty="0"/>
          </a:p>
          <a:p>
            <a:pPr rtl="1"/>
            <a:r>
              <a:rPr lang="ar-SA" dirty="0"/>
              <a:t>.علم التاريخ عند المسلمين، ترجمة، صالح احمد العلي، مراجعة، محمد توفيق حسين،( بغداد: مكتبة المثنى، 1383هـ/ 1963م).</a:t>
            </a:r>
            <a:endParaRPr lang="en-US" dirty="0"/>
          </a:p>
          <a:p>
            <a:pPr rtl="1"/>
            <a:r>
              <a:rPr lang="ar-SA" b="1" dirty="0"/>
              <a:t>زيدان، عبد الكريم.</a:t>
            </a:r>
            <a:endParaRPr lang="en-US" dirty="0"/>
          </a:p>
          <a:p>
            <a:pPr rtl="1"/>
            <a:r>
              <a:rPr lang="ar-SA" dirty="0"/>
              <a:t>.احكام الذميين والمستأمنين في دار الاسلام، ط2، (بغداد: مطبعة جامعة بغداد، 1397هـ/ </a:t>
            </a:r>
            <a:r>
              <a:rPr lang="ar-SA" dirty="0" smtClean="0"/>
              <a:t>1976</a:t>
            </a:r>
            <a:r>
              <a:rPr lang="ar-SA" b="1" dirty="0" smtClean="0"/>
              <a:t>سرور</a:t>
            </a:r>
            <a:r>
              <a:rPr lang="ar-SA" b="1" dirty="0"/>
              <a:t>، محمد جمال الدين</a:t>
            </a:r>
            <a:r>
              <a:rPr lang="ar-SA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5859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</TotalTime>
  <Words>349</Words>
  <Application>Microsoft Office PowerPoint</Application>
  <PresentationFormat>On-screen Show (4:3)</PresentationFormat>
  <Paragraphs>44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Paper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Alaa</dc:creator>
  <cp:lastModifiedBy>Alaa</cp:lastModifiedBy>
  <cp:revision>1</cp:revision>
  <dcterms:created xsi:type="dcterms:W3CDTF">2018-12-30T22:35:24Z</dcterms:created>
  <dcterms:modified xsi:type="dcterms:W3CDTF">2018-12-30T22:38:44Z</dcterms:modified>
</cp:coreProperties>
</file>