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856C-4790-4C25-AD85-94CDF1B8DA5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98-644B-404B-B543-E29E05E68F8E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856C-4790-4C25-AD85-94CDF1B8DA5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98-644B-404B-B543-E29E05E68F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856C-4790-4C25-AD85-94CDF1B8DA5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98-644B-404B-B543-E29E05E68F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856C-4790-4C25-AD85-94CDF1B8DA5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98-644B-404B-B543-E29E05E68F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856C-4790-4C25-AD85-94CDF1B8DA5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517CE98-644B-404B-B543-E29E05E68F8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856C-4790-4C25-AD85-94CDF1B8DA5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98-644B-404B-B543-E29E05E68F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856C-4790-4C25-AD85-94CDF1B8DA5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98-644B-404B-B543-E29E05E68F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856C-4790-4C25-AD85-94CDF1B8DA5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98-644B-404B-B543-E29E05E68F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856C-4790-4C25-AD85-94CDF1B8DA5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98-644B-404B-B543-E29E05E68F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856C-4790-4C25-AD85-94CDF1B8DA5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98-644B-404B-B543-E29E05E68F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40856C-4790-4C25-AD85-94CDF1B8DA5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17CE98-644B-404B-B543-E29E05E68F8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40856C-4790-4C25-AD85-94CDF1B8DA58}" type="datetimeFigureOut">
              <a:rPr lang="en-US" smtClean="0"/>
              <a:t>12/30/2018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517CE98-644B-404B-B543-E29E05E68F8E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85800" y="304800"/>
            <a:ext cx="80010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b="1" dirty="0"/>
              <a:t>التسلسل: 25ـ26</a:t>
            </a:r>
            <a:endParaRPr lang="en-US" dirty="0"/>
          </a:p>
          <a:p>
            <a:pPr algn="r" rtl="1"/>
            <a:r>
              <a:rPr lang="ar-SA" b="1" dirty="0"/>
              <a:t>اسم المادة:محاضرات في منهج البحث التاريخي</a:t>
            </a:r>
            <a:endParaRPr lang="en-US" dirty="0"/>
          </a:p>
          <a:p>
            <a:pPr algn="r" rtl="1"/>
            <a:r>
              <a:rPr lang="ar-IQ" dirty="0"/>
              <a:t>عنوان المحاضرة:نموذج لقائمة المصادر والمراجع ان كان البحث في التاريخ الحديث:</a:t>
            </a:r>
            <a:endParaRPr lang="en-US" dirty="0"/>
          </a:p>
          <a:p>
            <a:pPr algn="r" rtl="1"/>
            <a:r>
              <a:rPr lang="ar-SA" b="1" dirty="0"/>
              <a:t>قائمة المصادر</a:t>
            </a:r>
            <a:endParaRPr lang="en-US" dirty="0"/>
          </a:p>
          <a:p>
            <a:pPr algn="r" rtl="1"/>
            <a:r>
              <a:rPr lang="ar-IQ" b="1" u="sng" dirty="0"/>
              <a:t>اولا</a:t>
            </a:r>
            <a:r>
              <a:rPr lang="ar-SA" b="1" u="sng" dirty="0"/>
              <a:t>:- المصادر:</a:t>
            </a:r>
            <a:endParaRPr lang="en-US" dirty="0"/>
          </a:p>
          <a:p>
            <a:pPr algn="r" rtl="1"/>
            <a:r>
              <a:rPr lang="ar-SA" dirty="0"/>
              <a:t> إبراهيم العابد</a:t>
            </a:r>
            <a:endParaRPr lang="en-US" dirty="0"/>
          </a:p>
          <a:p>
            <a:pPr algn="r" rtl="1"/>
            <a:r>
              <a:rPr lang="ar-SA" dirty="0"/>
              <a:t>     ـ دليل القضية الفلسطينية، أسئلة وأجوبة،(بيروت، مركز الأبحاث، 1969).</a:t>
            </a:r>
            <a:endParaRPr lang="en-US" dirty="0"/>
          </a:p>
          <a:p>
            <a:pPr algn="r" rtl="1"/>
            <a:r>
              <a:rPr lang="ar-SA" dirty="0"/>
              <a:t>بسام أبو غزالة</a:t>
            </a:r>
            <a:endParaRPr lang="en-US" dirty="0"/>
          </a:p>
          <a:p>
            <a:pPr algn="r" rtl="1"/>
            <a:r>
              <a:rPr lang="ar-SA" dirty="0"/>
              <a:t>  ـ التخطيط في إسرائيل،(بيروت، مركز الأبحاث، 1967)</a:t>
            </a:r>
            <a:endParaRPr lang="en-US" dirty="0"/>
          </a:p>
          <a:p>
            <a:pPr algn="r" rtl="1"/>
            <a:r>
              <a:rPr lang="ar-SA" dirty="0"/>
              <a:t>جاسم المطير </a:t>
            </a:r>
            <a:endParaRPr lang="en-US" dirty="0"/>
          </a:p>
          <a:p>
            <a:pPr algn="r" rtl="1"/>
            <a:r>
              <a:rPr lang="ar-SA" dirty="0"/>
              <a:t>  ـ  النفط والاستعمار والصهيونية،(بغداد،دار الثورة للصحافة والنشر، 1978).</a:t>
            </a:r>
            <a:endParaRPr lang="en-US" dirty="0"/>
          </a:p>
          <a:p>
            <a:pPr algn="r" rtl="1"/>
            <a:r>
              <a:rPr lang="ar-SA" dirty="0"/>
              <a:t> حامد عبد الله ربيع وآخرون</a:t>
            </a:r>
            <a:endParaRPr lang="en-US" dirty="0"/>
          </a:p>
          <a:p>
            <a:pPr algn="r" rtl="1"/>
            <a:r>
              <a:rPr lang="ar-SA" dirty="0"/>
              <a:t>  ـ  علاقات إسرائيل الدولية، ( بغداد، مطبعة دار الحكمة، 1990).</a:t>
            </a:r>
            <a:endParaRPr lang="en-US" dirty="0"/>
          </a:p>
          <a:p>
            <a:pPr algn="r" rtl="1"/>
            <a:r>
              <a:rPr lang="ar-SA" dirty="0"/>
              <a:t>خيري حماد</a:t>
            </a:r>
            <a:endParaRPr lang="en-US" dirty="0"/>
          </a:p>
          <a:p>
            <a:pPr algn="r" rtl="1"/>
            <a:r>
              <a:rPr lang="ar-SA" dirty="0"/>
              <a:t>    ـ  أبعاد المعركة مع إسرائيل والاستعمار،( القاهرة ،دار الكتاب العربي للطباعة والنشر،1967).</a:t>
            </a:r>
            <a:endParaRPr lang="en-US" dirty="0"/>
          </a:p>
          <a:p>
            <a:pPr algn="r" rtl="1"/>
            <a:r>
              <a:rPr lang="ar-SA" dirty="0"/>
              <a:t>سعد التائه</a:t>
            </a:r>
            <a:endParaRPr lang="en-US" dirty="0"/>
          </a:p>
          <a:p>
            <a:pPr algn="r" rtl="1"/>
            <a:r>
              <a:rPr lang="ar-SA" dirty="0"/>
              <a:t>   ـ 5 يونيو نكسة أم مؤامرة، دار النضال للطباعة والنشر والتوزيع، بيروت، 1984.</a:t>
            </a:r>
            <a:endParaRPr lang="en-US" dirty="0"/>
          </a:p>
          <a:p>
            <a:pPr algn="r" rtl="1"/>
            <a:r>
              <a:rPr lang="ar-SA" dirty="0"/>
              <a:t> طاهر خلف البكاء </a:t>
            </a:r>
            <a:endParaRPr lang="en-US" dirty="0"/>
          </a:p>
          <a:p>
            <a:pPr algn="r" rtl="1"/>
            <a:r>
              <a:rPr lang="ar-SA" dirty="0"/>
              <a:t>     ــ فلسطين من التقسيم إلى اوسلو2 1937- 1995،(بغداد، دار الشؤون الثقافية العامة،2001).</a:t>
            </a:r>
            <a:endParaRPr lang="en-US" dirty="0"/>
          </a:p>
          <a:p>
            <a:pPr algn="r" rtl="1"/>
            <a:r>
              <a:rPr lang="ar-SA" dirty="0"/>
              <a:t>عباس مراد</a:t>
            </a:r>
            <a:endParaRPr lang="en-US" dirty="0"/>
          </a:p>
          <a:p>
            <a:pPr algn="r" rtl="1"/>
            <a:r>
              <a:rPr lang="ar-SA" dirty="0"/>
              <a:t>   ـ الدور السياسي للجيش الأردني 1921- 1973،(بيروت، مركز الأبحاث،  1973)</a:t>
            </a:r>
            <a:endParaRPr lang="en-US" dirty="0"/>
          </a:p>
          <a:p>
            <a:pPr algn="r" rtl="1"/>
            <a:r>
              <a:rPr lang="ar-SA" dirty="0"/>
              <a:t>كمال حمدان وآخرون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68891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2400" y="304800"/>
            <a:ext cx="85344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SA" dirty="0"/>
              <a:t>الدول الكبرى والصراع العربي الإسرائيلي،(بيروت، المؤسسة العربية للدراسات والنشر،1976).</a:t>
            </a:r>
            <a:endParaRPr lang="en-US" dirty="0"/>
          </a:p>
          <a:p>
            <a:pPr algn="r" rtl="1"/>
            <a:r>
              <a:rPr lang="ar-SA" dirty="0"/>
              <a:t>لطفي الخولي</a:t>
            </a:r>
            <a:endParaRPr lang="en-US" dirty="0"/>
          </a:p>
          <a:p>
            <a:pPr algn="r" rtl="1"/>
            <a:r>
              <a:rPr lang="ar-SA" dirty="0"/>
              <a:t>   ـ 5 يونيو الحقيقة والمستقبل، المؤسسة العربية للدراسات والنشر، ط2،( بيروت، 1974).</a:t>
            </a:r>
            <a:endParaRPr lang="en-US" dirty="0"/>
          </a:p>
          <a:p>
            <a:pPr algn="r" rtl="1"/>
            <a:r>
              <a:rPr lang="ar-SA" dirty="0"/>
              <a:t>مجيد خدوري</a:t>
            </a:r>
            <a:endParaRPr lang="en-US" dirty="0"/>
          </a:p>
          <a:p>
            <a:pPr algn="r" rtl="1"/>
            <a:r>
              <a:rPr lang="ar-SA" dirty="0"/>
              <a:t>    نظام الحكم في العراق، (بغداد، 1946).</a:t>
            </a:r>
            <a:endParaRPr lang="en-US" dirty="0"/>
          </a:p>
          <a:p>
            <a:pPr algn="r" rtl="1"/>
            <a:r>
              <a:rPr lang="ar-SA" dirty="0"/>
              <a:t>ناجي علوش</a:t>
            </a:r>
            <a:endParaRPr lang="en-US" dirty="0"/>
          </a:p>
          <a:p>
            <a:pPr algn="r" rtl="1"/>
            <a:r>
              <a:rPr lang="ar-SA" dirty="0"/>
              <a:t>   ـ  خط النضال والقتال وخط التسوية والتصفية،(بيروت، دار الطليعة،  1976).</a:t>
            </a:r>
            <a:endParaRPr lang="en-US" dirty="0"/>
          </a:p>
          <a:p>
            <a:pPr algn="r" rtl="1"/>
            <a:r>
              <a:rPr lang="ar-SA" dirty="0"/>
              <a:t>هيثم الكيلاني</a:t>
            </a:r>
            <a:endParaRPr lang="en-US" dirty="0"/>
          </a:p>
          <a:p>
            <a:pPr algn="r" rtl="1"/>
            <a:r>
              <a:rPr lang="ar-SA" dirty="0"/>
              <a:t>   ـ  المذهب العسكري الإسرائيلي،(بيروت، مركز الأبحاث، 1969).</a:t>
            </a:r>
            <a:endParaRPr lang="en-US" dirty="0"/>
          </a:p>
          <a:p>
            <a:pPr algn="r" rtl="1"/>
            <a:r>
              <a:rPr lang="ar-SA" dirty="0"/>
              <a:t>وليم فهمي </a:t>
            </a:r>
            <a:endParaRPr lang="en-US" dirty="0"/>
          </a:p>
          <a:p>
            <a:pPr algn="r" rtl="1"/>
            <a:r>
              <a:rPr lang="ar-SA" dirty="0"/>
              <a:t>    ـ الهجرة اليهودية إلى فلسطين،(القاهرة، معهد الدراسات والبحوث العربية،  1971).</a:t>
            </a:r>
            <a:endParaRPr lang="en-US" dirty="0"/>
          </a:p>
          <a:p>
            <a:pPr algn="r" rtl="1"/>
            <a:r>
              <a:rPr lang="ar-SA" dirty="0"/>
              <a:t>يوسف شبل</a:t>
            </a:r>
            <a:endParaRPr lang="en-US" dirty="0"/>
          </a:p>
          <a:p>
            <a:pPr algn="r" rtl="1"/>
            <a:r>
              <a:rPr lang="ar-SA" dirty="0"/>
              <a:t>    ـ  السياسة المالية في إسرائيل،(بيروت،مركز الأبحاث، 1968).</a:t>
            </a:r>
            <a:endParaRPr lang="en-US" dirty="0"/>
          </a:p>
          <a:p>
            <a:pPr algn="r" rtl="1"/>
            <a:r>
              <a:rPr lang="ar-SA" b="1" u="sng" dirty="0"/>
              <a:t>ثانياً: الرسائل الجامعية غير المنشورة:</a:t>
            </a:r>
            <a:endParaRPr lang="en-US" dirty="0"/>
          </a:p>
          <a:p>
            <a:pPr algn="r" rtl="1"/>
            <a:r>
              <a:rPr lang="ar-SA" dirty="0"/>
              <a:t>خليل الياس مراد العبدالي</a:t>
            </a:r>
            <a:endParaRPr lang="en-US" dirty="0"/>
          </a:p>
          <a:p>
            <a:pPr algn="r" rtl="1"/>
            <a:r>
              <a:rPr lang="ar-SA" dirty="0"/>
              <a:t>   ـ  الصراع المصري الصهيوني 1967-1973، أطروحة دكتوراه غير منشورة قدمت إلى معهد التاريخ العربي للدراسات العليا، بغداد، 2000.</a:t>
            </a:r>
            <a:endParaRPr lang="en-US" dirty="0"/>
          </a:p>
          <a:p>
            <a:pPr algn="r" rtl="1"/>
            <a:r>
              <a:rPr lang="ar-SA" dirty="0"/>
              <a:t>طاهر خلف البكاء</a:t>
            </a:r>
            <a:endParaRPr lang="en-US" dirty="0"/>
          </a:p>
          <a:p>
            <a:pPr algn="r" rtl="1"/>
            <a:r>
              <a:rPr lang="ar-SA" dirty="0"/>
              <a:t>  ـ  مشاريع تقسيم فلسطين 1936-1948، رسالة ماجستير غير منشورة مقدمة إلى كلية الآداب </a:t>
            </a:r>
            <a:r>
              <a:rPr lang="en-US" dirty="0"/>
              <a:t>–</a:t>
            </a:r>
            <a:r>
              <a:rPr lang="ar-SA" dirty="0"/>
              <a:t> جامعة بغداد، 1983</a:t>
            </a:r>
            <a:endParaRPr lang="en-US" dirty="0"/>
          </a:p>
          <a:p>
            <a:pPr algn="r"/>
            <a:r>
              <a:rPr lang="ar-SA" dirty="0"/>
              <a:t>اسم المصدر: اعداد القائمة من عمل استاذ المادة                                                                                         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940224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</TotalTime>
  <Words>355</Words>
  <Application>Microsoft Office PowerPoint</Application>
  <PresentationFormat>On-screen Show (4:3)</PresentationFormat>
  <Paragraphs>41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Apex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Alaa</dc:creator>
  <cp:lastModifiedBy>Alaa</cp:lastModifiedBy>
  <cp:revision>1</cp:revision>
  <dcterms:created xsi:type="dcterms:W3CDTF">2018-12-30T22:17:26Z</dcterms:created>
  <dcterms:modified xsi:type="dcterms:W3CDTF">2018-12-30T22:25:54Z</dcterms:modified>
</cp:coreProperties>
</file>