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760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9339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0953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040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367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023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967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5913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493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885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8758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E109A-1A71-41EF-981C-4840587D6686}" type="datetimeFigureOut">
              <a:rPr lang="ar-IQ" smtClean="0"/>
              <a:t>17/04/1440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676CE-0F03-4FE0-88B1-A1B46E9D36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029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البحر البسيط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421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81" y="1600200"/>
            <a:ext cx="7449439" cy="4853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960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7"/>
            <a:ext cx="7920880" cy="549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3985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ar-SA" dirty="0"/>
              <a:t> </a:t>
            </a:r>
            <a:endParaRPr lang="en-US" dirty="0"/>
          </a:p>
          <a:p>
            <a:r>
              <a:rPr lang="ar-SA" b="1" u="sng" dirty="0"/>
              <a:t>الملاحظات :</a:t>
            </a:r>
            <a:endParaRPr lang="en-US" dirty="0"/>
          </a:p>
          <a:p>
            <a:pPr lvl="0"/>
            <a:r>
              <a:rPr lang="ar-SA" dirty="0"/>
              <a:t>ياتي هذا البحر تاماً ( غير مجزوء ) كما لاحظنا في العروضة الأولى وفي هذه الحالة تكون عدد تفعيلاته ثمان تفاعيل أربَعْ في كل شطر.</a:t>
            </a:r>
            <a:endParaRPr lang="en-US" dirty="0"/>
          </a:p>
          <a:p>
            <a:r>
              <a:rPr lang="ar-SA" dirty="0"/>
              <a:t> </a:t>
            </a:r>
            <a:endParaRPr lang="en-US" dirty="0"/>
          </a:p>
          <a:p>
            <a:pPr lvl="0"/>
            <a:r>
              <a:rPr lang="ar-SA" dirty="0"/>
              <a:t>ويأتي هذا البحر مجزوءاً ( غير تام ) كما لاحظنا في العروضة الثانية والثالثة وفي هذه الحالة يحذف العروض والضرب فيصير البحر بعد الجزء مكوناً من ست تفاعيل ثلاث في كل شطر وهي : </a:t>
            </a:r>
            <a:endParaRPr lang="en-US" dirty="0"/>
          </a:p>
          <a:p>
            <a:r>
              <a:rPr lang="ar-SA" b="1" dirty="0"/>
              <a:t> </a:t>
            </a:r>
            <a:endParaRPr lang="en-US" dirty="0"/>
          </a:p>
          <a:p>
            <a:r>
              <a:rPr lang="ar-SA" b="1" dirty="0"/>
              <a:t>مستفعِلن  فاعلن مستفعِلن    مستفعِلنْ فاعِلنْ مستفعِلنْ ُ</a:t>
            </a:r>
            <a:endParaRPr lang="en-US" dirty="0"/>
          </a:p>
          <a:p>
            <a:r>
              <a:rPr lang="ar-SA" dirty="0"/>
              <a:t>وذلك بحذف ( فاعلن ) الأخيرة من  كلا الشطرين 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lvl="0"/>
            <a:r>
              <a:rPr lang="ar-SA" dirty="0"/>
              <a:t>يجوز في البحر البسيط من الزحاف ( الخبن ) في ( مستفعِلُنْ ) وفي (فاعِلنْ) فتصيران ( متفعِلنْ ، فعِلنْ ) ، ويجوز ( الطي ) في ( مستفعِلنْ ) فتصير (مُسْتَعِلُنْ) علماً بان العروضة الثالثه ( مفعولن ) مع الضرب المماثل لها ممنوعة من الطيّ.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lvl="0"/>
            <a:r>
              <a:rPr lang="ar-SA" dirty="0"/>
              <a:t>الوزن السابق في العروضة الثالثة المجزوءة المقطوعة ذات الضرب المماثل ( المقطوع ) دخله بعض التغيير في عروضهِ وضربه بسبب (الخبن) مما أدى به إلى ولادة  وزنٍ عذبٍ ورشيق تناولتهُ أفواه المغنّين وسميَ بـ (مخلّع البسيط )  ووزنهُ :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مستفعِلنْ فاعلن فَعولُنْ                مستفعِلنْ فاعلنْ فَعولُنْ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366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SA" dirty="0"/>
              <a:t> </a:t>
            </a:r>
            <a:endParaRPr lang="en-US" dirty="0"/>
          </a:p>
          <a:p>
            <a:r>
              <a:rPr lang="ar-SA" b="1" u="sng" dirty="0"/>
              <a:t>أمثلة للتقطيع :</a:t>
            </a:r>
            <a:endParaRPr lang="en-US" dirty="0"/>
          </a:p>
          <a:p>
            <a:pPr lvl="0"/>
            <a:r>
              <a:rPr lang="ar-SA" dirty="0"/>
              <a:t>مثال العروضة التامة المخبونة والضرب المماثل لها  قال محمد سالمان :</a:t>
            </a:r>
            <a:endParaRPr lang="en-US" dirty="0"/>
          </a:p>
          <a:p>
            <a:r>
              <a:rPr lang="ar-SA" dirty="0"/>
              <a:t>طفل على شفرةِ السكّين يُمْتحنُ     يُباد ُجيل ويبقى الحلمُ يَا زمَنُ</a:t>
            </a:r>
            <a:endParaRPr lang="en-US" dirty="0"/>
          </a:p>
          <a:p>
            <a:r>
              <a:rPr lang="ar-SA" dirty="0"/>
              <a:t>  طفلن على    شفرة سـ    سكْكَين يم    تحنو</a:t>
            </a:r>
            <a:endParaRPr lang="en-US" dirty="0"/>
          </a:p>
          <a:p>
            <a:r>
              <a:rPr lang="ar-SA" dirty="0"/>
              <a:t>        مستفعلن      فاعلن   مستفعلن     فَعُلِنْ</a:t>
            </a:r>
            <a:endParaRPr lang="en-US" dirty="0"/>
          </a:p>
          <a:p>
            <a:r>
              <a:rPr lang="ar-SA" dirty="0"/>
              <a:t>يبادجيـ    لن ويبــقلحلم  يا     زَمَنَوْ</a:t>
            </a:r>
            <a:endParaRPr lang="en-US" dirty="0"/>
          </a:p>
          <a:p>
            <a:r>
              <a:rPr lang="ar-SA" dirty="0"/>
              <a:t>                                             متفعِلنْ     فاعلن   مستفعلن       فَعِلُنْ</a:t>
            </a:r>
            <a:endParaRPr lang="en-US" dirty="0"/>
          </a:p>
          <a:p>
            <a:pPr lvl="0"/>
            <a:r>
              <a:rPr lang="ar-SA" dirty="0"/>
              <a:t>مثال العروضة التامة المخبونة والضرب المقطوع ، كقول كعب بن زهير:</a:t>
            </a:r>
            <a:endParaRPr lang="en-US" dirty="0"/>
          </a:p>
          <a:p>
            <a:r>
              <a:rPr lang="ar-SA" dirty="0"/>
              <a:t>كلّ ابن انثى وإنْ طالَتْ سلامتُهُ     يوماً على آلةٍ حدباءَ مَحْموْلُ</a:t>
            </a:r>
            <a:endParaRPr lang="en-US" dirty="0"/>
          </a:p>
          <a:p>
            <a:r>
              <a:rPr lang="ar-SA" dirty="0"/>
              <a:t>  كلل بن انــثى وإن   طالتْ سلا  متهو </a:t>
            </a:r>
            <a:endParaRPr lang="en-US" dirty="0"/>
          </a:p>
          <a:p>
            <a:r>
              <a:rPr lang="ar-SA" dirty="0"/>
              <a:t> مستفعلنْ    فاعلن      مستفعلن     فعِلنْ</a:t>
            </a:r>
            <a:endParaRPr lang="en-US" dirty="0"/>
          </a:p>
          <a:p>
            <a:r>
              <a:rPr lang="ar-SA" dirty="0"/>
              <a:t>                              يومن على     أَأْلتن    حدباء محـمولُو</a:t>
            </a:r>
            <a:endParaRPr lang="en-US" dirty="0"/>
          </a:p>
          <a:p>
            <a:r>
              <a:rPr lang="ar-SA" dirty="0"/>
              <a:t>                               مستفعلنْ     فاعلن   مستفعلنْ    فعْلنْ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5328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ج.  مثال العروضة المجزوءة الصحيحة والضرب المذيَّل ،كقول الشاعر:</a:t>
            </a:r>
            <a:endParaRPr lang="en-US" dirty="0"/>
          </a:p>
          <a:p>
            <a:r>
              <a:rPr lang="ar-SA" dirty="0"/>
              <a:t>يا صاحِ قد أخلَفَتْ أسماءُ ما     كانتْ تمنّيكَ من حُسنِ الوصالْ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يا صاحِ قد  أخلفتْ  أسماء ما </a:t>
            </a:r>
            <a:endParaRPr lang="en-US" dirty="0"/>
          </a:p>
          <a:p>
            <a:r>
              <a:rPr lang="ar-SA" dirty="0"/>
              <a:t>مستفعلن    فاعلن   مستفعلن       كانت تمنـنيك من  حسن لوصالْ     </a:t>
            </a:r>
            <a:endParaRPr lang="en-US" dirty="0"/>
          </a:p>
          <a:p>
            <a:r>
              <a:rPr lang="ar-SA" dirty="0"/>
              <a:t>                                    مستفعِلن  فاعلن      مستفعلان</a:t>
            </a:r>
            <a:endParaRPr lang="en-US" dirty="0"/>
          </a:p>
          <a:p>
            <a:r>
              <a:rPr lang="ar-SA" dirty="0"/>
              <a:t> 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د. مثال العروضة المجزوءة الصحيحة والضرب المماثل لها ، كقول الشاعر :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ظالِمَتِي في الهَوى لا تظلِمِي      أو تَصْرمي حَبْلَ مَنْ لَم يصْرمِ</a:t>
            </a:r>
            <a:endParaRPr lang="en-US" dirty="0"/>
          </a:p>
          <a:p>
            <a:r>
              <a:rPr lang="ar-SA" dirty="0"/>
              <a:t>ظالمتي   فلهوى   لاتظلمي           أو تصرمي   حبل من   لمْ يصرمِ</a:t>
            </a:r>
            <a:endParaRPr lang="en-US" dirty="0"/>
          </a:p>
          <a:p>
            <a:r>
              <a:rPr lang="ar-SA" dirty="0"/>
              <a:t>مستفعلن   فاعلن   مستفعلن            مستفعلن    فاعلن       مستفعِلنْ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هـ. مثال العروضة المجزوءة الصحيحة والضرب المقطوع ، كقول الشاعر :</a:t>
            </a:r>
            <a:endParaRPr lang="en-US" dirty="0"/>
          </a:p>
          <a:p>
            <a:r>
              <a:rPr lang="ar-SA" dirty="0"/>
              <a:t>قلتُ استجيبي فلمّا لم تُجبْ      سالتْ دموعي على ردائي</a:t>
            </a:r>
            <a:endParaRPr lang="en-US" dirty="0"/>
          </a:p>
          <a:p>
            <a:r>
              <a:rPr lang="ar-SA" dirty="0"/>
              <a:t>قلت ستجيــبي فلمــما لم تجب        سالتْ دمو  عي على    ردائي</a:t>
            </a:r>
            <a:endParaRPr lang="en-US" dirty="0"/>
          </a:p>
          <a:p>
            <a:r>
              <a:rPr lang="ar-SA" dirty="0"/>
              <a:t> مستفعِلن      فاعلن    مستفعلن           مستفعلن    فاعلن      مُتَفْعلْ</a:t>
            </a:r>
            <a:endParaRPr lang="en-US" dirty="0"/>
          </a:p>
          <a:p>
            <a:r>
              <a:rPr lang="ar-SA" dirty="0"/>
              <a:t> </a:t>
            </a:r>
            <a:endParaRPr lang="en-US" dirty="0"/>
          </a:p>
          <a:p>
            <a:r>
              <a:rPr lang="ar-SA" dirty="0"/>
              <a:t>و. مثال العروضة المقطوعة والضرب المماثل لها (مفعولن) كقول الشاعر:</a:t>
            </a:r>
            <a:endParaRPr lang="en-US" dirty="0"/>
          </a:p>
          <a:p>
            <a:r>
              <a:rPr lang="ar-SA" dirty="0"/>
              <a:t>ما هيّج الشّوق مِنْ أطلالِ      أضْحتْ قِفَاراً كوَحْي الواحي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7775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ar-SA" dirty="0"/>
              <a:t> ما هيجش    شوق من   أطلالي      أضحت قفا   رن كوح   يلواحي</a:t>
            </a:r>
            <a:endParaRPr lang="en-US" dirty="0"/>
          </a:p>
          <a:p>
            <a:r>
              <a:rPr lang="ar-SA" dirty="0"/>
              <a:t>      مستفعلن     فاعلن    مفعولن       مستفعلن     فاعلن       مفعولن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ز. مثال مخلّع البسيط ، قول أبي نؤاس :</a:t>
            </a:r>
            <a:endParaRPr lang="en-US" dirty="0"/>
          </a:p>
          <a:p>
            <a:r>
              <a:rPr lang="ar-SA" dirty="0"/>
              <a:t>مالي على الحُبّ من ثباتِ            إن كان مولايَ لا يُواتي</a:t>
            </a:r>
            <a:endParaRPr lang="en-US" dirty="0"/>
          </a:p>
          <a:p>
            <a:r>
              <a:rPr lang="ar-SA" dirty="0"/>
              <a:t>مالي علل  حبب من   ثباتي     إن كان مو   لايَ لا   يواتي</a:t>
            </a:r>
            <a:endParaRPr lang="en-US" dirty="0"/>
          </a:p>
          <a:p>
            <a:r>
              <a:rPr lang="ar-SA" dirty="0"/>
              <a:t>            مستفعلن   فاعلن       فعولن     مستفعلن    فاعلن    فعولن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u="sng" dirty="0"/>
              <a:t>تدريب من البحر البسيط</a:t>
            </a:r>
            <a:endParaRPr lang="en-US" dirty="0"/>
          </a:p>
          <a:p>
            <a:pPr lvl="0"/>
            <a:r>
              <a:rPr lang="ar-SA" dirty="0"/>
              <a:t>قال الشاعر في العتاب :</a:t>
            </a:r>
            <a:endParaRPr lang="en-US" dirty="0"/>
          </a:p>
          <a:p>
            <a:r>
              <a:rPr lang="ar-SA" dirty="0"/>
              <a:t>  أزْرَتْ بقَلْبِـكَ أَمْ أزرى بكَ الـقَدَرُ       أَمْ غرَّكَ البهرجُ الخدّاعُ يا رجُـلُ</a:t>
            </a:r>
            <a:endParaRPr lang="en-US" dirty="0"/>
          </a:p>
          <a:p>
            <a:r>
              <a:rPr lang="ar-SA" dirty="0"/>
              <a:t>  أمْ صِـرْت تَحْمدُ للدمناءِ خُضْرتها        أم ترتجي الطَعَنَاتِ السُّودِ تَنْدَمـلُ</a:t>
            </a:r>
            <a:endParaRPr lang="en-US" dirty="0"/>
          </a:p>
          <a:p>
            <a:r>
              <a:rPr lang="ar-SA" dirty="0"/>
              <a:t>  ياويْحَ قلبكَ أَنْ كيفَ أرتضى وَهَما         واستَسْلمتْ لبريق الزيفِ ذي المقلُ</a:t>
            </a:r>
            <a:endParaRPr lang="en-US" dirty="0"/>
          </a:p>
          <a:p>
            <a:r>
              <a:rPr lang="ar-SA" dirty="0"/>
              <a:t>2) وقال أبو نؤاس :</a:t>
            </a:r>
            <a:endParaRPr lang="en-US" dirty="0"/>
          </a:p>
          <a:p>
            <a:r>
              <a:rPr lang="ar-SA" dirty="0"/>
              <a:t>صُليْتُ من حُبّها نارين:واحدةً        بينَ الضُّلوعِ وأخرى بين أحشَائي</a:t>
            </a:r>
            <a:endParaRPr lang="en-US" dirty="0"/>
          </a:p>
          <a:p>
            <a:r>
              <a:rPr lang="ar-SA" dirty="0"/>
              <a:t>            وقد حَمَيْتُ لساني أنْ أبينَ بهِ        فمـا يُعبِّـرُ عنّي غـيرُ إِيمـائي</a:t>
            </a:r>
            <a:endParaRPr lang="en-US" dirty="0"/>
          </a:p>
          <a:p>
            <a:r>
              <a:rPr lang="ar-SA" dirty="0"/>
              <a:t>             يا ويْحَ أهْلي أَبلى بين أعْيُنهمْ       على الفراشِ وما يدرُون ما دائـي</a:t>
            </a:r>
            <a:endParaRPr lang="en-US" dirty="0"/>
          </a:p>
          <a:p>
            <a:r>
              <a:rPr lang="ar-SA" dirty="0"/>
              <a:t>3) وقال الآخر :</a:t>
            </a:r>
            <a:endParaRPr lang="en-US" dirty="0"/>
          </a:p>
          <a:p>
            <a:r>
              <a:rPr lang="ar-SA" dirty="0"/>
              <a:t>يا طالباً في الهوى مالا ينال        وسائلاً لم يعف ذلّ السؤالْ</a:t>
            </a:r>
            <a:endParaRPr lang="en-US" dirty="0"/>
          </a:p>
          <a:p>
            <a:r>
              <a:rPr lang="ar-SA" dirty="0"/>
              <a:t> ولّـت ليالي الصّبا محمـودة       لو أنّها رَجعـتْ تلكَ الليالْ</a:t>
            </a:r>
            <a:endParaRPr lang="en-US" dirty="0"/>
          </a:p>
          <a:p>
            <a:r>
              <a:rPr lang="ar-SA"/>
              <a:t>            لا تلتمِسْ وُصْلـةً مِن مُخْلِفٍ       ولا تكُنْ طالبـاً مالا يُنَـالْ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8434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البحر البسيط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البحر البسيط</dc:title>
  <dc:creator>DR.Ahmed Saker 2o1O</dc:creator>
  <cp:lastModifiedBy>DR.Ahmed Saker 2o1O</cp:lastModifiedBy>
  <cp:revision>3</cp:revision>
  <dcterms:created xsi:type="dcterms:W3CDTF">2018-12-25T19:35:27Z</dcterms:created>
  <dcterms:modified xsi:type="dcterms:W3CDTF">2018-12-25T19:51:51Z</dcterms:modified>
</cp:coreProperties>
</file>