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4" r:id="rId28"/>
    <p:sldId id="285" r:id="rId29"/>
    <p:sldId id="286" r:id="rId30"/>
    <p:sldId id="287" r:id="rId31"/>
    <p:sldId id="288" r:id="rId32"/>
    <p:sldId id="289" r:id="rId33"/>
    <p:sldId id="290" r:id="rId34"/>
    <p:sldId id="282" r:id="rId35"/>
    <p:sldId id="291" r:id="rId36"/>
    <p:sldId id="292" r:id="rId37"/>
    <p:sldId id="283" r:id="rId38"/>
    <p:sldId id="293" r:id="rId39"/>
    <p:sldId id="294" r:id="rId40"/>
    <p:sldId id="295" r:id="rId41"/>
    <p:sldId id="296" r:id="rId42"/>
    <p:sldId id="297" r:id="rId43"/>
    <p:sldId id="298"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7" d="100"/>
          <a:sy n="67" d="100"/>
        </p:scale>
        <p:origin x="102"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B4B50-7AA2-45DC-9B8E-9552030C98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2A57B9-42B3-45D2-864C-3EA6FAB7A2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1292EA-4212-4DFC-B8C9-AF86053DB877}"/>
              </a:ext>
            </a:extLst>
          </p:cNvPr>
          <p:cNvSpPr>
            <a:spLocks noGrp="1"/>
          </p:cNvSpPr>
          <p:nvPr>
            <p:ph type="dt" sz="half" idx="10"/>
          </p:nvPr>
        </p:nvSpPr>
        <p:spPr/>
        <p:txBody>
          <a:bodyPr/>
          <a:lstStyle/>
          <a:p>
            <a:fld id="{55891E56-9687-49C3-9A3D-5B4C060FE8F8}" type="datetimeFigureOut">
              <a:rPr lang="en-US" smtClean="0"/>
              <a:t>12/19/2018</a:t>
            </a:fld>
            <a:endParaRPr lang="en-US"/>
          </a:p>
        </p:txBody>
      </p:sp>
      <p:sp>
        <p:nvSpPr>
          <p:cNvPr id="5" name="Footer Placeholder 4">
            <a:extLst>
              <a:ext uri="{FF2B5EF4-FFF2-40B4-BE49-F238E27FC236}">
                <a16:creationId xmlns:a16="http://schemas.microsoft.com/office/drawing/2014/main" id="{1C31E176-5F0C-4766-A27C-61BEE0375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E5B4DA-ED91-4636-B167-18BDEECA5C29}"/>
              </a:ext>
            </a:extLst>
          </p:cNvPr>
          <p:cNvSpPr>
            <a:spLocks noGrp="1"/>
          </p:cNvSpPr>
          <p:nvPr>
            <p:ph type="sldNum" sz="quarter" idx="12"/>
          </p:nvPr>
        </p:nvSpPr>
        <p:spPr/>
        <p:txBody>
          <a:bodyPr/>
          <a:lstStyle/>
          <a:p>
            <a:fld id="{D93A20E8-0454-4432-A4DF-F92C7E1DED80}" type="slidenum">
              <a:rPr lang="en-US" smtClean="0"/>
              <a:t>‹#›</a:t>
            </a:fld>
            <a:endParaRPr lang="en-US"/>
          </a:p>
        </p:txBody>
      </p:sp>
    </p:spTree>
    <p:extLst>
      <p:ext uri="{BB962C8B-B14F-4D97-AF65-F5344CB8AC3E}">
        <p14:creationId xmlns:p14="http://schemas.microsoft.com/office/powerpoint/2010/main" val="710680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9A605-BA46-4BD0-8B5E-EF9C5C2832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535807-6EA9-437E-8A72-A301D76C07D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D3BD88-AFE9-431E-9042-5EFFD93F6233}"/>
              </a:ext>
            </a:extLst>
          </p:cNvPr>
          <p:cNvSpPr>
            <a:spLocks noGrp="1"/>
          </p:cNvSpPr>
          <p:nvPr>
            <p:ph type="dt" sz="half" idx="10"/>
          </p:nvPr>
        </p:nvSpPr>
        <p:spPr/>
        <p:txBody>
          <a:bodyPr/>
          <a:lstStyle/>
          <a:p>
            <a:fld id="{55891E56-9687-49C3-9A3D-5B4C060FE8F8}" type="datetimeFigureOut">
              <a:rPr lang="en-US" smtClean="0"/>
              <a:t>12/19/2018</a:t>
            </a:fld>
            <a:endParaRPr lang="en-US"/>
          </a:p>
        </p:txBody>
      </p:sp>
      <p:sp>
        <p:nvSpPr>
          <p:cNvPr id="5" name="Footer Placeholder 4">
            <a:extLst>
              <a:ext uri="{FF2B5EF4-FFF2-40B4-BE49-F238E27FC236}">
                <a16:creationId xmlns:a16="http://schemas.microsoft.com/office/drawing/2014/main" id="{E015CF82-393B-4577-9532-EC9FB90676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490A2-96C3-4A6E-B384-4C576E17E5AA}"/>
              </a:ext>
            </a:extLst>
          </p:cNvPr>
          <p:cNvSpPr>
            <a:spLocks noGrp="1"/>
          </p:cNvSpPr>
          <p:nvPr>
            <p:ph type="sldNum" sz="quarter" idx="12"/>
          </p:nvPr>
        </p:nvSpPr>
        <p:spPr/>
        <p:txBody>
          <a:bodyPr/>
          <a:lstStyle/>
          <a:p>
            <a:fld id="{D93A20E8-0454-4432-A4DF-F92C7E1DED80}" type="slidenum">
              <a:rPr lang="en-US" smtClean="0"/>
              <a:t>‹#›</a:t>
            </a:fld>
            <a:endParaRPr lang="en-US"/>
          </a:p>
        </p:txBody>
      </p:sp>
    </p:spTree>
    <p:extLst>
      <p:ext uri="{BB962C8B-B14F-4D97-AF65-F5344CB8AC3E}">
        <p14:creationId xmlns:p14="http://schemas.microsoft.com/office/powerpoint/2010/main" val="553774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066102-968F-4DEB-965F-CB4EA37FDE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5655EF-E5D3-498B-BD06-294D03C7541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48871-4FAB-4D74-B623-00B70FEF340C}"/>
              </a:ext>
            </a:extLst>
          </p:cNvPr>
          <p:cNvSpPr>
            <a:spLocks noGrp="1"/>
          </p:cNvSpPr>
          <p:nvPr>
            <p:ph type="dt" sz="half" idx="10"/>
          </p:nvPr>
        </p:nvSpPr>
        <p:spPr/>
        <p:txBody>
          <a:bodyPr/>
          <a:lstStyle/>
          <a:p>
            <a:fld id="{55891E56-9687-49C3-9A3D-5B4C060FE8F8}" type="datetimeFigureOut">
              <a:rPr lang="en-US" smtClean="0"/>
              <a:t>12/19/2018</a:t>
            </a:fld>
            <a:endParaRPr lang="en-US"/>
          </a:p>
        </p:txBody>
      </p:sp>
      <p:sp>
        <p:nvSpPr>
          <p:cNvPr id="5" name="Footer Placeholder 4">
            <a:extLst>
              <a:ext uri="{FF2B5EF4-FFF2-40B4-BE49-F238E27FC236}">
                <a16:creationId xmlns:a16="http://schemas.microsoft.com/office/drawing/2014/main" id="{08BD8AB3-5F31-4F74-B807-1B2C15518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9AC749-7073-46E4-A0DE-CB108594E39E}"/>
              </a:ext>
            </a:extLst>
          </p:cNvPr>
          <p:cNvSpPr>
            <a:spLocks noGrp="1"/>
          </p:cNvSpPr>
          <p:nvPr>
            <p:ph type="sldNum" sz="quarter" idx="12"/>
          </p:nvPr>
        </p:nvSpPr>
        <p:spPr/>
        <p:txBody>
          <a:bodyPr/>
          <a:lstStyle/>
          <a:p>
            <a:fld id="{D93A20E8-0454-4432-A4DF-F92C7E1DED80}" type="slidenum">
              <a:rPr lang="en-US" smtClean="0"/>
              <a:t>‹#›</a:t>
            </a:fld>
            <a:endParaRPr lang="en-US"/>
          </a:p>
        </p:txBody>
      </p:sp>
    </p:spTree>
    <p:extLst>
      <p:ext uri="{BB962C8B-B14F-4D97-AF65-F5344CB8AC3E}">
        <p14:creationId xmlns:p14="http://schemas.microsoft.com/office/powerpoint/2010/main" val="3189411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66FE-EC15-4395-929B-8AA0929B5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ECD39F-6A38-4769-95DD-F1A10509A56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54496-BCEB-4085-918F-6F8791C14498}"/>
              </a:ext>
            </a:extLst>
          </p:cNvPr>
          <p:cNvSpPr>
            <a:spLocks noGrp="1"/>
          </p:cNvSpPr>
          <p:nvPr>
            <p:ph type="dt" sz="half" idx="10"/>
          </p:nvPr>
        </p:nvSpPr>
        <p:spPr/>
        <p:txBody>
          <a:bodyPr/>
          <a:lstStyle/>
          <a:p>
            <a:fld id="{55891E56-9687-49C3-9A3D-5B4C060FE8F8}" type="datetimeFigureOut">
              <a:rPr lang="en-US" smtClean="0"/>
              <a:t>12/19/2018</a:t>
            </a:fld>
            <a:endParaRPr lang="en-US"/>
          </a:p>
        </p:txBody>
      </p:sp>
      <p:sp>
        <p:nvSpPr>
          <p:cNvPr id="5" name="Footer Placeholder 4">
            <a:extLst>
              <a:ext uri="{FF2B5EF4-FFF2-40B4-BE49-F238E27FC236}">
                <a16:creationId xmlns:a16="http://schemas.microsoft.com/office/drawing/2014/main" id="{57E69051-ADE1-4831-A54E-06DD6D7B4F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718C61-63D9-4C5E-BC0C-83A9BE620D41}"/>
              </a:ext>
            </a:extLst>
          </p:cNvPr>
          <p:cNvSpPr>
            <a:spLocks noGrp="1"/>
          </p:cNvSpPr>
          <p:nvPr>
            <p:ph type="sldNum" sz="quarter" idx="12"/>
          </p:nvPr>
        </p:nvSpPr>
        <p:spPr/>
        <p:txBody>
          <a:bodyPr/>
          <a:lstStyle/>
          <a:p>
            <a:fld id="{D93A20E8-0454-4432-A4DF-F92C7E1DED80}" type="slidenum">
              <a:rPr lang="en-US" smtClean="0"/>
              <a:t>‹#›</a:t>
            </a:fld>
            <a:endParaRPr lang="en-US"/>
          </a:p>
        </p:txBody>
      </p:sp>
    </p:spTree>
    <p:extLst>
      <p:ext uri="{BB962C8B-B14F-4D97-AF65-F5344CB8AC3E}">
        <p14:creationId xmlns:p14="http://schemas.microsoft.com/office/powerpoint/2010/main" val="2870623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5BC4C-7A2D-4AF9-981D-A18C613D10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25EEDF-61DC-43A3-8A54-3193ACE8C9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31DCD4D-430C-4215-AE7E-48C41C689E9B}"/>
              </a:ext>
            </a:extLst>
          </p:cNvPr>
          <p:cNvSpPr>
            <a:spLocks noGrp="1"/>
          </p:cNvSpPr>
          <p:nvPr>
            <p:ph type="dt" sz="half" idx="10"/>
          </p:nvPr>
        </p:nvSpPr>
        <p:spPr/>
        <p:txBody>
          <a:bodyPr/>
          <a:lstStyle/>
          <a:p>
            <a:fld id="{55891E56-9687-49C3-9A3D-5B4C060FE8F8}" type="datetimeFigureOut">
              <a:rPr lang="en-US" smtClean="0"/>
              <a:t>12/19/2018</a:t>
            </a:fld>
            <a:endParaRPr lang="en-US"/>
          </a:p>
        </p:txBody>
      </p:sp>
      <p:sp>
        <p:nvSpPr>
          <p:cNvPr id="5" name="Footer Placeholder 4">
            <a:extLst>
              <a:ext uri="{FF2B5EF4-FFF2-40B4-BE49-F238E27FC236}">
                <a16:creationId xmlns:a16="http://schemas.microsoft.com/office/drawing/2014/main" id="{9D865127-B498-44CF-B8B1-14D012C69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206BD6-95AA-4C5C-9200-29B9B86384BA}"/>
              </a:ext>
            </a:extLst>
          </p:cNvPr>
          <p:cNvSpPr>
            <a:spLocks noGrp="1"/>
          </p:cNvSpPr>
          <p:nvPr>
            <p:ph type="sldNum" sz="quarter" idx="12"/>
          </p:nvPr>
        </p:nvSpPr>
        <p:spPr/>
        <p:txBody>
          <a:bodyPr/>
          <a:lstStyle/>
          <a:p>
            <a:fld id="{D93A20E8-0454-4432-A4DF-F92C7E1DED80}" type="slidenum">
              <a:rPr lang="en-US" smtClean="0"/>
              <a:t>‹#›</a:t>
            </a:fld>
            <a:endParaRPr lang="en-US"/>
          </a:p>
        </p:txBody>
      </p:sp>
    </p:spTree>
    <p:extLst>
      <p:ext uri="{BB962C8B-B14F-4D97-AF65-F5344CB8AC3E}">
        <p14:creationId xmlns:p14="http://schemas.microsoft.com/office/powerpoint/2010/main" val="2995086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F429E-269E-4AE0-AA1C-C602444F73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EE8B4-5067-400A-87E1-44F8BB30B7A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D155B4-36F4-4ACF-9869-823782B7457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7B55ED-05AC-473D-9CB8-0C4A13C25A02}"/>
              </a:ext>
            </a:extLst>
          </p:cNvPr>
          <p:cNvSpPr>
            <a:spLocks noGrp="1"/>
          </p:cNvSpPr>
          <p:nvPr>
            <p:ph type="dt" sz="half" idx="10"/>
          </p:nvPr>
        </p:nvSpPr>
        <p:spPr/>
        <p:txBody>
          <a:bodyPr/>
          <a:lstStyle/>
          <a:p>
            <a:fld id="{55891E56-9687-49C3-9A3D-5B4C060FE8F8}" type="datetimeFigureOut">
              <a:rPr lang="en-US" smtClean="0"/>
              <a:t>12/19/2018</a:t>
            </a:fld>
            <a:endParaRPr lang="en-US"/>
          </a:p>
        </p:txBody>
      </p:sp>
      <p:sp>
        <p:nvSpPr>
          <p:cNvPr id="6" name="Footer Placeholder 5">
            <a:extLst>
              <a:ext uri="{FF2B5EF4-FFF2-40B4-BE49-F238E27FC236}">
                <a16:creationId xmlns:a16="http://schemas.microsoft.com/office/drawing/2014/main" id="{883CF849-66FF-4A8A-ADFF-4E10147FA2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ACE524-93D7-4CDE-8D0D-AC78870596DD}"/>
              </a:ext>
            </a:extLst>
          </p:cNvPr>
          <p:cNvSpPr>
            <a:spLocks noGrp="1"/>
          </p:cNvSpPr>
          <p:nvPr>
            <p:ph type="sldNum" sz="quarter" idx="12"/>
          </p:nvPr>
        </p:nvSpPr>
        <p:spPr/>
        <p:txBody>
          <a:bodyPr/>
          <a:lstStyle/>
          <a:p>
            <a:fld id="{D93A20E8-0454-4432-A4DF-F92C7E1DED80}" type="slidenum">
              <a:rPr lang="en-US" smtClean="0"/>
              <a:t>‹#›</a:t>
            </a:fld>
            <a:endParaRPr lang="en-US"/>
          </a:p>
        </p:txBody>
      </p:sp>
    </p:spTree>
    <p:extLst>
      <p:ext uri="{BB962C8B-B14F-4D97-AF65-F5344CB8AC3E}">
        <p14:creationId xmlns:p14="http://schemas.microsoft.com/office/powerpoint/2010/main" val="343954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D5C9A-3610-4DE6-B364-9AD0E2C609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B656DA-90D8-46C5-80D9-8B20C5914C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6C4614A-CE05-407F-9BF0-8525B69E144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242F61-D767-471E-AE47-95230B3D03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FD15C5-F49F-44BA-863F-E9CBA52BED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0583AF-A33D-46B7-A40E-69CE985E493C}"/>
              </a:ext>
            </a:extLst>
          </p:cNvPr>
          <p:cNvSpPr>
            <a:spLocks noGrp="1"/>
          </p:cNvSpPr>
          <p:nvPr>
            <p:ph type="dt" sz="half" idx="10"/>
          </p:nvPr>
        </p:nvSpPr>
        <p:spPr/>
        <p:txBody>
          <a:bodyPr/>
          <a:lstStyle/>
          <a:p>
            <a:fld id="{55891E56-9687-49C3-9A3D-5B4C060FE8F8}" type="datetimeFigureOut">
              <a:rPr lang="en-US" smtClean="0"/>
              <a:t>12/19/2018</a:t>
            </a:fld>
            <a:endParaRPr lang="en-US"/>
          </a:p>
        </p:txBody>
      </p:sp>
      <p:sp>
        <p:nvSpPr>
          <p:cNvPr id="8" name="Footer Placeholder 7">
            <a:extLst>
              <a:ext uri="{FF2B5EF4-FFF2-40B4-BE49-F238E27FC236}">
                <a16:creationId xmlns:a16="http://schemas.microsoft.com/office/drawing/2014/main" id="{A3BCC13B-EE2E-4441-8463-20AFF84179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9EF223-E9D3-4BF2-B93D-7188BE7D2013}"/>
              </a:ext>
            </a:extLst>
          </p:cNvPr>
          <p:cNvSpPr>
            <a:spLocks noGrp="1"/>
          </p:cNvSpPr>
          <p:nvPr>
            <p:ph type="sldNum" sz="quarter" idx="12"/>
          </p:nvPr>
        </p:nvSpPr>
        <p:spPr/>
        <p:txBody>
          <a:bodyPr/>
          <a:lstStyle/>
          <a:p>
            <a:fld id="{D93A20E8-0454-4432-A4DF-F92C7E1DED80}" type="slidenum">
              <a:rPr lang="en-US" smtClean="0"/>
              <a:t>‹#›</a:t>
            </a:fld>
            <a:endParaRPr lang="en-US"/>
          </a:p>
        </p:txBody>
      </p:sp>
    </p:spTree>
    <p:extLst>
      <p:ext uri="{BB962C8B-B14F-4D97-AF65-F5344CB8AC3E}">
        <p14:creationId xmlns:p14="http://schemas.microsoft.com/office/powerpoint/2010/main" val="3486598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6CCB7-8264-46A7-86BB-1BB348162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3298BB-BE3A-4198-A539-8E3C5C0335FC}"/>
              </a:ext>
            </a:extLst>
          </p:cNvPr>
          <p:cNvSpPr>
            <a:spLocks noGrp="1"/>
          </p:cNvSpPr>
          <p:nvPr>
            <p:ph type="dt" sz="half" idx="10"/>
          </p:nvPr>
        </p:nvSpPr>
        <p:spPr/>
        <p:txBody>
          <a:bodyPr/>
          <a:lstStyle/>
          <a:p>
            <a:fld id="{55891E56-9687-49C3-9A3D-5B4C060FE8F8}" type="datetimeFigureOut">
              <a:rPr lang="en-US" smtClean="0"/>
              <a:t>12/19/2018</a:t>
            </a:fld>
            <a:endParaRPr lang="en-US"/>
          </a:p>
        </p:txBody>
      </p:sp>
      <p:sp>
        <p:nvSpPr>
          <p:cNvPr id="4" name="Footer Placeholder 3">
            <a:extLst>
              <a:ext uri="{FF2B5EF4-FFF2-40B4-BE49-F238E27FC236}">
                <a16:creationId xmlns:a16="http://schemas.microsoft.com/office/drawing/2014/main" id="{14609520-F12B-497D-BEF3-94AC62A703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C021A9-A8C6-4C29-B2A7-5F33D361B2D2}"/>
              </a:ext>
            </a:extLst>
          </p:cNvPr>
          <p:cNvSpPr>
            <a:spLocks noGrp="1"/>
          </p:cNvSpPr>
          <p:nvPr>
            <p:ph type="sldNum" sz="quarter" idx="12"/>
          </p:nvPr>
        </p:nvSpPr>
        <p:spPr/>
        <p:txBody>
          <a:bodyPr/>
          <a:lstStyle/>
          <a:p>
            <a:fld id="{D93A20E8-0454-4432-A4DF-F92C7E1DED80}" type="slidenum">
              <a:rPr lang="en-US" smtClean="0"/>
              <a:t>‹#›</a:t>
            </a:fld>
            <a:endParaRPr lang="en-US"/>
          </a:p>
        </p:txBody>
      </p:sp>
    </p:spTree>
    <p:extLst>
      <p:ext uri="{BB962C8B-B14F-4D97-AF65-F5344CB8AC3E}">
        <p14:creationId xmlns:p14="http://schemas.microsoft.com/office/powerpoint/2010/main" val="1351245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5829C7-4E9C-4307-A4E3-8D5F13F8A49E}"/>
              </a:ext>
            </a:extLst>
          </p:cNvPr>
          <p:cNvSpPr>
            <a:spLocks noGrp="1"/>
          </p:cNvSpPr>
          <p:nvPr>
            <p:ph type="dt" sz="half" idx="10"/>
          </p:nvPr>
        </p:nvSpPr>
        <p:spPr/>
        <p:txBody>
          <a:bodyPr/>
          <a:lstStyle/>
          <a:p>
            <a:fld id="{55891E56-9687-49C3-9A3D-5B4C060FE8F8}" type="datetimeFigureOut">
              <a:rPr lang="en-US" smtClean="0"/>
              <a:t>12/19/2018</a:t>
            </a:fld>
            <a:endParaRPr lang="en-US"/>
          </a:p>
        </p:txBody>
      </p:sp>
      <p:sp>
        <p:nvSpPr>
          <p:cNvPr id="3" name="Footer Placeholder 2">
            <a:extLst>
              <a:ext uri="{FF2B5EF4-FFF2-40B4-BE49-F238E27FC236}">
                <a16:creationId xmlns:a16="http://schemas.microsoft.com/office/drawing/2014/main" id="{20F32667-D705-4ED8-B52E-31909B489E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835F0A-8C77-4F8B-89FC-3E5A767501BE}"/>
              </a:ext>
            </a:extLst>
          </p:cNvPr>
          <p:cNvSpPr>
            <a:spLocks noGrp="1"/>
          </p:cNvSpPr>
          <p:nvPr>
            <p:ph type="sldNum" sz="quarter" idx="12"/>
          </p:nvPr>
        </p:nvSpPr>
        <p:spPr/>
        <p:txBody>
          <a:bodyPr/>
          <a:lstStyle/>
          <a:p>
            <a:fld id="{D93A20E8-0454-4432-A4DF-F92C7E1DED80}" type="slidenum">
              <a:rPr lang="en-US" smtClean="0"/>
              <a:t>‹#›</a:t>
            </a:fld>
            <a:endParaRPr lang="en-US"/>
          </a:p>
        </p:txBody>
      </p:sp>
    </p:spTree>
    <p:extLst>
      <p:ext uri="{BB962C8B-B14F-4D97-AF65-F5344CB8AC3E}">
        <p14:creationId xmlns:p14="http://schemas.microsoft.com/office/powerpoint/2010/main" val="300396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D1049-BFC7-491B-99B4-BE74465F8F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5BED66-EF35-4713-B4E5-3450618EB6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8323DA-1EAE-4E0D-953A-B6E0C1F1CE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67F6F7C-D4AD-4FA4-820E-E4F3D11448FF}"/>
              </a:ext>
            </a:extLst>
          </p:cNvPr>
          <p:cNvSpPr>
            <a:spLocks noGrp="1"/>
          </p:cNvSpPr>
          <p:nvPr>
            <p:ph type="dt" sz="half" idx="10"/>
          </p:nvPr>
        </p:nvSpPr>
        <p:spPr/>
        <p:txBody>
          <a:bodyPr/>
          <a:lstStyle/>
          <a:p>
            <a:fld id="{55891E56-9687-49C3-9A3D-5B4C060FE8F8}" type="datetimeFigureOut">
              <a:rPr lang="en-US" smtClean="0"/>
              <a:t>12/19/2018</a:t>
            </a:fld>
            <a:endParaRPr lang="en-US"/>
          </a:p>
        </p:txBody>
      </p:sp>
      <p:sp>
        <p:nvSpPr>
          <p:cNvPr id="6" name="Footer Placeholder 5">
            <a:extLst>
              <a:ext uri="{FF2B5EF4-FFF2-40B4-BE49-F238E27FC236}">
                <a16:creationId xmlns:a16="http://schemas.microsoft.com/office/drawing/2014/main" id="{DA1F1AAE-1E2C-4A47-B947-22ED144DBE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54C98-0043-43EA-A549-0CC8EA17D511}"/>
              </a:ext>
            </a:extLst>
          </p:cNvPr>
          <p:cNvSpPr>
            <a:spLocks noGrp="1"/>
          </p:cNvSpPr>
          <p:nvPr>
            <p:ph type="sldNum" sz="quarter" idx="12"/>
          </p:nvPr>
        </p:nvSpPr>
        <p:spPr/>
        <p:txBody>
          <a:bodyPr/>
          <a:lstStyle/>
          <a:p>
            <a:fld id="{D93A20E8-0454-4432-A4DF-F92C7E1DED80}" type="slidenum">
              <a:rPr lang="en-US" smtClean="0"/>
              <a:t>‹#›</a:t>
            </a:fld>
            <a:endParaRPr lang="en-US"/>
          </a:p>
        </p:txBody>
      </p:sp>
    </p:spTree>
    <p:extLst>
      <p:ext uri="{BB962C8B-B14F-4D97-AF65-F5344CB8AC3E}">
        <p14:creationId xmlns:p14="http://schemas.microsoft.com/office/powerpoint/2010/main" val="2849728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F2FC4-AF2A-4A09-B04E-3948B0F74B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7DD46F-8D76-4333-99C9-C4CF7867E6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A8ED75-2937-4BF8-8A8B-AC7B1763D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60F38D-7B00-47BC-A6DD-39736E8B21E8}"/>
              </a:ext>
            </a:extLst>
          </p:cNvPr>
          <p:cNvSpPr>
            <a:spLocks noGrp="1"/>
          </p:cNvSpPr>
          <p:nvPr>
            <p:ph type="dt" sz="half" idx="10"/>
          </p:nvPr>
        </p:nvSpPr>
        <p:spPr/>
        <p:txBody>
          <a:bodyPr/>
          <a:lstStyle/>
          <a:p>
            <a:fld id="{55891E56-9687-49C3-9A3D-5B4C060FE8F8}" type="datetimeFigureOut">
              <a:rPr lang="en-US" smtClean="0"/>
              <a:t>12/19/2018</a:t>
            </a:fld>
            <a:endParaRPr lang="en-US"/>
          </a:p>
        </p:txBody>
      </p:sp>
      <p:sp>
        <p:nvSpPr>
          <p:cNvPr id="6" name="Footer Placeholder 5">
            <a:extLst>
              <a:ext uri="{FF2B5EF4-FFF2-40B4-BE49-F238E27FC236}">
                <a16:creationId xmlns:a16="http://schemas.microsoft.com/office/drawing/2014/main" id="{2F62088A-9106-4190-A214-EAD27B63D0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2551AB-D1E2-45F8-A3DF-B34551FEF735}"/>
              </a:ext>
            </a:extLst>
          </p:cNvPr>
          <p:cNvSpPr>
            <a:spLocks noGrp="1"/>
          </p:cNvSpPr>
          <p:nvPr>
            <p:ph type="sldNum" sz="quarter" idx="12"/>
          </p:nvPr>
        </p:nvSpPr>
        <p:spPr/>
        <p:txBody>
          <a:bodyPr/>
          <a:lstStyle/>
          <a:p>
            <a:fld id="{D93A20E8-0454-4432-A4DF-F92C7E1DED80}" type="slidenum">
              <a:rPr lang="en-US" smtClean="0"/>
              <a:t>‹#›</a:t>
            </a:fld>
            <a:endParaRPr lang="en-US"/>
          </a:p>
        </p:txBody>
      </p:sp>
    </p:spTree>
    <p:extLst>
      <p:ext uri="{BB962C8B-B14F-4D97-AF65-F5344CB8AC3E}">
        <p14:creationId xmlns:p14="http://schemas.microsoft.com/office/powerpoint/2010/main" val="2781901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716F57-C541-492A-8137-D2BD30402B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E8F70-E4F2-4C50-A025-62FB8F94EB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0899D-C041-4566-BDD1-401E5DF3A1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91E56-9687-49C3-9A3D-5B4C060FE8F8}" type="datetimeFigureOut">
              <a:rPr lang="en-US" smtClean="0"/>
              <a:t>12/19/2018</a:t>
            </a:fld>
            <a:endParaRPr lang="en-US"/>
          </a:p>
        </p:txBody>
      </p:sp>
      <p:sp>
        <p:nvSpPr>
          <p:cNvPr id="5" name="Footer Placeholder 4">
            <a:extLst>
              <a:ext uri="{FF2B5EF4-FFF2-40B4-BE49-F238E27FC236}">
                <a16:creationId xmlns:a16="http://schemas.microsoft.com/office/drawing/2014/main" id="{9A2BE51E-BAAE-4AD3-B845-CAA6528FF3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D94AA9-E47D-430E-927A-1EE4078D5D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A20E8-0454-4432-A4DF-F92C7E1DED80}" type="slidenum">
              <a:rPr lang="en-US" smtClean="0"/>
              <a:t>‹#›</a:t>
            </a:fld>
            <a:endParaRPr lang="en-US"/>
          </a:p>
        </p:txBody>
      </p:sp>
    </p:spTree>
    <p:extLst>
      <p:ext uri="{BB962C8B-B14F-4D97-AF65-F5344CB8AC3E}">
        <p14:creationId xmlns:p14="http://schemas.microsoft.com/office/powerpoint/2010/main" val="3583920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52D0B-D2FD-4108-B518-1D09F7783AE5}"/>
              </a:ext>
            </a:extLst>
          </p:cNvPr>
          <p:cNvSpPr>
            <a:spLocks noGrp="1"/>
          </p:cNvSpPr>
          <p:nvPr>
            <p:ph type="ctrTitle"/>
          </p:nvPr>
        </p:nvSpPr>
        <p:spPr>
          <a:xfrm>
            <a:off x="0" y="0"/>
            <a:ext cx="12192000" cy="2357437"/>
          </a:xfrm>
        </p:spPr>
        <p:txBody>
          <a:bodyPr>
            <a:noAutofit/>
          </a:bodyPr>
          <a:lstStyle/>
          <a:p>
            <a:r>
              <a:rPr lang="en-US" sz="7200" b="1" dirty="0"/>
              <a:t>TECHNOLOGY’S POTENTIAL: OPPORTUNITIES AND RISKS</a:t>
            </a:r>
          </a:p>
        </p:txBody>
      </p:sp>
      <p:sp>
        <p:nvSpPr>
          <p:cNvPr id="3" name="Subtitle 2">
            <a:extLst>
              <a:ext uri="{FF2B5EF4-FFF2-40B4-BE49-F238E27FC236}">
                <a16:creationId xmlns:a16="http://schemas.microsoft.com/office/drawing/2014/main" id="{A862A950-2635-4E3B-B716-744A1D22E14C}"/>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CEC88DA6-F35E-4F5B-B63E-6D631979F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57437"/>
            <a:ext cx="12192000" cy="4500562"/>
          </a:xfrm>
          <a:prstGeom prst="rect">
            <a:avLst/>
          </a:prstGeom>
        </p:spPr>
      </p:pic>
    </p:spTree>
    <p:extLst>
      <p:ext uri="{BB962C8B-B14F-4D97-AF65-F5344CB8AC3E}">
        <p14:creationId xmlns:p14="http://schemas.microsoft.com/office/powerpoint/2010/main" val="563512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6468E-6388-455C-AAD4-69A3D524EEED}"/>
              </a:ext>
            </a:extLst>
          </p:cNvPr>
          <p:cNvSpPr>
            <a:spLocks noGrp="1"/>
          </p:cNvSpPr>
          <p:nvPr>
            <p:ph type="ctrTitle"/>
          </p:nvPr>
        </p:nvSpPr>
        <p:spPr>
          <a:xfrm>
            <a:off x="0" y="0"/>
            <a:ext cx="12192000" cy="6857999"/>
          </a:xfrm>
        </p:spPr>
        <p:txBody>
          <a:bodyPr>
            <a:normAutofit fontScale="90000"/>
          </a:bodyPr>
          <a:lstStyle/>
          <a:p>
            <a:r>
              <a:rPr lang="en-US" dirty="0"/>
              <a:t> </a:t>
            </a:r>
            <a:r>
              <a:rPr lang="en-US" sz="8000" b="1" dirty="0"/>
              <a:t>Others worry that the ongoing transition costs may be too high, or that the risks to cherished traditions or the threats to environmental sustainability will, singly or together, be too great to bear. </a:t>
            </a:r>
          </a:p>
        </p:txBody>
      </p:sp>
      <p:sp>
        <p:nvSpPr>
          <p:cNvPr id="3" name="Subtitle 2">
            <a:extLst>
              <a:ext uri="{FF2B5EF4-FFF2-40B4-BE49-F238E27FC236}">
                <a16:creationId xmlns:a16="http://schemas.microsoft.com/office/drawing/2014/main" id="{947A8BC8-0528-4D46-93CB-438BD454724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60168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3FA1-A51C-4BDE-8892-0C6FF2A0039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769EE69-626A-4FC9-A626-A4123EB3E84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7B326C8-0288-4947-8A9B-5323C2C80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82691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29D32-C223-44FA-8153-94DD325EF20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AA3C45D-D7A7-4D3B-9E92-2E2614EC99B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42F3B24-D05E-470F-B706-5872961AD4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90617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BA2C6-DFB0-44B0-B6A3-30FA342E4DD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9A4D8A7-8ED5-4B25-B739-A40BEE5F13D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EA69C95-8566-44AE-89BA-74ED2B0640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0824" y="0"/>
            <a:ext cx="5591175" cy="6858000"/>
          </a:xfrm>
          <a:prstGeom prst="rect">
            <a:avLst/>
          </a:prstGeom>
        </p:spPr>
      </p:pic>
      <p:pic>
        <p:nvPicPr>
          <p:cNvPr id="7" name="Picture 6">
            <a:extLst>
              <a:ext uri="{FF2B5EF4-FFF2-40B4-BE49-F238E27FC236}">
                <a16:creationId xmlns:a16="http://schemas.microsoft.com/office/drawing/2014/main" id="{03B5BD0F-F268-476D-92D2-C52181B54E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75" y="0"/>
            <a:ext cx="6743699" cy="6857999"/>
          </a:xfrm>
          <a:prstGeom prst="rect">
            <a:avLst/>
          </a:prstGeom>
        </p:spPr>
      </p:pic>
    </p:spTree>
    <p:extLst>
      <p:ext uri="{BB962C8B-B14F-4D97-AF65-F5344CB8AC3E}">
        <p14:creationId xmlns:p14="http://schemas.microsoft.com/office/powerpoint/2010/main" val="3535759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415B8-AD70-4F92-BB98-7CD070E1351D}"/>
              </a:ext>
            </a:extLst>
          </p:cNvPr>
          <p:cNvSpPr>
            <a:spLocks noGrp="1"/>
          </p:cNvSpPr>
          <p:nvPr>
            <p:ph type="ctrTitle"/>
          </p:nvPr>
        </p:nvSpPr>
        <p:spPr>
          <a:xfrm>
            <a:off x="0" y="0"/>
            <a:ext cx="12192000" cy="6857999"/>
          </a:xfrm>
        </p:spPr>
        <p:txBody>
          <a:bodyPr>
            <a:noAutofit/>
          </a:bodyPr>
          <a:lstStyle/>
          <a:p>
            <a:r>
              <a:rPr lang="en-US" sz="7200" b="1" dirty="0"/>
              <a:t>Preservation versus dynamism, incrementalism versus radicalism, these are the polar extremes that, unsurprisingly, haunt many end-of-the-century, future-of-the-millennium debates.</a:t>
            </a:r>
          </a:p>
        </p:txBody>
      </p:sp>
      <p:sp>
        <p:nvSpPr>
          <p:cNvPr id="3" name="Subtitle 2">
            <a:extLst>
              <a:ext uri="{FF2B5EF4-FFF2-40B4-BE49-F238E27FC236}">
                <a16:creationId xmlns:a16="http://schemas.microsoft.com/office/drawing/2014/main" id="{AB7F2AF7-67FD-43C8-BE51-3CFEDB2458B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12766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0C7DA-95DD-4F2B-B093-3D15167CFF5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E28684B-CA32-4A4C-B2AF-781797695EA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9E93EC4-09E9-4C37-A249-9F22F9EDB3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961294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86BF-BD5B-4D07-99A0-47AA431E08B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E8B3008-356F-4911-A180-A64F79A1296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C7D725D-DEAB-471C-9608-9B82A2158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44374" cy="6858000"/>
          </a:xfrm>
          <a:prstGeom prst="rect">
            <a:avLst/>
          </a:prstGeom>
        </p:spPr>
      </p:pic>
    </p:spTree>
    <p:extLst>
      <p:ext uri="{BB962C8B-B14F-4D97-AF65-F5344CB8AC3E}">
        <p14:creationId xmlns:p14="http://schemas.microsoft.com/office/powerpoint/2010/main" val="4030440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A174-7E92-45F9-BD5A-DB74B973CF6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759DF84-D75C-4A37-992D-4C154F0A0C6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1BA28077-39B7-4191-A2B4-5EC632DD64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150" y="0"/>
            <a:ext cx="5276850" cy="6858000"/>
          </a:xfrm>
          <a:prstGeom prst="rect">
            <a:avLst/>
          </a:prstGeom>
        </p:spPr>
      </p:pic>
      <p:pic>
        <p:nvPicPr>
          <p:cNvPr id="7" name="Picture 6">
            <a:extLst>
              <a:ext uri="{FF2B5EF4-FFF2-40B4-BE49-F238E27FC236}">
                <a16:creationId xmlns:a16="http://schemas.microsoft.com/office/drawing/2014/main" id="{DC31B0CD-742E-4ABF-B93B-336E5AFD81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915150" cy="6858000"/>
          </a:xfrm>
          <a:prstGeom prst="rect">
            <a:avLst/>
          </a:prstGeom>
        </p:spPr>
      </p:pic>
    </p:spTree>
    <p:extLst>
      <p:ext uri="{BB962C8B-B14F-4D97-AF65-F5344CB8AC3E}">
        <p14:creationId xmlns:p14="http://schemas.microsoft.com/office/powerpoint/2010/main" val="2609409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42BEA-18BA-4677-AF85-58E5DFA64F6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F022B65-111D-4ED1-B5CE-A77B102B5EB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11945FE9-67D8-4548-A562-380A117CA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44375" cy="6858000"/>
          </a:xfrm>
          <a:prstGeom prst="rect">
            <a:avLst/>
          </a:prstGeom>
        </p:spPr>
      </p:pic>
    </p:spTree>
    <p:extLst>
      <p:ext uri="{BB962C8B-B14F-4D97-AF65-F5344CB8AC3E}">
        <p14:creationId xmlns:p14="http://schemas.microsoft.com/office/powerpoint/2010/main" val="2111908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87D94-0173-4223-B7CC-1BD6D1BA531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F555954-D54C-4216-9A92-2FE51FC2233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26449C1-6CE9-4270-8B35-6C09415A6B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0"/>
            <a:ext cx="6096000" cy="6858000"/>
          </a:xfrm>
          <a:prstGeom prst="rect">
            <a:avLst/>
          </a:prstGeom>
        </p:spPr>
      </p:pic>
      <p:pic>
        <p:nvPicPr>
          <p:cNvPr id="7" name="Picture 6">
            <a:extLst>
              <a:ext uri="{FF2B5EF4-FFF2-40B4-BE49-F238E27FC236}">
                <a16:creationId xmlns:a16="http://schemas.microsoft.com/office/drawing/2014/main" id="{C2D2144B-F0D1-44A3-8730-00BB278618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096000" cy="6858000"/>
          </a:xfrm>
          <a:prstGeom prst="rect">
            <a:avLst/>
          </a:prstGeom>
        </p:spPr>
      </p:pic>
    </p:spTree>
    <p:extLst>
      <p:ext uri="{BB962C8B-B14F-4D97-AF65-F5344CB8AC3E}">
        <p14:creationId xmlns:p14="http://schemas.microsoft.com/office/powerpoint/2010/main" val="1434395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D5E80-9414-4E88-A220-BCBA43C6913A}"/>
              </a:ext>
            </a:extLst>
          </p:cNvPr>
          <p:cNvSpPr>
            <a:spLocks noGrp="1"/>
          </p:cNvSpPr>
          <p:nvPr>
            <p:ph type="ctrTitle"/>
          </p:nvPr>
        </p:nvSpPr>
        <p:spPr>
          <a:xfrm>
            <a:off x="0" y="0"/>
            <a:ext cx="12192000" cy="6857999"/>
          </a:xfrm>
        </p:spPr>
        <p:txBody>
          <a:bodyPr>
            <a:normAutofit fontScale="90000"/>
          </a:bodyPr>
          <a:lstStyle/>
          <a:p>
            <a:r>
              <a:rPr lang="en-US" b="1" dirty="0"/>
              <a:t>Over the past century there have been many profound technological, economic and social transformations. In OECD countries the full development and diffusion of innovations such as electricity, telephones and automobiles have accompanied the emergence of mass production, mass consumption and mass government. </a:t>
            </a:r>
          </a:p>
        </p:txBody>
      </p:sp>
      <p:sp>
        <p:nvSpPr>
          <p:cNvPr id="3" name="Subtitle 2">
            <a:extLst>
              <a:ext uri="{FF2B5EF4-FFF2-40B4-BE49-F238E27FC236}">
                <a16:creationId xmlns:a16="http://schemas.microsoft.com/office/drawing/2014/main" id="{46A9A5F8-362D-49D9-866E-00E3F9F2F36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8073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AFCBB-0298-4919-B8AE-671740251BE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710386C-5899-46C4-BCAC-6FEAB7882C5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E8530C2-834E-4D17-BD75-CE73ABD1D9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78852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3DBE5-E345-43A4-9A5B-EEB7ED32A887}"/>
              </a:ext>
            </a:extLst>
          </p:cNvPr>
          <p:cNvSpPr>
            <a:spLocks noGrp="1"/>
          </p:cNvSpPr>
          <p:nvPr>
            <p:ph type="ctrTitle"/>
          </p:nvPr>
        </p:nvSpPr>
        <p:spPr>
          <a:xfrm>
            <a:off x="0" y="0"/>
            <a:ext cx="12192000" cy="6857999"/>
          </a:xfrm>
        </p:spPr>
        <p:txBody>
          <a:bodyPr>
            <a:normAutofit fontScale="90000"/>
          </a:bodyPr>
          <a:lstStyle/>
          <a:p>
            <a:r>
              <a:rPr lang="en-US" b="1" dirty="0"/>
              <a:t>Imagining possible applications of technology two or three decades from now calls for a better understanding of the ways in which performance trends interact with societies’ readiness to embrace economic, social and technical change.</a:t>
            </a:r>
            <a:br>
              <a:rPr lang="en-US" b="1" dirty="0"/>
            </a:br>
            <a:br>
              <a:rPr lang="en-US" sz="5400" b="1" dirty="0"/>
            </a:br>
            <a:endParaRPr lang="en-US" sz="5400" b="1" dirty="0"/>
          </a:p>
        </p:txBody>
      </p:sp>
      <p:sp>
        <p:nvSpPr>
          <p:cNvPr id="3" name="Subtitle 2">
            <a:extLst>
              <a:ext uri="{FF2B5EF4-FFF2-40B4-BE49-F238E27FC236}">
                <a16:creationId xmlns:a16="http://schemas.microsoft.com/office/drawing/2014/main" id="{3A996077-6242-4056-A28C-5140F390B5C8}"/>
              </a:ext>
            </a:extLst>
          </p:cNvPr>
          <p:cNvSpPr>
            <a:spLocks noGrp="1"/>
          </p:cNvSpPr>
          <p:nvPr>
            <p:ph type="subTitle" idx="1"/>
          </p:nvPr>
        </p:nvSpPr>
        <p:spPr>
          <a:xfrm flipV="1">
            <a:off x="1524000" y="6857999"/>
            <a:ext cx="91440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2998575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5E1B4-B62A-4CFC-BE8C-B207942013A9}"/>
              </a:ext>
            </a:extLst>
          </p:cNvPr>
          <p:cNvSpPr>
            <a:spLocks noGrp="1"/>
          </p:cNvSpPr>
          <p:nvPr>
            <p:ph type="ctrTitle"/>
          </p:nvPr>
        </p:nvSpPr>
        <p:spPr>
          <a:xfrm>
            <a:off x="0" y="0"/>
            <a:ext cx="12192000" cy="6857999"/>
          </a:xfrm>
        </p:spPr>
        <p:txBody>
          <a:bodyPr>
            <a:noAutofit/>
          </a:bodyPr>
          <a:lstStyle/>
          <a:p>
            <a:r>
              <a:rPr lang="en-US" sz="7200" b="1" dirty="0"/>
              <a:t>It is crucial to think not only of how technical improvements lead to the substitution of a new generation of tools for existing ones, but also of how entirely new uses, and indeed new needs, might emerge.</a:t>
            </a:r>
          </a:p>
        </p:txBody>
      </p:sp>
      <p:sp>
        <p:nvSpPr>
          <p:cNvPr id="3" name="Subtitle 2">
            <a:extLst>
              <a:ext uri="{FF2B5EF4-FFF2-40B4-BE49-F238E27FC236}">
                <a16:creationId xmlns:a16="http://schemas.microsoft.com/office/drawing/2014/main" id="{E306362C-A6FB-430A-A12E-AC428B692034}"/>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62988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D60B1-E594-4C1D-9089-FA519A30F97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89929FF-A9F3-4586-8B82-EC7AD3BD7F3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6E9A2715-CC35-4C3F-A0D0-82AD129850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03909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AED2E-C992-423C-A050-52BED534465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E4CEB97-2928-43FE-B9A8-F14CB39052F8}"/>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2AB393C-D6C2-461B-BCD7-3C70E1055C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44375" cy="6858000"/>
          </a:xfrm>
          <a:prstGeom prst="rect">
            <a:avLst/>
          </a:prstGeom>
        </p:spPr>
      </p:pic>
    </p:spTree>
    <p:extLst>
      <p:ext uri="{BB962C8B-B14F-4D97-AF65-F5344CB8AC3E}">
        <p14:creationId xmlns:p14="http://schemas.microsoft.com/office/powerpoint/2010/main" val="2191385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2AB54-1919-4A75-A237-1C3C88EFBF4B}"/>
              </a:ext>
            </a:extLst>
          </p:cNvPr>
          <p:cNvSpPr>
            <a:spLocks noGrp="1"/>
          </p:cNvSpPr>
          <p:nvPr>
            <p:ph type="ctrTitle"/>
          </p:nvPr>
        </p:nvSpPr>
        <p:spPr>
          <a:xfrm>
            <a:off x="0" y="0"/>
            <a:ext cx="12192000" cy="6857999"/>
          </a:xfrm>
        </p:spPr>
        <p:txBody>
          <a:bodyPr>
            <a:normAutofit/>
          </a:bodyPr>
          <a:lstStyle/>
          <a:p>
            <a:r>
              <a:rPr lang="en-US" sz="7200" b="1" dirty="0"/>
              <a:t>Tomorrow’s technologies contain destructive potential that will be both powerful and difﬁcult to control. They could pose threats to the natural and human environment. </a:t>
            </a:r>
          </a:p>
        </p:txBody>
      </p:sp>
      <p:sp>
        <p:nvSpPr>
          <p:cNvPr id="3" name="Subtitle 2">
            <a:extLst>
              <a:ext uri="{FF2B5EF4-FFF2-40B4-BE49-F238E27FC236}">
                <a16:creationId xmlns:a16="http://schemas.microsoft.com/office/drawing/2014/main" id="{EED00C9E-FC6D-4F70-8ABC-CDEF096C591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3816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8E50-33E6-4EDD-9AB1-BE4235374A3C}"/>
              </a:ext>
            </a:extLst>
          </p:cNvPr>
          <p:cNvSpPr>
            <a:spLocks noGrp="1"/>
          </p:cNvSpPr>
          <p:nvPr>
            <p:ph type="ctrTitle"/>
          </p:nvPr>
        </p:nvSpPr>
        <p:spPr>
          <a:xfrm>
            <a:off x="0" y="0"/>
            <a:ext cx="12192000" cy="6857999"/>
          </a:xfrm>
        </p:spPr>
        <p:txBody>
          <a:bodyPr>
            <a:noAutofit/>
          </a:bodyPr>
          <a:lstStyle/>
          <a:p>
            <a:r>
              <a:rPr lang="en-US" sz="7200" b="1" dirty="0"/>
              <a:t>Either by accident or through malevolence, the advances and diffusion of genetic engineering could give rise to unintended, unanticipated diseases, ecological vulnerabilities, and weapons of mass destruction.</a:t>
            </a:r>
          </a:p>
        </p:txBody>
      </p:sp>
      <p:sp>
        <p:nvSpPr>
          <p:cNvPr id="3" name="Subtitle 2">
            <a:extLst>
              <a:ext uri="{FF2B5EF4-FFF2-40B4-BE49-F238E27FC236}">
                <a16:creationId xmlns:a16="http://schemas.microsoft.com/office/drawing/2014/main" id="{F7498B23-21E9-4A1C-A345-8C636E87E14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56471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93CCC-179D-490A-A5D3-40B832B588D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A047355-FC68-4F3F-9654-453B5CDF804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90229EFB-7596-4CE4-A9E5-6CEF386B4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18446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D2D0F-A4D3-4059-9828-DA6FCAB4AEF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DC47006-138A-4BF6-A5A1-3F69B53BF4D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1A5083BC-B549-45ED-8258-DD7F20369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44375" cy="6858000"/>
          </a:xfrm>
          <a:prstGeom prst="rect">
            <a:avLst/>
          </a:prstGeom>
        </p:spPr>
      </p:pic>
    </p:spTree>
    <p:extLst>
      <p:ext uri="{BB962C8B-B14F-4D97-AF65-F5344CB8AC3E}">
        <p14:creationId xmlns:p14="http://schemas.microsoft.com/office/powerpoint/2010/main" val="446101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119D-9A21-490C-9454-1FB4B6B4CA5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3D7851A-A784-4B35-BCB9-13EAE263709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9C976421-932D-4604-A57A-C5206D90DE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432601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68BB0-A837-426A-B13E-5876A448842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67A268F-ACCF-42F4-87D4-A4FB0588639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99C1D6E4-920A-45CF-AFC0-28A8C38C88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1523" cy="6858000"/>
          </a:xfrm>
          <a:prstGeom prst="rect">
            <a:avLst/>
          </a:prstGeom>
        </p:spPr>
      </p:pic>
    </p:spTree>
    <p:extLst>
      <p:ext uri="{BB962C8B-B14F-4D97-AF65-F5344CB8AC3E}">
        <p14:creationId xmlns:p14="http://schemas.microsoft.com/office/powerpoint/2010/main" val="1883073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ABA7-817F-42B8-A0CA-367FF1A3CCF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18929A7-5A89-434B-AEB1-9D7B7F2D7A67}"/>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DAD9B98-9D14-4C2A-995B-E709B76741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4942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BE1D3-1046-417F-BAC5-D0EA54A1AB6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E13A6B0-BF91-418A-8CD8-C7AC6E81784E}"/>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E0381E9-B50D-41F2-A51C-FD154349C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0960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9E2FA-3B52-4DF6-A860-05EFCEF3438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0326BBC-AD27-4F11-8A60-8BC95F6635D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82D08D96-E45B-47FD-B1FA-4C9C72785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248794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4B9B6-46A5-4CB6-A260-639A53A0A628}"/>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109964D-109A-4E2F-961F-C7E4113CFAF6}"/>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708AE08-F782-4C4D-B3F3-65CC55CDE8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70135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00BC4-0775-4273-BCBC-950C0456F100}"/>
              </a:ext>
            </a:extLst>
          </p:cNvPr>
          <p:cNvSpPr>
            <a:spLocks noGrp="1"/>
          </p:cNvSpPr>
          <p:nvPr>
            <p:ph type="ctrTitle"/>
          </p:nvPr>
        </p:nvSpPr>
        <p:spPr>
          <a:xfrm>
            <a:off x="0" y="0"/>
            <a:ext cx="12192000" cy="6857999"/>
          </a:xfrm>
        </p:spPr>
        <p:txBody>
          <a:bodyPr>
            <a:normAutofit/>
          </a:bodyPr>
          <a:lstStyle/>
          <a:p>
            <a:r>
              <a:rPr lang="en-US" sz="8000" b="1" dirty="0"/>
              <a:t>The industries and economic drivers of the twenty-first century will arise from the increasingly combined efforts of biology and engineering. </a:t>
            </a:r>
          </a:p>
        </p:txBody>
      </p:sp>
      <p:sp>
        <p:nvSpPr>
          <p:cNvPr id="3" name="Subtitle 2">
            <a:extLst>
              <a:ext uri="{FF2B5EF4-FFF2-40B4-BE49-F238E27FC236}">
                <a16:creationId xmlns:a16="http://schemas.microsoft.com/office/drawing/2014/main" id="{FAF49E4D-8553-4475-B979-CC64C62C332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19487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8915-6E15-461F-A342-44E956FE588E}"/>
              </a:ext>
            </a:extLst>
          </p:cNvPr>
          <p:cNvSpPr>
            <a:spLocks noGrp="1"/>
          </p:cNvSpPr>
          <p:nvPr>
            <p:ph type="ctrTitle"/>
          </p:nvPr>
        </p:nvSpPr>
        <p:spPr>
          <a:xfrm>
            <a:off x="0" y="1"/>
            <a:ext cx="12192000" cy="2871788"/>
          </a:xfrm>
        </p:spPr>
        <p:txBody>
          <a:bodyPr/>
          <a:lstStyle/>
          <a:p>
            <a:endParaRPr lang="en-US" dirty="0"/>
          </a:p>
        </p:txBody>
      </p:sp>
      <p:sp>
        <p:nvSpPr>
          <p:cNvPr id="3" name="Subtitle 2">
            <a:extLst>
              <a:ext uri="{FF2B5EF4-FFF2-40B4-BE49-F238E27FC236}">
                <a16:creationId xmlns:a16="http://schemas.microsoft.com/office/drawing/2014/main" id="{87E19CCA-5F7B-4C38-BFA7-2FCFB7173CD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C18EA2A-EF40-418B-9AFB-4C0E126E73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8"/>
          </a:xfrm>
          <a:prstGeom prst="rect">
            <a:avLst/>
          </a:prstGeom>
        </p:spPr>
      </p:pic>
    </p:spTree>
    <p:extLst>
      <p:ext uri="{BB962C8B-B14F-4D97-AF65-F5344CB8AC3E}">
        <p14:creationId xmlns:p14="http://schemas.microsoft.com/office/powerpoint/2010/main" val="16166753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0510B-ADD5-4021-AF87-BAEBAA52418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81E57EB-7E8C-430F-838D-F1CD6C45577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93E9DFF-A66D-49DC-B16C-98CAD31F19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852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7FFCB-AB06-46B6-8E5A-A2068C3A46F2}"/>
              </a:ext>
            </a:extLst>
          </p:cNvPr>
          <p:cNvSpPr>
            <a:spLocks noGrp="1"/>
          </p:cNvSpPr>
          <p:nvPr>
            <p:ph type="ctrTitle"/>
          </p:nvPr>
        </p:nvSpPr>
        <p:spPr>
          <a:xfrm>
            <a:off x="0" y="0"/>
            <a:ext cx="12192000" cy="6857999"/>
          </a:xfrm>
        </p:spPr>
        <p:txBody>
          <a:bodyPr>
            <a:noAutofit/>
          </a:bodyPr>
          <a:lstStyle/>
          <a:p>
            <a:r>
              <a:rPr lang="en-US" sz="7200" b="1" dirty="0"/>
              <a:t>It is this convergence that will help deliver the technological solutions needed to supply enough clean energy, food, and water, as well as better health, to sustain the world’s nine billion people in 2050.</a:t>
            </a:r>
          </a:p>
        </p:txBody>
      </p:sp>
      <p:sp>
        <p:nvSpPr>
          <p:cNvPr id="3" name="Subtitle 2">
            <a:extLst>
              <a:ext uri="{FF2B5EF4-FFF2-40B4-BE49-F238E27FC236}">
                <a16:creationId xmlns:a16="http://schemas.microsoft.com/office/drawing/2014/main" id="{87CAE5DC-5EB0-45FC-8200-0985A1CEEB11}"/>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39527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C8B31-08BE-40C3-A827-0883E79F231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3EC1DE8-A012-4085-91E5-08A57FE839D0}"/>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0D2A390-558D-4699-9A12-186D5D290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70331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B827E-1C10-4761-AF74-EAF52DB7B32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5E36CA2-4E70-4059-837C-09D48FE8387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779886F-B29B-4A72-9F03-26C24DAAEC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8464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76722-EC1C-45D0-B9AE-03CB7923174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80A2249-0621-4864-904F-965974E8288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2A6331C-391D-40D5-ABE8-F763A3CC7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5318146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D9BED-B8E6-438F-ABAE-2118BE0A89F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EE870ED-A37A-46FD-B547-DDF9F6DD9D5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AA29AF9-DC5F-4794-AA92-83A4E59E9D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44375" cy="6858000"/>
          </a:xfrm>
          <a:prstGeom prst="rect">
            <a:avLst/>
          </a:prstGeom>
        </p:spPr>
      </p:pic>
    </p:spTree>
    <p:extLst>
      <p:ext uri="{BB962C8B-B14F-4D97-AF65-F5344CB8AC3E}">
        <p14:creationId xmlns:p14="http://schemas.microsoft.com/office/powerpoint/2010/main" val="3180036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DBB03-2BD7-4499-AB04-2485E2F83837}"/>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CBEA113-6858-4E99-BB6A-BB101A8E269D}"/>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23B871C-971F-4335-A08F-53E6F662F4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608295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D607-E0C2-4B6F-B5F6-3162FA9134F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487AD15-FE15-42D5-BA1D-C3447EC5248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3DC5CE1F-A20A-4F20-AB7C-8650A4D4C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26378079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4204E-EECB-48FE-9DD2-5BA9A0928371}"/>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B98A198-F04A-4F15-8AE9-936B801794D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CE1A1A25-FEDE-4FEB-9A5E-A1D38AB30B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2571051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85E92-1EC8-468A-A86A-D8F84948B65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251FB8A-FAF7-428E-BD9D-1F02CF889CB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FFB9B94A-8C03-4BB1-8CF6-5BB364930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80234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144B4-1252-4AD8-BF98-984E339AE07A}"/>
              </a:ext>
            </a:extLst>
          </p:cNvPr>
          <p:cNvSpPr>
            <a:spLocks noGrp="1"/>
          </p:cNvSpPr>
          <p:nvPr>
            <p:ph type="ctrTitle"/>
          </p:nvPr>
        </p:nvSpPr>
        <p:spPr>
          <a:xfrm>
            <a:off x="1" y="0"/>
            <a:ext cx="12192000" cy="6857999"/>
          </a:xfrm>
        </p:spPr>
        <p:txBody>
          <a:bodyPr>
            <a:normAutofit/>
          </a:bodyPr>
          <a:lstStyle/>
          <a:p>
            <a:r>
              <a:rPr lang="en-US" sz="8000" b="1" dirty="0"/>
              <a:t>There are many who, facing the next century, wonder if it will be possible and/or desirable to continue along the path of such prodigious change. </a:t>
            </a:r>
          </a:p>
        </p:txBody>
      </p:sp>
      <p:sp>
        <p:nvSpPr>
          <p:cNvPr id="3" name="Subtitle 2">
            <a:extLst>
              <a:ext uri="{FF2B5EF4-FFF2-40B4-BE49-F238E27FC236}">
                <a16:creationId xmlns:a16="http://schemas.microsoft.com/office/drawing/2014/main" id="{0CD0512C-3405-4103-9A07-426B5203C79F}"/>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084421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E1550-A3AE-46DF-84A6-2CA4235AE6A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531DCE4-A2D9-4091-9590-6863971C193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0D47EEF-C9A9-48C6-A7EB-07234E0A85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75315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56564-CEEE-4DF0-9143-7E9764D56A0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C60882E-D375-4412-8686-CC9432E0E04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E26AC520-19CE-4F5F-986F-4EB3369BE9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1999" cy="6858001"/>
          </a:xfrm>
          <a:prstGeom prst="rect">
            <a:avLst/>
          </a:prstGeom>
        </p:spPr>
      </p:pic>
    </p:spTree>
    <p:extLst>
      <p:ext uri="{BB962C8B-B14F-4D97-AF65-F5344CB8AC3E}">
        <p14:creationId xmlns:p14="http://schemas.microsoft.com/office/powerpoint/2010/main" val="1396825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2DFC9-1D63-4CBC-AE5D-43A7B3884870}"/>
              </a:ext>
            </a:extLst>
          </p:cNvPr>
          <p:cNvSpPr>
            <a:spLocks noGrp="1"/>
          </p:cNvSpPr>
          <p:nvPr>
            <p:ph type="ctrTitle"/>
          </p:nvPr>
        </p:nvSpPr>
        <p:spPr>
          <a:xfrm>
            <a:off x="0" y="0"/>
            <a:ext cx="12192000" cy="6857999"/>
          </a:xfrm>
        </p:spPr>
        <p:txBody>
          <a:bodyPr>
            <a:noAutofit/>
          </a:bodyPr>
          <a:lstStyle/>
          <a:p>
            <a:r>
              <a:rPr lang="en-US" sz="7200" b="1" dirty="0"/>
              <a:t>Some worry about the capacity, both technological and social, to continue advancing and inventing new tools, new products and new ways of </a:t>
            </a:r>
            <a:r>
              <a:rPr lang="en-US" sz="7200" b="1" dirty="0" err="1"/>
              <a:t>organising</a:t>
            </a:r>
            <a:r>
              <a:rPr lang="en-US" sz="7200" b="1" dirty="0"/>
              <a:t> everyday work and home life.</a:t>
            </a:r>
          </a:p>
        </p:txBody>
      </p:sp>
      <p:sp>
        <p:nvSpPr>
          <p:cNvPr id="3" name="Subtitle 2">
            <a:extLst>
              <a:ext uri="{FF2B5EF4-FFF2-40B4-BE49-F238E27FC236}">
                <a16:creationId xmlns:a16="http://schemas.microsoft.com/office/drawing/2014/main" id="{E5AD13F8-08EA-48CE-9D46-254E94D65CA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86665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TotalTime>
  <Words>373</Words>
  <Application>Microsoft Office PowerPoint</Application>
  <PresentationFormat>Widescreen</PresentationFormat>
  <Paragraphs>12</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Calibri Light</vt:lpstr>
      <vt:lpstr>Office Theme</vt:lpstr>
      <vt:lpstr>TECHNOLOGY’S POTENTIAL: OPPORTUNITIES AND RISKS</vt:lpstr>
      <vt:lpstr>Over the past century there have been many profound technological, economic and social transformations. In OECD countries the full development and diffusion of innovations such as electricity, telephones and automobiles have accompanied the emergence of mass production, mass consumption and mass government. </vt:lpstr>
      <vt:lpstr>PowerPoint Presentation</vt:lpstr>
      <vt:lpstr>PowerPoint Presentation</vt:lpstr>
      <vt:lpstr>PowerPoint Presentation</vt:lpstr>
      <vt:lpstr>There are many who, facing the next century, wonder if it will be possible and/or desirable to continue along the path of such prodigious change. </vt:lpstr>
      <vt:lpstr>PowerPoint Presentation</vt:lpstr>
      <vt:lpstr>PowerPoint Presentation</vt:lpstr>
      <vt:lpstr>Some worry about the capacity, both technological and social, to continue advancing and inventing new tools, new products and new ways of organising everyday work and home life.</vt:lpstr>
      <vt:lpstr> Others worry that the ongoing transition costs may be too high, or that the risks to cherished traditions or the threats to environmental sustainability will, singly or together, be too great to bear. </vt:lpstr>
      <vt:lpstr>PowerPoint Presentation</vt:lpstr>
      <vt:lpstr>PowerPoint Presentation</vt:lpstr>
      <vt:lpstr>PowerPoint Presentation</vt:lpstr>
      <vt:lpstr>Preservation versus dynamism, incrementalism versus radicalism, these are the polar extremes that, unsurprisingly, haunt many end-of-the-century, future-of-the-millennium debates.</vt:lpstr>
      <vt:lpstr>PowerPoint Presentation</vt:lpstr>
      <vt:lpstr>PowerPoint Presentation</vt:lpstr>
      <vt:lpstr>PowerPoint Presentation</vt:lpstr>
      <vt:lpstr>PowerPoint Presentation</vt:lpstr>
      <vt:lpstr>PowerPoint Presentation</vt:lpstr>
      <vt:lpstr>PowerPoint Presentation</vt:lpstr>
      <vt:lpstr>Imagining possible applications of technology two or three decades from now calls for a better understanding of the ways in which performance trends interact with societies’ readiness to embrace economic, social and technical change.  </vt:lpstr>
      <vt:lpstr>It is crucial to think not only of how technical improvements lead to the substitution of a new generation of tools for existing ones, but also of how entirely new uses, and indeed new needs, might emerge.</vt:lpstr>
      <vt:lpstr>PowerPoint Presentation</vt:lpstr>
      <vt:lpstr>PowerPoint Presentation</vt:lpstr>
      <vt:lpstr>Tomorrow’s technologies contain destructive potential that will be both powerful and difﬁcult to control. They could pose threats to the natural and human environment. </vt:lpstr>
      <vt:lpstr>Either by accident or through malevolence, the advances and diffusion of genetic engineering could give rise to unintended, unanticipated diseases, ecological vulnerabilities, and weapons of mass destruction.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industries and economic drivers of the twenty-first century will arise from the increasingly combined efforts of biology and engineering. </vt:lpstr>
      <vt:lpstr>PowerPoint Presentation</vt:lpstr>
      <vt:lpstr>PowerPoint Presentation</vt:lpstr>
      <vt:lpstr>It is this convergence that will help deliver the technological solutions needed to supply enough clean energy, food, and water, as well as better health, to sustain the world’s nine billion people in 2050.</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TECHNOLOGY’S POTENTIAL: OPPORTUNITIES AND RISKS</dc:title>
  <dc:creator>Noona</dc:creator>
  <cp:lastModifiedBy>Noona</cp:lastModifiedBy>
  <cp:revision>52</cp:revision>
  <dcterms:created xsi:type="dcterms:W3CDTF">2018-12-19T16:41:25Z</dcterms:created>
  <dcterms:modified xsi:type="dcterms:W3CDTF">2018-12-19T19:00:32Z</dcterms:modified>
</cp:coreProperties>
</file>