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21"/>
  </p:notesMasterIdLst>
  <p:sldIdLst>
    <p:sldId id="256" r:id="rId2"/>
    <p:sldId id="257" r:id="rId3"/>
    <p:sldId id="258" r:id="rId4"/>
    <p:sldId id="262" r:id="rId5"/>
    <p:sldId id="259" r:id="rId6"/>
    <p:sldId id="265" r:id="rId7"/>
    <p:sldId id="266" r:id="rId8"/>
    <p:sldId id="275" r:id="rId9"/>
    <p:sldId id="261" r:id="rId10"/>
    <p:sldId id="263" r:id="rId11"/>
    <p:sldId id="264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3" d="100"/>
          <a:sy n="63" d="100"/>
        </p:scale>
        <p:origin x="-150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64D10845-D49F-4EA0-9FDC-F9E1348D16DC}" type="datetimeFigureOut">
              <a:rPr lang="ar-IQ" smtClean="0"/>
              <a:t>12/04/1440</a:t>
            </a:fld>
            <a:endParaRPr lang="ar-IQ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IQ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C843FAF6-8099-43A7-996A-27437FD1B5B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3935194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43FAF6-8099-43A7-996A-27437FD1B5B1}" type="slidenum">
              <a:rPr lang="ar-IQ" smtClean="0"/>
              <a:t>1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02465620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43FAF6-8099-43A7-996A-27437FD1B5B1}" type="slidenum">
              <a:rPr lang="ar-IQ" smtClean="0"/>
              <a:t>10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78941931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43FAF6-8099-43A7-996A-27437FD1B5B1}" type="slidenum">
              <a:rPr lang="ar-IQ" smtClean="0"/>
              <a:t>11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32320624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43FAF6-8099-43A7-996A-27437FD1B5B1}" type="slidenum">
              <a:rPr lang="ar-IQ" smtClean="0"/>
              <a:t>12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54501421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43FAF6-8099-43A7-996A-27437FD1B5B1}" type="slidenum">
              <a:rPr lang="ar-IQ" smtClean="0"/>
              <a:t>13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62795533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43FAF6-8099-43A7-996A-27437FD1B5B1}" type="slidenum">
              <a:rPr lang="ar-IQ" smtClean="0"/>
              <a:t>14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95389317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43FAF6-8099-43A7-996A-27437FD1B5B1}" type="slidenum">
              <a:rPr lang="ar-IQ" smtClean="0"/>
              <a:t>15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77352618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43FAF6-8099-43A7-996A-27437FD1B5B1}" type="slidenum">
              <a:rPr lang="ar-IQ" smtClean="0"/>
              <a:t>16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99485661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43FAF6-8099-43A7-996A-27437FD1B5B1}" type="slidenum">
              <a:rPr lang="ar-IQ" smtClean="0"/>
              <a:t>17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79332489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43FAF6-8099-43A7-996A-27437FD1B5B1}" type="slidenum">
              <a:rPr lang="ar-IQ" smtClean="0"/>
              <a:t>18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48718600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43FAF6-8099-43A7-996A-27437FD1B5B1}" type="slidenum">
              <a:rPr lang="ar-IQ" smtClean="0"/>
              <a:t>19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2419103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43FAF6-8099-43A7-996A-27437FD1B5B1}" type="slidenum">
              <a:rPr lang="ar-IQ" smtClean="0"/>
              <a:t>2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8149526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43FAF6-8099-43A7-996A-27437FD1B5B1}" type="slidenum">
              <a:rPr lang="ar-IQ" smtClean="0"/>
              <a:t>3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0649481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43FAF6-8099-43A7-996A-27437FD1B5B1}" type="slidenum">
              <a:rPr lang="ar-IQ" smtClean="0"/>
              <a:t>4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7768349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43FAF6-8099-43A7-996A-27437FD1B5B1}" type="slidenum">
              <a:rPr lang="ar-IQ" smtClean="0"/>
              <a:t>5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2361665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43FAF6-8099-43A7-996A-27437FD1B5B1}" type="slidenum">
              <a:rPr lang="ar-IQ" smtClean="0"/>
              <a:t>6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03476669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43FAF6-8099-43A7-996A-27437FD1B5B1}" type="slidenum">
              <a:rPr lang="ar-IQ" smtClean="0"/>
              <a:t>7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11806450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43FAF6-8099-43A7-996A-27437FD1B5B1}" type="slidenum">
              <a:rPr lang="ar-IQ" smtClean="0"/>
              <a:t>8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663709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43FAF6-8099-43A7-996A-27437FD1B5B1}" type="slidenum">
              <a:rPr lang="ar-IQ" smtClean="0"/>
              <a:t>9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6854029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BF17D-5C6A-4689-8700-0C68EAB2F974}" type="datetimeFigureOut">
              <a:rPr lang="ar-IQ" smtClean="0"/>
              <a:t>12/04/1440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F469B-AE80-4165-99CE-21AF9553A00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9306425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BF17D-5C6A-4689-8700-0C68EAB2F974}" type="datetimeFigureOut">
              <a:rPr lang="ar-IQ" smtClean="0"/>
              <a:t>12/04/1440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F469B-AE80-4165-99CE-21AF9553A00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3433280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BF17D-5C6A-4689-8700-0C68EAB2F974}" type="datetimeFigureOut">
              <a:rPr lang="ar-IQ" smtClean="0"/>
              <a:t>12/04/1440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F469B-AE80-4165-99CE-21AF9553A00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8469108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BF17D-5C6A-4689-8700-0C68EAB2F974}" type="datetimeFigureOut">
              <a:rPr lang="ar-IQ" smtClean="0"/>
              <a:t>12/04/1440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F469B-AE80-4165-99CE-21AF9553A00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0188012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BF17D-5C6A-4689-8700-0C68EAB2F974}" type="datetimeFigureOut">
              <a:rPr lang="ar-IQ" smtClean="0"/>
              <a:t>12/04/1440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F469B-AE80-4165-99CE-21AF9553A00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1008156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BF17D-5C6A-4689-8700-0C68EAB2F974}" type="datetimeFigureOut">
              <a:rPr lang="ar-IQ" smtClean="0"/>
              <a:t>12/04/1440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F469B-AE80-4165-99CE-21AF9553A00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5829626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BF17D-5C6A-4689-8700-0C68EAB2F974}" type="datetimeFigureOut">
              <a:rPr lang="ar-IQ" smtClean="0"/>
              <a:t>12/04/1440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F469B-AE80-4165-99CE-21AF9553A00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2300802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BF17D-5C6A-4689-8700-0C68EAB2F974}" type="datetimeFigureOut">
              <a:rPr lang="ar-IQ" smtClean="0"/>
              <a:t>12/04/1440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F469B-AE80-4165-99CE-21AF9553A00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3984199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BF17D-5C6A-4689-8700-0C68EAB2F974}" type="datetimeFigureOut">
              <a:rPr lang="ar-IQ" smtClean="0"/>
              <a:t>12/04/1440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F469B-AE80-4165-99CE-21AF9553A00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0671486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BF17D-5C6A-4689-8700-0C68EAB2F974}" type="datetimeFigureOut">
              <a:rPr lang="ar-IQ" smtClean="0"/>
              <a:t>12/04/1440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F469B-AE80-4165-99CE-21AF9553A00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4533630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BF17D-5C6A-4689-8700-0C68EAB2F974}" type="datetimeFigureOut">
              <a:rPr lang="ar-IQ" smtClean="0"/>
              <a:t>12/04/1440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F469B-AE80-4165-99CE-21AF9553A00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6358248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8BF17D-5C6A-4689-8700-0C68EAB2F974}" type="datetimeFigureOut">
              <a:rPr lang="ar-IQ" smtClean="0"/>
              <a:t>12/04/1440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2F469B-AE80-4165-99CE-21AF9553A00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0029411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rtl="0"/>
            <a:r>
              <a:rPr lang="en-US" sz="4800" dirty="0" smtClean="0">
                <a:latin typeface="Algerian" pitchFamily="82" charset="0"/>
              </a:rPr>
              <a:t>Reference and </a:t>
            </a:r>
            <a:r>
              <a:rPr lang="en-US" sz="4800" dirty="0" err="1" smtClean="0">
                <a:latin typeface="Algerian" pitchFamily="82" charset="0"/>
              </a:rPr>
              <a:t>deixis</a:t>
            </a:r>
            <a:endParaRPr lang="ar-IQ" sz="4800" dirty="0">
              <a:latin typeface="Algerian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Presented by </a:t>
            </a:r>
          </a:p>
          <a:p>
            <a:pPr rtl="0"/>
            <a:r>
              <a:rPr lang="en-US" b="1" dirty="0" smtClean="0">
                <a:solidFill>
                  <a:srgbClr val="002060"/>
                </a:solidFill>
              </a:rPr>
              <a:t>M.A. Student</a:t>
            </a:r>
          </a:p>
          <a:p>
            <a:r>
              <a:rPr lang="en-US" b="1" dirty="0" err="1" smtClean="0">
                <a:solidFill>
                  <a:srgbClr val="002060"/>
                </a:solidFill>
              </a:rPr>
              <a:t>Rana</a:t>
            </a:r>
            <a:r>
              <a:rPr lang="en-US" b="1" dirty="0" smtClean="0">
                <a:solidFill>
                  <a:srgbClr val="002060"/>
                </a:solidFill>
              </a:rPr>
              <a:t> Sameer </a:t>
            </a:r>
            <a:r>
              <a:rPr lang="en-US" b="1" dirty="0" err="1" smtClean="0">
                <a:solidFill>
                  <a:srgbClr val="002060"/>
                </a:solidFill>
              </a:rPr>
              <a:t>Abdulrahman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</a:p>
          <a:p>
            <a:endParaRPr lang="ar-IQ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0169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6632"/>
          </a:xfrm>
        </p:spPr>
        <p:txBody>
          <a:bodyPr>
            <a:normAutofit fontScale="90000"/>
          </a:bodyPr>
          <a:lstStyle/>
          <a:p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332656"/>
            <a:ext cx="8928992" cy="6408712"/>
          </a:xfrm>
        </p:spPr>
        <p:txBody>
          <a:bodyPr>
            <a:normAutofit lnSpcReduction="10000"/>
          </a:bodyPr>
          <a:lstStyle/>
          <a:p>
            <a:pPr marL="0" indent="0" algn="l" rtl="0"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1.2.3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Generic reference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: reference to a class of referents, for example: </a:t>
            </a:r>
          </a:p>
          <a:p>
            <a:pPr marL="457200" indent="-457200" algn="l" rtl="0">
              <a:buAutoNum type="arabicPeriod"/>
            </a:pPr>
            <a:r>
              <a:rPr lang="en-US" sz="24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lang="en-US" sz="2400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tiger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is a friendly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beast. </a:t>
            </a:r>
          </a:p>
          <a:p>
            <a:pPr marL="457200" indent="-457200" algn="l" rtl="0">
              <a:buAutoNum type="arabicPeriod" startAt="2"/>
            </a:pP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A 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tiger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is a friendly beast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. </a:t>
            </a:r>
          </a:p>
          <a:p>
            <a:pPr marL="457200" indent="-457200" algn="l" rtl="0">
              <a:buAutoNum type="arabicPeriod" startAt="2"/>
            </a:pPr>
            <a:r>
              <a:rPr lang="en-US" sz="24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Tigers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are friendly beasts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0" indent="0" algn="l" rtl="0"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None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of them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is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inconsistent with minor exceptions, but all of them are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inconsistent with the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existence of a significant subclass of unfriendly </a:t>
            </a:r>
            <a:r>
              <a:rPr lang="en-US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tigers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, for example</a:t>
            </a:r>
          </a:p>
          <a:p>
            <a:pPr marL="0" indent="0" algn="l" rtl="0"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1.a. </a:t>
            </a:r>
            <a:r>
              <a:rPr lang="en-US" sz="2400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The tiger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, with few exceptions, is a friendly beast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. </a:t>
            </a:r>
          </a:p>
          <a:p>
            <a:pPr marL="0" indent="0" algn="l" rtl="0"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b.</a:t>
            </a:r>
            <a:r>
              <a:rPr lang="en-US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?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The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tiger is a friendly beast, although there are many that are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not friendly.</a:t>
            </a:r>
          </a:p>
          <a:p>
            <a:pPr marL="0" indent="0" algn="l" rtl="0"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2.a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. A tiger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is a friendly beast, although there is the occasional exception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0" indent="0" algn="l" rtl="0">
              <a:buNone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b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.</a:t>
            </a:r>
            <a:r>
              <a:rPr lang="en-US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?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A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tiger is a friendly beast, although many of them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aren't.</a:t>
            </a:r>
          </a:p>
          <a:p>
            <a:pPr marL="0" indent="0" algn="l" rtl="0">
              <a:buNone/>
            </a:pPr>
            <a:r>
              <a:rPr lang="en-US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* All tigers </a:t>
            </a:r>
            <a:r>
              <a:rPr lang="en-US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are friendly beasts, although there are a few exceptions</a:t>
            </a:r>
            <a:endParaRPr lang="en-US" sz="24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0" indent="0" algn="l" rtl="0">
              <a:buNone/>
            </a:pPr>
            <a:endParaRPr lang="ar-IQ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9544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4042"/>
          </a:xfrm>
        </p:spPr>
        <p:txBody>
          <a:bodyPr>
            <a:normAutofit fontScale="90000"/>
          </a:bodyPr>
          <a:lstStyle/>
          <a:p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692696"/>
            <a:ext cx="8856984" cy="6048672"/>
          </a:xfrm>
        </p:spPr>
        <p:txBody>
          <a:bodyPr>
            <a:normAutofit/>
          </a:bodyPr>
          <a:lstStyle/>
          <a:p>
            <a:pPr marL="0" indent="0" algn="l" rtl="0"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1.2.4  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Non-referential uses of referring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expressions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: for example</a:t>
            </a:r>
          </a:p>
          <a:p>
            <a:pPr marL="0" indent="0" algn="l" rtl="0">
              <a:buNone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This animal is a </a:t>
            </a:r>
            <a:r>
              <a:rPr lang="en-US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tiger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. ( refers to a tiger; the properties of this animal are prototypical ones, refers to the tiger only and not for any other animal).</a:t>
            </a:r>
          </a:p>
          <a:p>
            <a:pPr marL="0" indent="0" algn="l" rtl="0">
              <a:buNone/>
            </a:pPr>
            <a:r>
              <a:rPr lang="en-US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*Which tiger </a:t>
            </a:r>
            <a:r>
              <a:rPr lang="en-US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is it</a:t>
            </a:r>
            <a:r>
              <a:rPr lang="en-US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?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makes no sense)</a:t>
            </a:r>
            <a:endParaRPr lang="ar-IQ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6394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92088"/>
          </a:xfrm>
        </p:spPr>
        <p:txBody>
          <a:bodyPr/>
          <a:lstStyle/>
          <a:p>
            <a:pPr rtl="0"/>
            <a:r>
              <a:rPr lang="en-US" dirty="0" err="1" smtClean="0"/>
              <a:t>Deixis</a:t>
            </a:r>
            <a:r>
              <a:rPr lang="en-US" dirty="0" smtClean="0"/>
              <a:t> 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908720"/>
            <a:ext cx="8928992" cy="5832648"/>
          </a:xfrm>
        </p:spPr>
        <p:txBody>
          <a:bodyPr/>
          <a:lstStyle/>
          <a:p>
            <a:pPr marL="0" indent="0" algn="l" rtl="0">
              <a:buNone/>
            </a:pPr>
            <a:r>
              <a:rPr lang="en-US" sz="2400" dirty="0" err="1">
                <a:latin typeface="Arial" pitchFamily="34" charset="0"/>
                <a:cs typeface="Arial" pitchFamily="34" charset="0"/>
              </a:rPr>
              <a:t>Deixis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means different things to different people. For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Buhler (1934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),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any expression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which located a referent in space or time was a deictic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expression</a:t>
            </a:r>
            <a:r>
              <a:rPr lang="en-US" sz="2400" dirty="0" smtClean="0"/>
              <a:t>.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For example, </a:t>
            </a:r>
            <a:r>
              <a:rPr lang="en-US" sz="2400" i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the cat + 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en-US" sz="2400" i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sat on the mat:</a:t>
            </a:r>
          </a:p>
          <a:p>
            <a:pPr marL="0" indent="0" algn="l" rtl="0">
              <a:buNone/>
            </a:pP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a deictic locative 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expression).</a:t>
            </a:r>
          </a:p>
          <a:p>
            <a:pPr marL="0" indent="0" algn="l" rtl="0">
              <a:buNone/>
            </a:pP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That cat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(is located with respect to the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mat+ with respect to the speaker) </a:t>
            </a:r>
            <a:r>
              <a:rPr lang="en-US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sat on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the mat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: the reference point). </a:t>
            </a:r>
          </a:p>
          <a:p>
            <a:pPr marL="0" indent="0" algn="l" rtl="0"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marL="0" indent="0" algn="l" rtl="0">
              <a:buNone/>
            </a:pP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The key 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diagnostic criterion for deictic expressions will be the sensitivity of their use in designating a given referent to certain 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speech-situational parameters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, particularly location in space and time relative to the speaker, 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and participatory status. For example, </a:t>
            </a:r>
          </a:p>
          <a:p>
            <a:pPr marL="0" indent="0" algn="l" rtl="0">
              <a:buNone/>
            </a:pPr>
            <a:r>
              <a:rPr lang="en-US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This book</a:t>
            </a:r>
          </a:p>
          <a:p>
            <a:pPr marL="0" indent="0" algn="l" rtl="0">
              <a:buNone/>
            </a:pPr>
            <a:r>
              <a:rPr lang="en-US" sz="2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That book</a:t>
            </a:r>
          </a:p>
          <a:p>
            <a:pPr marL="0" indent="0" algn="l" rtl="0">
              <a:buNone/>
            </a:pPr>
            <a:endParaRPr lang="ar-IQ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86040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20080"/>
          </a:xfrm>
        </p:spPr>
        <p:txBody>
          <a:bodyPr>
            <a:normAutofit fontScale="90000"/>
          </a:bodyPr>
          <a:lstStyle/>
          <a:p>
            <a:pPr rtl="0"/>
            <a:r>
              <a:rPr lang="en-US" dirty="0" smtClean="0"/>
              <a:t>Types of </a:t>
            </a:r>
            <a:r>
              <a:rPr lang="en-US" dirty="0" err="1" smtClean="0"/>
              <a:t>deixis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908720"/>
            <a:ext cx="8856984" cy="5832648"/>
          </a:xfrm>
        </p:spPr>
        <p:txBody>
          <a:bodyPr>
            <a:normAutofit/>
          </a:bodyPr>
          <a:lstStyle/>
          <a:p>
            <a:pPr marL="457200" indent="-457200" algn="l" rtl="0">
              <a:buAutoNum type="arabicPeriod"/>
            </a:pP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Person </a:t>
            </a:r>
            <a:r>
              <a:rPr lang="en-US" sz="2400" dirty="0" err="1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deixis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: which involves</a:t>
            </a:r>
          </a:p>
          <a:p>
            <a:pPr marL="0" indent="0" algn="l" rtl="0">
              <a:buNone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The speaker(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the first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person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)(I, me, we, us)</a:t>
            </a:r>
          </a:p>
          <a:p>
            <a:pPr marL="0" indent="0" algn="l" rtl="0">
              <a:buNone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The addressee(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the second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person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)(you)</a:t>
            </a:r>
          </a:p>
          <a:p>
            <a:pPr marL="0" indent="0" algn="l" rtl="0"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The significant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participants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in the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speech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situation(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third person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)(he, she, it, they, them)</a:t>
            </a:r>
          </a:p>
          <a:p>
            <a:pPr marL="0" indent="0" algn="l" rtl="0">
              <a:buNone/>
            </a:pP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marL="457200" indent="-457200" algn="l" rtl="0">
              <a:buAutoNum type="arabicPeriod" startAt="2"/>
            </a:pP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Spatial </a:t>
            </a:r>
            <a:r>
              <a:rPr lang="en-US" sz="2400" dirty="0" err="1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deixis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:</a:t>
            </a:r>
          </a:p>
          <a:p>
            <a:pPr marL="0" indent="0" algn="l" rtl="0"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Locative adverbs(here, there)</a:t>
            </a:r>
          </a:p>
          <a:p>
            <a:pPr marL="0" indent="0" algn="l" rtl="0">
              <a:buNone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 Demonstratives/determiners(this and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that)</a:t>
            </a:r>
          </a:p>
          <a:p>
            <a:pPr marL="0" indent="0" algn="l" rtl="0">
              <a:buNone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 English has a relatively impoverished spatial deictic system, with only two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terms, usually labeled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proximal and distal. distal/</a:t>
            </a:r>
          </a:p>
          <a:p>
            <a:pPr marL="0" indent="0" algn="l" rtl="0">
              <a:buNone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remote distinction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includes( here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, there, and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yonder)</a:t>
            </a:r>
          </a:p>
          <a:p>
            <a:pPr marL="0" indent="0" algn="l" rtl="0">
              <a:buNone/>
            </a:pPr>
            <a:endParaRPr lang="ar-IQ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51561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332656"/>
          </a:xfrm>
        </p:spPr>
        <p:txBody>
          <a:bodyPr>
            <a:normAutofit fontScale="90000"/>
          </a:bodyPr>
          <a:lstStyle/>
          <a:p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404664"/>
            <a:ext cx="8856984" cy="6336704"/>
          </a:xfrm>
        </p:spPr>
        <p:txBody>
          <a:bodyPr>
            <a:normAutofit/>
          </a:bodyPr>
          <a:lstStyle/>
          <a:p>
            <a:pPr marL="0" indent="0" algn="l" rtl="0">
              <a:buNone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3. 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Temporal </a:t>
            </a:r>
            <a:r>
              <a:rPr lang="en-US" sz="2400" dirty="0" err="1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deixis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:  function to locate points or intervals on the time axis,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using (ultimately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) the moment of utterance as a reference point. There are thus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three major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divisions of the time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axis:</a:t>
            </a:r>
          </a:p>
          <a:p>
            <a:pPr marL="457200" indent="-457200" algn="l" rtl="0">
              <a:buAutoNum type="arabicPeriod"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B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efore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the moment of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utterance, e.g. Yesterday </a:t>
            </a:r>
          </a:p>
          <a:p>
            <a:pPr marL="457200" indent="-457200" algn="l" rtl="0">
              <a:buAutoNum type="arabicPeriod"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t the time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of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utterance, e.g. Now</a:t>
            </a:r>
          </a:p>
          <a:p>
            <a:pPr marL="457200" indent="-457200" algn="l" rtl="0">
              <a:buAutoNum type="arabicPeriod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After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the time of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utterance, e.g. Then</a:t>
            </a:r>
          </a:p>
          <a:p>
            <a:pPr marL="0" indent="0" algn="l" rtl="0">
              <a:buNone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 The most basic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temporal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deictics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in English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are:</a:t>
            </a:r>
          </a:p>
          <a:p>
            <a:pPr marL="0" indent="0" algn="l" rtl="0">
              <a:buNone/>
            </a:pP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Now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as in:</a:t>
            </a:r>
          </a:p>
          <a:p>
            <a:pPr marL="0" indent="0" algn="l" rtl="0">
              <a:buNone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Press the button—Now</a:t>
            </a:r>
            <a:r>
              <a:rPr lang="en-US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!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(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refers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to a precise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instant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pPr marL="0" indent="0" algn="l" rtl="0"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And then as in:</a:t>
            </a:r>
          </a:p>
          <a:p>
            <a:pPr marL="0" indent="0" algn="l" rtl="0">
              <a:buNone/>
            </a:pPr>
            <a:r>
              <a:rPr lang="en-US" sz="2400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I’ll see </a:t>
            </a:r>
            <a:r>
              <a:rPr lang="en-US" sz="2400" i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you then.</a:t>
            </a:r>
            <a:endParaRPr lang="en-US" sz="2400" i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64588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6632"/>
          </a:xfrm>
        </p:spPr>
        <p:txBody>
          <a:bodyPr>
            <a:normAutofit fontScale="90000"/>
          </a:bodyPr>
          <a:lstStyle/>
          <a:p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620688"/>
            <a:ext cx="8928992" cy="5544616"/>
          </a:xfrm>
        </p:spPr>
        <p:txBody>
          <a:bodyPr>
            <a:normAutofit/>
          </a:bodyPr>
          <a:lstStyle/>
          <a:p>
            <a:pPr marL="0" indent="0" algn="l" rtl="0"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4. 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Social </a:t>
            </a:r>
            <a:r>
              <a:rPr lang="en-US" sz="2400" dirty="0" err="1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deixis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:  is exemplified by certain uses of the so-called TV (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tu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/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vous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) pronouns in many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languages.</a:t>
            </a:r>
          </a:p>
          <a:p>
            <a:pPr marL="0" indent="0" algn="l" rtl="0">
              <a:buNone/>
            </a:pPr>
            <a:r>
              <a:rPr lang="en-US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There are 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three basic </a:t>
            </a:r>
            <a:r>
              <a:rPr lang="en-US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possibilities involving two communicants A and 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B:</a:t>
            </a:r>
          </a:p>
          <a:p>
            <a:pPr marL="457200" indent="-457200" algn="l" rtl="0">
              <a:buAutoNum type="arabicPeriod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A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addresses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B with </a:t>
            </a:r>
            <a:r>
              <a:rPr lang="en-US" sz="2400" i="1" dirty="0" err="1">
                <a:latin typeface="Arial" pitchFamily="34" charset="0"/>
                <a:cs typeface="Arial" pitchFamily="34" charset="0"/>
              </a:rPr>
              <a:t>tu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, B addresses A with </a:t>
            </a:r>
            <a:r>
              <a:rPr lang="en-US" sz="2400" i="1" dirty="0" err="1" smtClean="0">
                <a:latin typeface="Arial" pitchFamily="34" charset="0"/>
                <a:cs typeface="Arial" pitchFamily="34" charset="0"/>
              </a:rPr>
              <a:t>vous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.( my father will address me with </a:t>
            </a:r>
            <a:r>
              <a:rPr lang="en-US" sz="2400" i="1" dirty="0" err="1" smtClean="0">
                <a:latin typeface="Arial" pitchFamily="34" charset="0"/>
                <a:cs typeface="Arial" pitchFamily="34" charset="0"/>
              </a:rPr>
              <a:t>tu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will address him with </a:t>
            </a:r>
            <a:r>
              <a:rPr lang="en-US" sz="2400" i="1" dirty="0" err="1" smtClean="0">
                <a:latin typeface="Arial" pitchFamily="34" charset="0"/>
                <a:cs typeface="Arial" pitchFamily="34" charset="0"/>
              </a:rPr>
              <a:t>vous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pPr marL="457200" indent="-457200" algn="l" rtl="0">
              <a:buAutoNum type="arabicPeriod"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 A addresses B with </a:t>
            </a:r>
            <a:r>
              <a:rPr lang="en-US" sz="2400" i="1" dirty="0" err="1">
                <a:latin typeface="Arial" pitchFamily="34" charset="0"/>
                <a:cs typeface="Arial" pitchFamily="34" charset="0"/>
              </a:rPr>
              <a:t>vous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, B addresses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A with </a:t>
            </a:r>
            <a:r>
              <a:rPr lang="en-US" sz="2400" i="1" dirty="0" err="1" smtClean="0">
                <a:latin typeface="Arial" pitchFamily="34" charset="0"/>
                <a:cs typeface="Arial" pitchFamily="34" charset="0"/>
              </a:rPr>
              <a:t>tu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( I will address my prof with </a:t>
            </a:r>
            <a:r>
              <a:rPr lang="en-US" sz="2400" i="1" dirty="0" err="1" smtClean="0">
                <a:latin typeface="Arial" pitchFamily="34" charset="0"/>
                <a:cs typeface="Arial" pitchFamily="34" charset="0"/>
              </a:rPr>
              <a:t>vous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he/she will address me with </a:t>
            </a:r>
            <a:r>
              <a:rPr lang="en-US" sz="2400" i="1" dirty="0" err="1" smtClean="0">
                <a:latin typeface="Arial" pitchFamily="34" charset="0"/>
                <a:cs typeface="Arial" pitchFamily="34" charset="0"/>
              </a:rPr>
              <a:t>tu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pPr marL="457200" indent="-457200" algn="l" rtl="0">
              <a:buAutoNum type="arabicPeriod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A and B both use the same form (either </a:t>
            </a:r>
            <a:r>
              <a:rPr lang="en-US" sz="2400" i="1" dirty="0" err="1">
                <a:latin typeface="Arial" pitchFamily="34" charset="0"/>
                <a:cs typeface="Arial" pitchFamily="34" charset="0"/>
              </a:rPr>
              <a:t>tu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or </a:t>
            </a:r>
            <a:r>
              <a:rPr lang="en-US" sz="2400" i="1" dirty="0" err="1">
                <a:latin typeface="Arial" pitchFamily="34" charset="0"/>
                <a:cs typeface="Arial" pitchFamily="34" charset="0"/>
              </a:rPr>
              <a:t>vous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) because they are of the same rank, the same social status, etc.</a:t>
            </a:r>
          </a:p>
          <a:p>
            <a:pPr marL="0" indent="0" algn="l" rtl="0">
              <a:buNone/>
            </a:pP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marL="0" indent="0" algn="l" rtl="0"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endParaRPr lang="ar-IQ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1477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44016"/>
          </a:xfrm>
        </p:spPr>
        <p:txBody>
          <a:bodyPr>
            <a:normAutofit fontScale="90000"/>
          </a:bodyPr>
          <a:lstStyle/>
          <a:p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404664"/>
            <a:ext cx="8856984" cy="6336704"/>
          </a:xfrm>
        </p:spPr>
        <p:txBody>
          <a:bodyPr>
            <a:normAutofit/>
          </a:bodyPr>
          <a:lstStyle/>
          <a:p>
            <a:pPr marL="0" indent="0" algn="l" rtl="0"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5. 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Discourse </a:t>
            </a:r>
            <a:r>
              <a:rPr lang="en-US" sz="2400" dirty="0" err="1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deixis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 marL="0" indent="0" algn="l" rtl="0">
              <a:buNone/>
            </a:pPr>
            <a:r>
              <a:rPr lang="en-US" sz="2400" i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This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to point to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future discourse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elements, that is, things which are about to be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said.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For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example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400" i="1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Listen </a:t>
            </a:r>
            <a:r>
              <a:rPr lang="en-US" sz="2400" i="1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to this</a:t>
            </a:r>
            <a:r>
              <a:rPr lang="en-US" sz="2400" i="1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, it will kill you</a:t>
            </a:r>
            <a:r>
              <a:rPr lang="en-US" sz="2400" i="1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!</a:t>
            </a:r>
          </a:p>
          <a:p>
            <a:pPr marL="0" indent="0" algn="l" rtl="0">
              <a:buNone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b. </a:t>
            </a:r>
            <a:r>
              <a:rPr lang="en-US" sz="2400" i="1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</a:t>
            </a:r>
            <a:r>
              <a:rPr lang="en-US" sz="2400" i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hat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:to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point to past discourse elements, as in </a:t>
            </a:r>
            <a:r>
              <a:rPr lang="en-US" sz="2400" i="1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That was</a:t>
            </a:r>
          </a:p>
          <a:p>
            <a:pPr marL="0" indent="0" algn="l" rtl="0">
              <a:buNone/>
            </a:pPr>
            <a:r>
              <a:rPr lang="en-US" sz="2400" i="1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not a very nice thing to </a:t>
            </a:r>
            <a:r>
              <a:rPr lang="en-US" sz="2400" i="1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say .</a:t>
            </a:r>
          </a:p>
          <a:p>
            <a:pPr marL="0" indent="0" algn="l" rtl="0"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c. </a:t>
            </a:r>
            <a:r>
              <a:rPr lang="en-US" sz="2400" i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Hereby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: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to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point to current discourse, as in </a:t>
            </a:r>
            <a:r>
              <a:rPr lang="en-US" sz="2400" i="1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Notice is hereby</a:t>
            </a:r>
          </a:p>
          <a:p>
            <a:pPr marL="0" indent="0" algn="l" rtl="0">
              <a:buNone/>
            </a:pPr>
            <a:r>
              <a:rPr lang="en-US" sz="2400" i="1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served that if payment is further delayed, appropriate legal action will be taken</a:t>
            </a:r>
            <a:r>
              <a:rPr lang="en-US" sz="2400" i="1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. </a:t>
            </a:r>
          </a:p>
          <a:p>
            <a:pPr marL="0" indent="0" algn="l" rtl="0">
              <a:buNone/>
            </a:pP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d. </a:t>
            </a:r>
            <a:r>
              <a:rPr lang="en-US" sz="2400" i="1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therefore </a:t>
            </a:r>
            <a:r>
              <a:rPr lang="en-US" sz="2400" i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and furthermore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(It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follows from that) and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(In addition to that) as in </a:t>
            </a:r>
            <a:r>
              <a:rPr lang="en-US" sz="2400" i="1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There was a traffic jam, therefore I was late.</a:t>
            </a:r>
          </a:p>
          <a:p>
            <a:pPr marL="0" indent="0" algn="l" rtl="0">
              <a:buNone/>
            </a:pPr>
            <a:endParaRPr lang="ar-IQ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82448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216024"/>
          </a:xfrm>
        </p:spPr>
        <p:txBody>
          <a:bodyPr>
            <a:noAutofit/>
          </a:bodyPr>
          <a:lstStyle/>
          <a:p>
            <a:endParaRPr lang="ar-IQ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476672"/>
            <a:ext cx="8928992" cy="6264696"/>
          </a:xfrm>
        </p:spPr>
        <p:txBody>
          <a:bodyPr>
            <a:normAutofit/>
          </a:bodyPr>
          <a:lstStyle/>
          <a:p>
            <a:pPr marL="0" indent="0" algn="l" rtl="0">
              <a:buNone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6. </a:t>
            </a:r>
            <a:r>
              <a:rPr lang="en-US" sz="24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Psychological use of spatial </a:t>
            </a:r>
            <a:r>
              <a:rPr lang="en-US" sz="2400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deixis</a:t>
            </a:r>
            <a:r>
              <a:rPr lang="en-US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pPr marL="0" indent="0" algn="l" rtl="0">
              <a:buNone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 Abstract space: </a:t>
            </a:r>
            <a:r>
              <a:rPr lang="en-US" sz="2400" i="1" dirty="0">
                <a:latin typeface="Arial" pitchFamily="34" charset="0"/>
                <a:cs typeface="Arial" pitchFamily="34" charset="0"/>
              </a:rPr>
              <a:t>Here the argument runs into 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difficulties.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marL="0" indent="0" algn="l" rtl="0">
              <a:buNone/>
            </a:pPr>
            <a:endParaRPr lang="en-US" sz="2400" i="1" dirty="0">
              <a:latin typeface="Arial" pitchFamily="34" charset="0"/>
              <a:cs typeface="Arial" pitchFamily="34" charset="0"/>
            </a:endParaRPr>
          </a:p>
          <a:p>
            <a:pPr marL="0" indent="0" algn="l" rtl="0">
              <a:buNone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7</a:t>
            </a:r>
            <a:r>
              <a:rPr lang="en-US" sz="24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. Gestural and symbolic </a:t>
            </a:r>
            <a:r>
              <a:rPr lang="en-US" sz="2400" dirty="0" err="1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deixis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: the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hearer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has to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be able to see the speaker and their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gestures, as in:</a:t>
            </a:r>
          </a:p>
          <a:p>
            <a:pPr marL="457200" indent="-457200" algn="l" rtl="0">
              <a:buAutoNum type="alphaLcPeriod"/>
            </a:pP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Put </a:t>
            </a:r>
            <a:r>
              <a:rPr lang="en-US" sz="2400" i="1" dirty="0">
                <a:latin typeface="Arial" pitchFamily="34" charset="0"/>
                <a:cs typeface="Arial" pitchFamily="34" charset="0"/>
              </a:rPr>
              <a:t>one over there and the other one here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457200" indent="-457200" algn="l" rtl="0">
              <a:buAutoNum type="alphaLcPeriod"/>
            </a:pPr>
            <a:r>
              <a:rPr lang="en-US" sz="2400" i="1" dirty="0">
                <a:latin typeface="Arial" pitchFamily="34" charset="0"/>
                <a:cs typeface="Arial" pitchFamily="34" charset="0"/>
              </a:rPr>
              <a:t> Press the button when I give the word — 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now .</a:t>
            </a:r>
          </a:p>
          <a:p>
            <a:pPr marL="457200" indent="-457200" algn="l" rtl="0">
              <a:buAutoNum type="alphaLcPeriod"/>
            </a:pPr>
            <a:endParaRPr lang="en-US" sz="2400" i="1" dirty="0">
              <a:latin typeface="Arial" pitchFamily="34" charset="0"/>
              <a:cs typeface="Arial" pitchFamily="34" charset="0"/>
            </a:endParaRPr>
          </a:p>
          <a:p>
            <a:pPr marL="0" indent="0" algn="l" rtl="0">
              <a:buNone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8. </a:t>
            </a:r>
            <a:r>
              <a:rPr lang="en-US" sz="24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Deictic vs. non-deictic uses of locative expressions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: It is sometimes claimed that certain locative expressions can be used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either deictically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or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non-deictically, as in:</a:t>
            </a:r>
          </a:p>
          <a:p>
            <a:pPr marL="457200" indent="-457200" algn="l" rtl="0">
              <a:buAutoNum type="alphaLcPeriod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Mary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lives in the house opposite the church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.(deictic)</a:t>
            </a:r>
          </a:p>
          <a:p>
            <a:pPr marL="457200" indent="-457200" algn="l" rtl="0">
              <a:buAutoNum type="alphaLcPeriod"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Mary lives in the house opposite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.( non-deictic)</a:t>
            </a: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marL="0" indent="0" algn="l" rtl="0">
              <a:buNone/>
            </a:pPr>
            <a:endParaRPr lang="ar-IQ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8800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endParaRPr lang="ar-IQ" dirty="0"/>
          </a:p>
        </p:txBody>
      </p:sp>
      <p:pic>
        <p:nvPicPr>
          <p:cNvPr id="1026" name="Picture 2" descr="C:\Users\laser\AppData\Local\Microsoft\Windows\Temporary Internet Files\Content.IE5\N4R8Y3JR\thank[1].gif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duotone>
              <a:prstClr val="black"/>
              <a:schemeClr val="accent4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60648"/>
            <a:ext cx="8784976" cy="6480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56445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 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 smtClean="0"/>
              <a:t>Cruse, D Alan.2000.  </a:t>
            </a:r>
            <a:r>
              <a:rPr lang="en-US" u="sng" dirty="0" smtClean="0"/>
              <a:t>Meaning in Language</a:t>
            </a:r>
            <a:r>
              <a:rPr lang="en-US" dirty="0" smtClean="0"/>
              <a:t>. Press Inc. New York. USA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1167522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648072"/>
          </a:xfrm>
        </p:spPr>
        <p:txBody>
          <a:bodyPr>
            <a:normAutofit fontScale="90000"/>
          </a:bodyPr>
          <a:lstStyle/>
          <a:p>
            <a:pPr rtl="0"/>
            <a:r>
              <a:rPr lang="en-US" dirty="0" smtClean="0"/>
              <a:t>Overview 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6048672"/>
          </a:xfrm>
        </p:spPr>
        <p:txBody>
          <a:bodyPr>
            <a:normAutofit lnSpcReduction="10000"/>
          </a:bodyPr>
          <a:lstStyle/>
          <a:p>
            <a:pPr marL="514350" indent="-514350" algn="l" rtl="0">
              <a:buFont typeface="+mj-lt"/>
              <a:buAutoNum type="arabicPeriod"/>
            </a:pPr>
            <a:r>
              <a:rPr lang="en-US" sz="2800" dirty="0" smtClean="0"/>
              <a:t>Reference</a:t>
            </a:r>
            <a:r>
              <a:rPr lang="en-US" dirty="0" smtClean="0"/>
              <a:t> </a:t>
            </a:r>
          </a:p>
          <a:p>
            <a:pPr marL="0" indent="0" algn="l" rtl="0">
              <a:buNone/>
            </a:pPr>
            <a:r>
              <a:rPr lang="en-US" sz="2800" dirty="0" smtClean="0"/>
              <a:t>1.2 Types of reference</a:t>
            </a:r>
          </a:p>
          <a:p>
            <a:pPr marL="0" indent="0" algn="l" rtl="0">
              <a:buNone/>
            </a:pPr>
            <a:r>
              <a:rPr lang="en-US" sz="2400" dirty="0" smtClean="0"/>
              <a:t>1.2.1  Definite reference</a:t>
            </a:r>
          </a:p>
          <a:p>
            <a:pPr marL="0" indent="0" algn="l" rtl="0">
              <a:buNone/>
            </a:pPr>
            <a:r>
              <a:rPr lang="en-US" sz="2400" dirty="0" smtClean="0"/>
              <a:t>1.2.2  </a:t>
            </a:r>
            <a:r>
              <a:rPr lang="en-US" sz="2400" dirty="0"/>
              <a:t>Indefinite </a:t>
            </a:r>
            <a:r>
              <a:rPr lang="en-US" sz="2400" dirty="0" smtClean="0"/>
              <a:t>reference </a:t>
            </a:r>
          </a:p>
          <a:p>
            <a:pPr marL="0" indent="0" algn="l" rtl="0">
              <a:buNone/>
            </a:pPr>
            <a:r>
              <a:rPr lang="en-US" sz="2400" dirty="0" smtClean="0"/>
              <a:t>1.2.3  Generic reference</a:t>
            </a:r>
          </a:p>
          <a:p>
            <a:pPr marL="0" indent="0" algn="l" rtl="0">
              <a:buNone/>
            </a:pPr>
            <a:r>
              <a:rPr lang="en-US" sz="2400" dirty="0" smtClean="0"/>
              <a:t>1.2.4  Non-referential </a:t>
            </a:r>
            <a:r>
              <a:rPr lang="en-US" sz="2400" dirty="0"/>
              <a:t>uses of referring </a:t>
            </a:r>
            <a:r>
              <a:rPr lang="en-US" sz="2400" dirty="0" smtClean="0"/>
              <a:t>expressions </a:t>
            </a:r>
          </a:p>
          <a:p>
            <a:pPr marL="0" indent="0" algn="l" rtl="0">
              <a:buNone/>
            </a:pPr>
            <a:r>
              <a:rPr lang="en-US" sz="2800" dirty="0" smtClean="0"/>
              <a:t>2.  </a:t>
            </a:r>
            <a:r>
              <a:rPr lang="en-US" sz="2800" dirty="0" err="1" smtClean="0"/>
              <a:t>Deixis</a:t>
            </a:r>
            <a:r>
              <a:rPr lang="en-US" sz="2800" dirty="0" smtClean="0"/>
              <a:t> </a:t>
            </a:r>
          </a:p>
          <a:p>
            <a:pPr marL="0" indent="0" algn="l" rtl="0">
              <a:buNone/>
            </a:pPr>
            <a:r>
              <a:rPr lang="en-US" sz="2800" dirty="0" smtClean="0"/>
              <a:t>2.1 Types of </a:t>
            </a:r>
            <a:r>
              <a:rPr lang="en-US" sz="2800" dirty="0" err="1" smtClean="0"/>
              <a:t>deixis</a:t>
            </a:r>
            <a:endParaRPr lang="en-US" sz="2800" dirty="0" smtClean="0"/>
          </a:p>
          <a:p>
            <a:pPr marL="0" indent="0" algn="l" rtl="0">
              <a:buNone/>
            </a:pPr>
            <a:r>
              <a:rPr lang="en-US" sz="2400" dirty="0"/>
              <a:t>2.1.1  Person </a:t>
            </a:r>
            <a:r>
              <a:rPr lang="en-US" sz="2400" dirty="0" err="1" smtClean="0"/>
              <a:t>deixis</a:t>
            </a:r>
            <a:endParaRPr lang="en-US" sz="2400" dirty="0" smtClean="0"/>
          </a:p>
          <a:p>
            <a:pPr marL="0" indent="0" algn="l" rtl="0">
              <a:buNone/>
            </a:pPr>
            <a:r>
              <a:rPr lang="en-US" sz="2400" dirty="0"/>
              <a:t>2.1.2 Spatial </a:t>
            </a:r>
            <a:r>
              <a:rPr lang="en-US" sz="2400" dirty="0" err="1" smtClean="0"/>
              <a:t>deixis</a:t>
            </a:r>
            <a:endParaRPr lang="en-US" sz="2400" dirty="0" smtClean="0"/>
          </a:p>
          <a:p>
            <a:pPr marL="0" indent="0" algn="l" rtl="0">
              <a:buNone/>
            </a:pPr>
            <a:r>
              <a:rPr lang="en-US" sz="2400" dirty="0"/>
              <a:t>2.1.3 Temporal </a:t>
            </a:r>
            <a:r>
              <a:rPr lang="en-US" sz="2400" dirty="0" err="1" smtClean="0"/>
              <a:t>deixis</a:t>
            </a:r>
            <a:endParaRPr lang="en-US" sz="2400" dirty="0" smtClean="0"/>
          </a:p>
          <a:p>
            <a:pPr marL="0" indent="0" algn="l" rtl="0">
              <a:buNone/>
            </a:pPr>
            <a:r>
              <a:rPr lang="en-US" sz="2400" dirty="0" smtClean="0"/>
              <a:t>2.1.4 Social </a:t>
            </a:r>
            <a:r>
              <a:rPr lang="en-US" sz="2400" dirty="0" err="1" smtClean="0"/>
              <a:t>deixis</a:t>
            </a:r>
            <a:endParaRPr lang="en-US" sz="2400" dirty="0" smtClean="0"/>
          </a:p>
          <a:p>
            <a:pPr marL="0" indent="0" algn="l" rtl="0">
              <a:buNone/>
            </a:pPr>
            <a:r>
              <a:rPr lang="en-US" sz="2400" dirty="0"/>
              <a:t>2.1.5 Discourse </a:t>
            </a:r>
            <a:r>
              <a:rPr lang="en-US" sz="2400" dirty="0" err="1" smtClean="0"/>
              <a:t>deixis</a:t>
            </a:r>
            <a:r>
              <a:rPr lang="en-US" sz="2400" dirty="0" smtClean="0"/>
              <a:t> </a:t>
            </a:r>
            <a:endParaRPr lang="ar-IQ" sz="2400" dirty="0"/>
          </a:p>
        </p:txBody>
      </p:sp>
    </p:spTree>
    <p:extLst>
      <p:ext uri="{BB962C8B-B14F-4D97-AF65-F5344CB8AC3E}">
        <p14:creationId xmlns:p14="http://schemas.microsoft.com/office/powerpoint/2010/main" val="18695003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576064"/>
          </a:xfrm>
        </p:spPr>
        <p:txBody>
          <a:bodyPr>
            <a:normAutofit fontScale="90000"/>
          </a:bodyPr>
          <a:lstStyle/>
          <a:p>
            <a:pPr rtl="0"/>
            <a:r>
              <a:rPr lang="en-US" dirty="0" smtClean="0"/>
              <a:t>Reference 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836712"/>
            <a:ext cx="8424936" cy="5472608"/>
          </a:xfrm>
        </p:spPr>
        <p:txBody>
          <a:bodyPr>
            <a:normAutofit/>
          </a:bodyPr>
          <a:lstStyle/>
          <a:p>
            <a:pPr marL="0" indent="0" algn="l" rtl="0">
              <a:lnSpc>
                <a:spcPct val="150000"/>
              </a:lnSpc>
              <a:buNone/>
            </a:pPr>
            <a:r>
              <a:rPr lang="en-US" sz="24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Reference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: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is one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of the most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fundamental and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vital aspects of language and language use,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i.e. the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relations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between language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, as a medium of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communication among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human beings, and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the world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, about which we communicate. 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marL="0" indent="0" algn="l" rtl="0">
              <a:lnSpc>
                <a:spcPct val="150000"/>
              </a:lnSpc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Reference is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concerned with designating entities in the world by linguistic means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. For example, the word </a:t>
            </a:r>
            <a:r>
              <a:rPr lang="en-US" sz="2400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chair </a:t>
            </a:r>
            <a:endParaRPr lang="en-US" sz="2400" i="1" dirty="0">
              <a:latin typeface="Arial" pitchFamily="34" charset="0"/>
              <a:cs typeface="Arial" pitchFamily="34" charset="0"/>
            </a:endParaRPr>
          </a:p>
          <a:p>
            <a:pPr marL="0" indent="0" algn="l" rtl="0">
              <a:lnSpc>
                <a:spcPct val="150000"/>
              </a:lnSpc>
              <a:buNone/>
            </a:pP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marL="0" indent="0" algn="l" rtl="0">
              <a:buNone/>
            </a:pP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marL="0" indent="0" algn="l" rtl="0">
              <a:buNone/>
            </a:pPr>
            <a:endParaRPr lang="ar-IQ" sz="2400" dirty="0"/>
          </a:p>
        </p:txBody>
      </p:sp>
    </p:spTree>
    <p:extLst>
      <p:ext uri="{BB962C8B-B14F-4D97-AF65-F5344CB8AC3E}">
        <p14:creationId xmlns:p14="http://schemas.microsoft.com/office/powerpoint/2010/main" val="38297522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0026"/>
          </a:xfrm>
        </p:spPr>
        <p:txBody>
          <a:bodyPr>
            <a:normAutofit fontScale="90000"/>
          </a:bodyPr>
          <a:lstStyle/>
          <a:p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692696"/>
            <a:ext cx="8928992" cy="6048672"/>
          </a:xfrm>
        </p:spPr>
        <p:txBody>
          <a:bodyPr>
            <a:normAutofit/>
          </a:bodyPr>
          <a:lstStyle/>
          <a:p>
            <a:pPr marL="0" indent="0" algn="l" rtl="0"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  The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nature of reference: reference is not an inherent property of expressions, but is a speech act as Searle's position(1969) . For example</a:t>
            </a:r>
            <a:r>
              <a:rPr lang="en-US" sz="24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, Donald Trump is the president of </a:t>
            </a:r>
            <a:r>
              <a:rPr lang="en-US" sz="2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USA.</a:t>
            </a:r>
          </a:p>
          <a:p>
            <a:pPr marL="0" indent="0" algn="l" rtl="0">
              <a:buNone/>
            </a:pP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marL="0" indent="0" algn="l" rtl="0">
              <a:buNone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There are two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common uses of the word reference: </a:t>
            </a:r>
          </a:p>
          <a:p>
            <a:pPr algn="l" rtl="0"/>
            <a:r>
              <a:rPr lang="en-US" sz="2400" dirty="0">
                <a:latin typeface="Arial" pitchFamily="34" charset="0"/>
                <a:cs typeface="Arial" pitchFamily="34" charset="0"/>
              </a:rPr>
              <a:t>1. It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has a meaning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in some specific occasion to refer to, e.g. </a:t>
            </a:r>
            <a:r>
              <a:rPr lang="en-US" sz="2400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Donald Trump will visit China </a:t>
            </a:r>
          </a:p>
          <a:p>
            <a:pPr algn="l" rtl="0"/>
            <a:r>
              <a:rPr lang="en-US" sz="2400" dirty="0">
                <a:latin typeface="Arial" pitchFamily="34" charset="0"/>
                <a:cs typeface="Arial" pitchFamily="34" charset="0"/>
              </a:rPr>
              <a:t>2. To say that </a:t>
            </a:r>
            <a:r>
              <a:rPr lang="en-US" sz="2400" i="1" dirty="0">
                <a:latin typeface="Arial" pitchFamily="34" charset="0"/>
                <a:cs typeface="Arial" pitchFamily="34" charset="0"/>
              </a:rPr>
              <a:t>dog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refers to the class of dogs, and that the </a:t>
            </a:r>
            <a:r>
              <a:rPr lang="en-US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reference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of 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dog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is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the class of dogs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.( this is contrary to our usage). Lyons(1968) says that 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dog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denotes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the class of dogs.</a:t>
            </a:r>
            <a:endParaRPr lang="en-US" sz="2400" dirty="0">
              <a:latin typeface="Arial" pitchFamily="34" charset="0"/>
              <a:cs typeface="Arial" pitchFamily="34" charset="0"/>
            </a:endParaRPr>
          </a:p>
          <a:p>
            <a:endParaRPr lang="en-US" dirty="0">
              <a:latin typeface="Arial" pitchFamily="34" charset="0"/>
              <a:cs typeface="Arial" pitchFamily="34" charset="0"/>
            </a:endParaRPr>
          </a:p>
          <a:p>
            <a:pPr algn="l" rtl="0"/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8300454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576064"/>
          </a:xfrm>
        </p:spPr>
        <p:txBody>
          <a:bodyPr>
            <a:normAutofit fontScale="90000"/>
          </a:bodyPr>
          <a:lstStyle/>
          <a:p>
            <a:pPr rtl="0"/>
            <a:r>
              <a:rPr lang="en-US" dirty="0" smtClean="0"/>
              <a:t>Types of reference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836712"/>
            <a:ext cx="8928992" cy="5904656"/>
          </a:xfrm>
        </p:spPr>
        <p:txBody>
          <a:bodyPr>
            <a:normAutofit/>
          </a:bodyPr>
          <a:lstStyle/>
          <a:p>
            <a:pPr marL="0" indent="0" algn="l" rtl="0"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1.2.1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Definite reference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: it is the prototypical type of reference, and the most crucial for the functioning of language. For example:         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The man </a:t>
            </a:r>
            <a:r>
              <a:rPr lang="en-US" sz="2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gave it to her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. </a:t>
            </a:r>
          </a:p>
          <a:p>
            <a:pPr marL="0" indent="0" algn="l" rtl="0">
              <a:buNone/>
            </a:pP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The man= the referential target</a:t>
            </a:r>
          </a:p>
          <a:p>
            <a:pPr marL="0" indent="0" algn="l" rtl="0">
              <a:buNone/>
            </a:pP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marL="0" indent="0" algn="l" rtl="0">
              <a:buNone/>
            </a:pP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marL="0" indent="0" algn="l" rtl="0"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marL="0" indent="0" algn="l" rtl="0">
              <a:buNone/>
            </a:pPr>
            <a:endParaRPr lang="ar-IQ" sz="2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1" y="2636912"/>
            <a:ext cx="7704856" cy="37444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43409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44016"/>
          </a:xfrm>
        </p:spPr>
        <p:txBody>
          <a:bodyPr>
            <a:normAutofit fontScale="90000"/>
          </a:bodyPr>
          <a:lstStyle/>
          <a:p>
            <a:pPr rtl="0"/>
            <a:endParaRPr lang="ar-IQ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476672"/>
            <a:ext cx="8928992" cy="6264696"/>
          </a:xfrm>
        </p:spPr>
        <p:txBody>
          <a:bodyPr>
            <a:normAutofit/>
          </a:bodyPr>
          <a:lstStyle/>
          <a:p>
            <a:pPr marL="0" indent="0" algn="l" rtl="0"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1.2.1.1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Types of definite referring expression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 marL="0" indent="0" algn="l" rtl="0">
              <a:buNone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a.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Noun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phrase with definite determiners: the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book, this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book, that book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, his book, our book, etc.</a:t>
            </a:r>
          </a:p>
          <a:p>
            <a:pPr marL="0" indent="0" algn="l" rtl="0">
              <a:buNone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b.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Personal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pronouns: I,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you, she, he,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it, us,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they.</a:t>
            </a:r>
          </a:p>
          <a:p>
            <a:pPr marL="0" indent="0" algn="l" rtl="0">
              <a:buNone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c.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Proper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names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: Tom, Mary, Paris. </a:t>
            </a:r>
          </a:p>
          <a:p>
            <a:pPr marL="0" indent="0" algn="l" rtl="0">
              <a:buNone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d.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Certain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locative adverbs: here, there,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yonder.</a:t>
            </a:r>
          </a:p>
          <a:p>
            <a:pPr marL="0" indent="0" algn="l" rtl="0">
              <a:buNone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e.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Certain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temporal adverbs: now, then, yesterday, next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month.</a:t>
            </a:r>
          </a:p>
          <a:p>
            <a:pPr marL="0" indent="0" algn="l" rtl="0">
              <a:buNone/>
            </a:pP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marL="0" indent="0" algn="l" rtl="0"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 Definiteness may present in unexpected places: </a:t>
            </a:r>
          </a:p>
          <a:p>
            <a:pPr marL="457200" indent="-457200" algn="l" rtl="0">
              <a:buAutoNum type="arabicPeriod"/>
            </a:pPr>
            <a:r>
              <a:rPr lang="en-US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Mary's </a:t>
            </a:r>
            <a:r>
              <a:rPr lang="en-US" sz="24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watching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. (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latent direct object recovered from the context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)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marL="457200" indent="-457200" algn="l" rtl="0">
              <a:buAutoNum type="arabicPeriod"/>
            </a:pPr>
            <a:r>
              <a:rPr lang="en-US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Mary's </a:t>
            </a:r>
            <a:r>
              <a:rPr lang="en-US" sz="24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reading</a:t>
            </a:r>
            <a:r>
              <a:rPr lang="en-US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marL="457200" indent="-457200" algn="l" rtl="0">
              <a:buAutoNum type="arabicPeriod"/>
            </a:pP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Mary is watching; so is 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Sue.</a:t>
            </a:r>
          </a:p>
          <a:p>
            <a:pPr marL="457200" indent="-457200" algn="l" rtl="0">
              <a:buAutoNum type="arabicPeriod"/>
            </a:pP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John is reading; so is Bill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. (</a:t>
            </a: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reading is an autonomous activity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)</a:t>
            </a:r>
          </a:p>
          <a:p>
            <a:pPr marL="0" indent="0" algn="l" rtl="0">
              <a:buNone/>
            </a:pPr>
            <a:endParaRPr lang="en-US" sz="2400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indent="0" algn="l" rtl="0">
              <a:buNone/>
            </a:pPr>
            <a:endParaRPr lang="ar-IQ" sz="24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08971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44016"/>
          </a:xfrm>
        </p:spPr>
        <p:txBody>
          <a:bodyPr>
            <a:normAutofit fontScale="90000"/>
          </a:bodyPr>
          <a:lstStyle/>
          <a:p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404664"/>
            <a:ext cx="8928992" cy="6336704"/>
          </a:xfrm>
        </p:spPr>
        <p:txBody>
          <a:bodyPr>
            <a:normAutofit/>
          </a:bodyPr>
          <a:lstStyle/>
          <a:p>
            <a:pPr marL="0" indent="0" algn="l" rtl="0"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1.2.1.2  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Definite descriptions (noun phrases with definite article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). For example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,</a:t>
            </a:r>
          </a:p>
          <a:p>
            <a:pPr marL="0" indent="0" algn="l" rtl="0"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marL="0" indent="0" algn="l" rtl="0">
              <a:buNone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1. 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Have you seen </a:t>
            </a:r>
            <a:r>
              <a:rPr lang="en-US" sz="2400" i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Crime and Punishment? 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( the movie).</a:t>
            </a:r>
            <a:endParaRPr lang="en-US" sz="2400" i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indent="0" algn="l" rtl="0">
              <a:buNone/>
            </a:pPr>
            <a:r>
              <a:rPr lang="en-US" sz="2400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2. No, but I've read </a:t>
            </a:r>
            <a:r>
              <a:rPr lang="en-US" sz="2400" b="1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the book</a:t>
            </a:r>
            <a:r>
              <a:rPr lang="en-US" sz="2400" b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. (</a:t>
            </a:r>
            <a:r>
              <a:rPr lang="en-US" sz="2400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class of books).</a:t>
            </a:r>
            <a:r>
              <a:rPr lang="en-US" sz="2400" b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marL="0" indent="0" algn="l" rtl="0">
              <a:buNone/>
            </a:pPr>
            <a:endParaRPr lang="en-US" sz="2400" b="1" dirty="0">
              <a:latin typeface="Arial" pitchFamily="34" charset="0"/>
              <a:cs typeface="Arial" pitchFamily="34" charset="0"/>
            </a:endParaRPr>
          </a:p>
          <a:p>
            <a:pPr marL="0" indent="0" algn="l" rtl="0"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1.2.1.3 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Proper names: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there are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two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diametrically opposed</a:t>
            </a:r>
          </a:p>
          <a:p>
            <a:pPr marL="0" indent="0" algn="l" rtl="0">
              <a:buNone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extreme positions with regard to proper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names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: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marL="457200" indent="-457200" algn="l" rtl="0">
              <a:buAutoNum type="alphaLcPeriod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The proper name has extension, but no intension, as in:</a:t>
            </a:r>
          </a:p>
          <a:p>
            <a:pPr marL="0" indent="0" algn="l" rtl="0"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marL="0" indent="0" algn="l" rtl="0">
              <a:buNone/>
            </a:pPr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Tom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( has no semantic content, but an individual referent), but  </a:t>
            </a:r>
            <a:endParaRPr lang="en-US" sz="2400" b="1" i="1" dirty="0" smtClean="0">
              <a:latin typeface="Arial" pitchFamily="34" charset="0"/>
              <a:cs typeface="Arial" pitchFamily="34" charset="0"/>
            </a:endParaRPr>
          </a:p>
          <a:p>
            <a:pPr marL="0" indent="0" algn="l" rtl="0">
              <a:buNone/>
            </a:pPr>
            <a:r>
              <a:rPr lang="en-US" sz="2400" b="1" i="1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The dog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( has its semantic meaning which refers to canines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),it has its intention. </a:t>
            </a: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marL="0" indent="0" algn="l" rtl="0">
              <a:buNone/>
            </a:pP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marL="0" indent="0" algn="l" rtl="0">
              <a:buNone/>
            </a:pPr>
            <a:endParaRPr lang="ar-IQ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88417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 fontScale="90000"/>
          </a:bodyPr>
          <a:lstStyle/>
          <a:p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908720"/>
            <a:ext cx="8568952" cy="5688632"/>
          </a:xfrm>
        </p:spPr>
        <p:txBody>
          <a:bodyPr>
            <a:normAutofit/>
          </a:bodyPr>
          <a:lstStyle/>
          <a:p>
            <a:pPr marL="0" indent="0" algn="l" rtl="0">
              <a:buNone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b.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Proper names function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as abbreviated descriptions, that is, they stand for the sum of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the properties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that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distinguish the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bearer from all other referents, i.e. they get their meaning by association, not with generic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concepts:</a:t>
            </a:r>
          </a:p>
          <a:p>
            <a:pPr marL="0" indent="0" algn="l" rtl="0">
              <a:buNone/>
            </a:pP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marL="0" indent="0" algn="l" rtl="0">
              <a:buNone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It's a dog </a:t>
            </a:r>
            <a:r>
              <a:rPr lang="en-US" sz="24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entails</a:t>
            </a:r>
            <a:r>
              <a:rPr lang="en-US" sz="2400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It's an </a:t>
            </a:r>
            <a:r>
              <a:rPr lang="en-US" sz="2400" i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animal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(a consequence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of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the properties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of the concepts DOG and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ANIMAL</a:t>
            </a:r>
          </a:p>
          <a:p>
            <a:pPr marL="0" indent="0" algn="l" rtl="0">
              <a:buNone/>
            </a:pP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marL="0" indent="0" algn="l" rtl="0">
              <a:buNone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It's Alan </a:t>
            </a:r>
            <a:r>
              <a:rPr lang="en-US" sz="24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entails </a:t>
            </a:r>
            <a:r>
              <a:rPr lang="en-US" sz="2400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It's a </a:t>
            </a:r>
            <a:r>
              <a:rPr lang="en-US" sz="2400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man</a:t>
            </a:r>
            <a:r>
              <a:rPr lang="en-US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(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the relation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between the individual concept ALAN CRUSE and the generic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concept MAN). </a:t>
            </a:r>
            <a:endParaRPr lang="en-US" sz="2400" i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marL="0" indent="0" algn="l" rtl="0">
              <a:buNone/>
            </a:pPr>
            <a:endParaRPr lang="en-US" sz="2400" i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marL="0" indent="0" algn="l" rtl="0">
              <a:buNone/>
            </a:pPr>
            <a:endParaRPr lang="ar-IQ" sz="2400" i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69056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216024"/>
          </a:xfrm>
        </p:spPr>
        <p:txBody>
          <a:bodyPr>
            <a:normAutofit fontScale="90000"/>
          </a:bodyPr>
          <a:lstStyle/>
          <a:p>
            <a:pPr rtl="0"/>
            <a:endParaRPr lang="ar-IQ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548680"/>
            <a:ext cx="8856984" cy="6120680"/>
          </a:xfrm>
        </p:spPr>
        <p:txBody>
          <a:bodyPr>
            <a:normAutofit/>
          </a:bodyPr>
          <a:lstStyle/>
          <a:p>
            <a:pPr marL="0" indent="0" algn="l" rtl="0"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1.2.2 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Indefinite reference </a:t>
            </a:r>
          </a:p>
          <a:p>
            <a:pPr marL="0" indent="0" algn="l" rtl="0">
              <a:buNone/>
            </a:pPr>
            <a:r>
              <a:rPr lang="en-US" sz="2400" i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 man gave it </a:t>
            </a:r>
            <a:r>
              <a:rPr lang="en-US" sz="2400" i="1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to her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(the identity of the referent is not germane to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the message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: that is, nothing hinges on the individual features of the referent,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only the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class features indicated are presented as relevant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0" indent="0" algn="l" rtl="0">
              <a:buNone/>
            </a:pP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marL="0" indent="0" algn="l" rtl="0"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Another example:</a:t>
            </a:r>
          </a:p>
          <a:p>
            <a:pPr marL="0" indent="0" algn="l" rtl="0">
              <a:buNone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1. How did he get the door to open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? </a:t>
            </a:r>
          </a:p>
          <a:p>
            <a:pPr marL="0" indent="0" algn="l" rtl="0">
              <a:buNone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2. He said a word. (</a:t>
            </a:r>
            <a:r>
              <a:rPr lang="en-US" sz="2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specific/nonspecific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distinction in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indefinites)</a:t>
            </a:r>
          </a:p>
          <a:p>
            <a:pPr marL="0" indent="0" algn="l" rtl="0">
              <a:buNone/>
            </a:pP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marL="0" indent="0" algn="l" rtl="0">
              <a:buNone/>
            </a:pP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marL="0" indent="0" algn="l" rtl="0">
              <a:buNone/>
            </a:pP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marL="0" indent="0" algn="l" rtl="0">
              <a:buNone/>
            </a:pP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marL="0" indent="0" algn="l" rtl="0">
              <a:buNone/>
            </a:pPr>
            <a:endParaRPr lang="ar-IQ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65341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2196</TotalTime>
  <Words>1567</Words>
  <Application>Microsoft Office PowerPoint</Application>
  <PresentationFormat>On-screen Show (4:3)</PresentationFormat>
  <Paragraphs>156</Paragraphs>
  <Slides>19</Slides>
  <Notes>19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Reference and deixis</vt:lpstr>
      <vt:lpstr>Overview </vt:lpstr>
      <vt:lpstr>Reference </vt:lpstr>
      <vt:lpstr>PowerPoint Presentation</vt:lpstr>
      <vt:lpstr>Types of reference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Deixis </vt:lpstr>
      <vt:lpstr>Types of deixis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References </vt:lpstr>
    </vt:vector>
  </TitlesOfParts>
  <Company>Enjoy My Fine Releases.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Reference and deixix</dc:title>
  <dc:creator>DR.Ahmed Saker 2o1O</dc:creator>
  <cp:lastModifiedBy>DR.Ahmed Saker 2o1O</cp:lastModifiedBy>
  <cp:revision>78</cp:revision>
  <dcterms:created xsi:type="dcterms:W3CDTF">2018-11-27T18:04:40Z</dcterms:created>
  <dcterms:modified xsi:type="dcterms:W3CDTF">2018-12-20T07:11:42Z</dcterms:modified>
</cp:coreProperties>
</file>