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68" r:id="rId2"/>
    <p:sldId id="260" r:id="rId3"/>
    <p:sldId id="258" r:id="rId4"/>
    <p:sldId id="257" r:id="rId5"/>
    <p:sldId id="256" r:id="rId6"/>
    <p:sldId id="259" r:id="rId7"/>
    <p:sldId id="284" r:id="rId8"/>
    <p:sldId id="261" r:id="rId9"/>
    <p:sldId id="283" r:id="rId10"/>
    <p:sldId id="285" r:id="rId11"/>
    <p:sldId id="281" r:id="rId12"/>
    <p:sldId id="269" r:id="rId13"/>
    <p:sldId id="270" r:id="rId14"/>
    <p:sldId id="273" r:id="rId15"/>
    <p:sldId id="277" r:id="rId16"/>
    <p:sldId id="276" r:id="rId17"/>
    <p:sldId id="262" r:id="rId18"/>
    <p:sldId id="278" r:id="rId19"/>
    <p:sldId id="272" r:id="rId20"/>
    <p:sldId id="279" r:id="rId21"/>
    <p:sldId id="287" r:id="rId22"/>
    <p:sldId id="280" r:id="rId23"/>
    <p:sldId id="282" r:id="rId24"/>
    <p:sldId id="286" r:id="rId25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7F62"/>
    <a:srgbClr val="890964"/>
    <a:srgbClr val="3F16D4"/>
    <a:srgbClr val="D2DE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058" autoAdjust="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45C9C2-B7D1-437F-8175-E88E51C04BDB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E498C66-4E39-4C1C-9F16-023F0E7339CB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40363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98C66-4E39-4C1C-9F16-023F0E7339CB}" type="slidenum">
              <a:rPr lang="ar-IQ" smtClean="0"/>
              <a:pPr/>
              <a:t>13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4553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F0D0-E8CB-4A48-BDF3-42F90DDF4500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201D-CF16-46EE-B453-2A1FC5DC57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97272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F0D0-E8CB-4A48-BDF3-42F90DDF4500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201D-CF16-46EE-B453-2A1FC5DC57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62983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F0D0-E8CB-4A48-BDF3-42F90DDF4500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201D-CF16-46EE-B453-2A1FC5DC57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18353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F0D0-E8CB-4A48-BDF3-42F90DDF4500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201D-CF16-46EE-B453-2A1FC5DC57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06501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F0D0-E8CB-4A48-BDF3-42F90DDF4500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201D-CF16-46EE-B453-2A1FC5DC57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71041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F0D0-E8CB-4A48-BDF3-42F90DDF4500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201D-CF16-46EE-B453-2A1FC5DC57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67349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F0D0-E8CB-4A48-BDF3-42F90DDF4500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201D-CF16-46EE-B453-2A1FC5DC57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96156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F0D0-E8CB-4A48-BDF3-42F90DDF4500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201D-CF16-46EE-B453-2A1FC5DC57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73910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F0D0-E8CB-4A48-BDF3-42F90DDF4500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201D-CF16-46EE-B453-2A1FC5DC57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422116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F0D0-E8CB-4A48-BDF3-42F90DDF4500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201D-CF16-46EE-B453-2A1FC5DC57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53313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F0D0-E8CB-4A48-BDF3-42F90DDF4500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201D-CF16-46EE-B453-2A1FC5DC57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37407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7F0D0-E8CB-4A48-BDF3-42F90DDF4500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201D-CF16-46EE-B453-2A1FC5DC57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3412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403131" y="3321424"/>
            <a:ext cx="9013349" cy="298789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lnSpc>
                <a:spcPct val="150000"/>
              </a:lnSpc>
            </a:pP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300" u="sng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Presented by </a:t>
            </a:r>
            <a:r>
              <a:rPr lang="en-US" sz="5300" u="sng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: </a:t>
            </a:r>
            <a:r>
              <a:rPr lang="en-US" sz="6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6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anose="020B0903060703020204" pitchFamily="34" charset="0"/>
              </a:rPr>
              <a:t>Amna H.Ali   </a:t>
            </a:r>
            <a:br>
              <a:rPr lang="en-US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anose="020B0903060703020204" pitchFamily="34" charset="0"/>
              </a:rPr>
            </a:br>
            <a:r>
              <a:rPr lang="en-US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anose="020B0903060703020204" pitchFamily="34" charset="0"/>
              </a:rPr>
              <a:t>MA Student 2018 . 2019 </a:t>
            </a:r>
            <a:endParaRPr lang="ar-IQ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anose="020B09030607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2779" y="1082472"/>
            <a:ext cx="82670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</a:rPr>
              <a:t>Lexical decomposition</a:t>
            </a:r>
            <a:endParaRPr lang="ar-IQ" sz="5400" dirty="0"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39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472" y="1375249"/>
            <a:ext cx="11171830" cy="2377885"/>
          </a:xfrm>
        </p:spPr>
        <p:txBody>
          <a:bodyPr>
            <a:normAutofit lnSpcReduction="10000"/>
          </a:bodyPr>
          <a:lstStyle/>
          <a:p>
            <a:pPr algn="just" rtl="0">
              <a:spcBef>
                <a:spcPct val="0"/>
              </a:spcBef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minimal semantic component is the smallest possible difference between the meanings of two words.</a:t>
            </a:r>
          </a:p>
          <a:p>
            <a:pPr algn="just" rtl="0">
              <a:spcBef>
                <a:spcPct val="0"/>
              </a:spcBef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All components have to be justified by actual lexical contrasts.</a:t>
            </a:r>
          </a:p>
          <a:p>
            <a:pPr algn="just" rtl="0">
              <a:spcBef>
                <a:spcPct val="0"/>
              </a:spcBef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closer two word meanings are , the more components they should have in common. </a:t>
            </a:r>
            <a:endParaRPr lang="ar-IQ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343639"/>
            <a:ext cx="10636623" cy="8027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defPPr>
              <a:defRPr lang="ar-IQ"/>
            </a:defPPr>
            <a:lvl1pPr indent="0" algn="ctr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 </a:t>
            </a:r>
            <a:r>
              <a:rPr lang="en-US" dirty="0" smtClean="0"/>
              <a:t> lexical </a:t>
            </a:r>
            <a:r>
              <a:rPr lang="en-US" dirty="0"/>
              <a:t>contrasts and similarities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1472" y="6111023"/>
            <a:ext cx="7268570" cy="48084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>
              <a:spcBef>
                <a:spcPct val="0"/>
              </a:spcBef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components should be justified by  entailment. </a:t>
            </a:r>
            <a:endParaRPr lang="ar-IQ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3684733"/>
            <a:ext cx="10333630" cy="2508177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spcBef>
                <a:spcPct val="0"/>
              </a:spcBef>
              <a:buNone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</a:t>
            </a:r>
            <a:r>
              <a:rPr lang="en-US" sz="39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VS.                         ( concrete </a:t>
            </a:r>
            <a:r>
              <a:rPr lang="en-US" sz="3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9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)</a:t>
            </a:r>
          </a:p>
          <a:p>
            <a:pPr marL="0" indent="0" algn="just" rtl="0">
              <a:spcBef>
                <a:spcPct val="0"/>
              </a:spcBef>
              <a:buNone/>
            </a:pPr>
            <a:r>
              <a:rPr lang="en-US" sz="39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VS</a:t>
            </a:r>
            <a:r>
              <a:rPr lang="en-US" sz="39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                        ( </a:t>
            </a:r>
            <a:r>
              <a:rPr lang="en-US" sz="39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inanimate )</a:t>
            </a:r>
          </a:p>
          <a:p>
            <a:pPr marL="0" indent="0" algn="just" rtl="0">
              <a:spcBef>
                <a:spcPct val="0"/>
              </a:spcBef>
              <a:buNone/>
            </a:pPr>
            <a:r>
              <a:rPr lang="en-US" sz="39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VS</a:t>
            </a:r>
            <a:r>
              <a:rPr lang="en-US" sz="39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                        ( </a:t>
            </a:r>
            <a:r>
              <a:rPr lang="en-US" sz="39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furniture  </a:t>
            </a:r>
            <a:r>
              <a:rPr lang="en-US" sz="2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9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pPr marL="0" indent="0" algn="just" rtl="0">
              <a:spcBef>
                <a:spcPct val="0"/>
              </a:spcBef>
              <a:buNone/>
            </a:pPr>
            <a:r>
              <a:rPr lang="en-US" sz="39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</a:t>
            </a:r>
            <a:r>
              <a:rPr lang="en-US" sz="39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VS.                         ( </a:t>
            </a:r>
            <a:r>
              <a:rPr lang="en-US" sz="39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sitting )</a:t>
            </a:r>
          </a:p>
          <a:p>
            <a:pPr marL="0" indent="0" algn="just" rtl="0">
              <a:spcBef>
                <a:spcPct val="0"/>
              </a:spcBef>
              <a:buNone/>
            </a:pPr>
            <a:r>
              <a:rPr lang="en-US" sz="39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VS</a:t>
            </a:r>
            <a:r>
              <a:rPr lang="en-US" sz="39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                        ( </a:t>
            </a:r>
            <a:r>
              <a:rPr lang="en-US" sz="39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one   </a:t>
            </a:r>
            <a:r>
              <a:rPr lang="en-US" sz="2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9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9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pPr marL="0" indent="0" algn="just" rtl="0">
              <a:spcBef>
                <a:spcPct val="0"/>
              </a:spcBef>
              <a:buNone/>
            </a:pPr>
            <a:r>
              <a:rPr lang="en-US" sz="39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</a:t>
            </a:r>
            <a:r>
              <a:rPr lang="en-US" sz="39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VS.                         ( </a:t>
            </a:r>
            <a:r>
              <a:rPr lang="en-US" sz="39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with back 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238448" y="3671246"/>
            <a:ext cx="1190853" cy="3821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IQ"/>
            </a:defPPr>
            <a:lvl1pPr algn="ctr">
              <a:defRPr sz="3600" b="1">
                <a:solidFill>
                  <a:schemeClr val="dk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200" dirty="0" smtClean="0"/>
              <a:t>Chair</a:t>
            </a:r>
            <a:endParaRPr lang="en-US" sz="32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008461" y="3631582"/>
            <a:ext cx="1722113" cy="3399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IQ"/>
            </a:defPPr>
            <a:lvl1pPr algn="ctr">
              <a:defRPr sz="3600" b="1">
                <a:solidFill>
                  <a:schemeClr val="dk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200" dirty="0" smtClean="0"/>
              <a:t>thought</a:t>
            </a:r>
            <a:endParaRPr lang="en-US" sz="3200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008460" y="4028648"/>
            <a:ext cx="1722113" cy="3399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IQ"/>
            </a:defPPr>
            <a:lvl1pPr algn="ctr">
              <a:defRPr sz="3600" b="1">
                <a:solidFill>
                  <a:schemeClr val="dk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200" dirty="0" smtClean="0"/>
              <a:t>Cat</a:t>
            </a:r>
            <a:endParaRPr lang="en-US" sz="3200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008459" y="4433319"/>
            <a:ext cx="1722113" cy="3399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IQ"/>
            </a:defPPr>
            <a:lvl1pPr algn="ctr">
              <a:defRPr sz="3600" b="1">
                <a:solidFill>
                  <a:schemeClr val="dk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200" dirty="0" smtClean="0"/>
              <a:t>Trumpet</a:t>
            </a:r>
            <a:endParaRPr lang="en-US" sz="32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4008459" y="4832892"/>
            <a:ext cx="1722113" cy="3399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IQ"/>
            </a:defPPr>
            <a:lvl1pPr algn="ctr">
              <a:defRPr sz="3600" b="1">
                <a:solidFill>
                  <a:schemeClr val="dk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200" dirty="0" smtClean="0"/>
              <a:t>Table</a:t>
            </a:r>
            <a:endParaRPr lang="en-US" sz="3200" dirty="0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4008458" y="5229958"/>
            <a:ext cx="1722113" cy="3399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IQ"/>
            </a:defPPr>
            <a:lvl1pPr algn="ctr">
              <a:defRPr sz="3600" b="1">
                <a:solidFill>
                  <a:schemeClr val="dk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200" dirty="0" smtClean="0"/>
              <a:t>Sofa</a:t>
            </a:r>
            <a:endParaRPr lang="en-US" sz="3200" dirty="0"/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4008457" y="5634629"/>
            <a:ext cx="1722113" cy="3399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IQ"/>
            </a:defPPr>
            <a:lvl1pPr algn="ctr">
              <a:defRPr sz="3600" b="1">
                <a:solidFill>
                  <a:schemeClr val="dk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200" dirty="0" smtClean="0"/>
              <a:t>Stool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5984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6" y="4041571"/>
            <a:ext cx="10515600" cy="1343244"/>
          </a:xfrm>
        </p:spPr>
        <p:txBody>
          <a:bodyPr>
            <a:noAutofit/>
          </a:bodyPr>
          <a:lstStyle/>
          <a:p>
            <a:pPr marL="0" indent="0" algn="l" rtl="0">
              <a:spcBef>
                <a:spcPct val="0"/>
              </a:spcBef>
              <a:buNone/>
            </a:pPr>
            <a:endParaRPr lang="en-US" b="1" dirty="0"/>
          </a:p>
          <a:p>
            <a:pPr marL="0" indent="0" algn="l" rtl="0">
              <a:spcBef>
                <a:spcPct val="0"/>
              </a:spcBef>
              <a:buNone/>
            </a:pPr>
            <a:r>
              <a:rPr lang="en-US" b="1" dirty="0" smtClean="0"/>
              <a:t>Kill         cause  /become </a:t>
            </a:r>
            <a:r>
              <a:rPr lang="en-US" b="1" dirty="0"/>
              <a:t>/</a:t>
            </a:r>
            <a:r>
              <a:rPr lang="en-US" b="1" dirty="0" smtClean="0"/>
              <a:t>not /</a:t>
            </a:r>
            <a:r>
              <a:rPr lang="en-US" b="1" dirty="0"/>
              <a:t>alive </a:t>
            </a:r>
            <a:endParaRPr lang="en-US" b="1" dirty="0" smtClean="0"/>
          </a:p>
          <a:p>
            <a:pPr marL="0" indent="0" algn="l" rtl="0">
              <a:spcBef>
                <a:spcPct val="0"/>
              </a:spcBef>
              <a:buNone/>
            </a:pPr>
            <a:r>
              <a:rPr lang="en-US" b="1" dirty="0" smtClean="0"/>
              <a:t>die         </a:t>
            </a:r>
            <a:r>
              <a:rPr lang="en-US" b="1" dirty="0"/>
              <a:t>become </a:t>
            </a:r>
            <a:r>
              <a:rPr lang="en-US" b="1" dirty="0" smtClean="0"/>
              <a:t>/ not </a:t>
            </a:r>
            <a:r>
              <a:rPr lang="en-US" b="1" dirty="0"/>
              <a:t>/alive </a:t>
            </a:r>
          </a:p>
          <a:p>
            <a:pPr marL="0" indent="0" algn="l" rtl="0">
              <a:spcBef>
                <a:spcPct val="0"/>
              </a:spcBef>
              <a:buNone/>
            </a:pPr>
            <a:endParaRPr lang="en-US" b="1" dirty="0"/>
          </a:p>
          <a:p>
            <a:pPr marL="0" indent="0" algn="l" rtl="0">
              <a:spcBef>
                <a:spcPct val="0"/>
              </a:spcBef>
              <a:buNone/>
            </a:pPr>
            <a:endParaRPr lang="en-US" b="1" dirty="0" smtClean="0"/>
          </a:p>
          <a:p>
            <a:pPr marL="0" indent="0" algn="l" rtl="0">
              <a:spcBef>
                <a:spcPct val="0"/>
              </a:spcBef>
              <a:buNone/>
            </a:pPr>
            <a:endParaRPr lang="en-US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17176" y="534707"/>
            <a:ext cx="10132793" cy="9484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lexical </a:t>
            </a:r>
            <a:r>
              <a:rPr lang="en-US" sz="3600" b="1" dirty="0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relation and </a:t>
            </a:r>
            <a:r>
              <a:rPr lang="en-US" sz="3600" b="1" dirty="0" smtClean="0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Entailments</a:t>
            </a:r>
            <a:endParaRPr lang="en-US" sz="3600" b="1" dirty="0">
              <a:solidFill>
                <a:srgbClr val="C00000"/>
              </a:solidFill>
              <a:latin typeface="Algerian" panose="04020705040A02060702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17176" y="5671628"/>
            <a:ext cx="6223379" cy="503361"/>
          </a:xfrm>
          <a:prstGeom prst="rect">
            <a:avLst/>
          </a:prstGeo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ct val="0"/>
              </a:spcBef>
              <a:buNone/>
            </a:pPr>
            <a:r>
              <a:rPr lang="en-US" sz="3200" b="1" dirty="0">
                <a:solidFill>
                  <a:srgbClr val="002060"/>
                </a:solidFill>
              </a:rPr>
              <a:t>John killed doesn't entail John died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19367" y="4658895"/>
            <a:ext cx="4913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19367" y="5054680"/>
            <a:ext cx="4913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17176" y="2190251"/>
            <a:ext cx="90259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0"/>
              </a:spcBef>
            </a:pPr>
            <a:r>
              <a:rPr lang="en-US" sz="2800" b="1" dirty="0"/>
              <a:t>stallion       [ANIMAL] [EQUINE][MALE] is a hyponym of </a:t>
            </a:r>
          </a:p>
          <a:p>
            <a:pPr algn="l" rtl="0">
              <a:spcBef>
                <a:spcPct val="0"/>
              </a:spcBef>
            </a:pPr>
            <a:r>
              <a:rPr lang="en-US" sz="2800" b="1" dirty="0" smtClean="0"/>
              <a:t>horse         </a:t>
            </a:r>
            <a:r>
              <a:rPr lang="en-US" sz="2800" b="1" dirty="0"/>
              <a:t>[ANIMAL] [EQUINE]</a:t>
            </a:r>
            <a:br>
              <a:rPr lang="en-US" sz="2800" b="1" dirty="0"/>
            </a:br>
            <a:r>
              <a:rPr lang="en-US" sz="2800" b="1" dirty="0"/>
              <a:t>kitten         [ANIMAL] [FELINE][YOUNG] is a hyponym of </a:t>
            </a:r>
          </a:p>
          <a:p>
            <a:pPr algn="l" rtl="0">
              <a:spcBef>
                <a:spcPct val="0"/>
              </a:spcBef>
            </a:pPr>
            <a:r>
              <a:rPr lang="en-US" sz="2800" b="1" dirty="0"/>
              <a:t>cat              [ANIMAL] [FELINE</a:t>
            </a:r>
            <a:r>
              <a:rPr lang="en-US" sz="2800" b="1" dirty="0" smtClean="0"/>
              <a:t>]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xmlns="" val="27443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27" y="1777665"/>
            <a:ext cx="11427142" cy="4817222"/>
          </a:xfrm>
        </p:spPr>
        <p:txBody>
          <a:bodyPr>
            <a:noAutofit/>
          </a:bodyPr>
          <a:lstStyle/>
          <a:p>
            <a:pPr algn="l" rtl="0"/>
            <a:r>
              <a:rPr lang="en-US" b="1" dirty="0" smtClean="0"/>
              <a:t> Explaining </a:t>
            </a:r>
            <a:r>
              <a:rPr lang="en-US" b="1" dirty="0"/>
              <a:t>incompatibility is a little more complicated </a:t>
            </a:r>
            <a:endParaRPr lang="en-US" b="1" dirty="0" smtClean="0"/>
          </a:p>
          <a:p>
            <a:pPr algn="l" rtl="0"/>
            <a:r>
              <a:rPr lang="en-US" b="1" dirty="0" smtClean="0"/>
              <a:t>There </a:t>
            </a:r>
            <a:r>
              <a:rPr lang="en-US" b="1" dirty="0"/>
              <a:t>is nothing in the specification of , say , </a:t>
            </a:r>
            <a:endParaRPr lang="en-US" b="1" dirty="0" smtClean="0"/>
          </a:p>
          <a:p>
            <a:pPr marL="0" indent="0" algn="l" rtl="0">
              <a:buNone/>
            </a:pPr>
            <a:r>
              <a:rPr lang="en-US" b="1" dirty="0"/>
              <a:t> </a:t>
            </a:r>
            <a:r>
              <a:rPr lang="en-US" b="1" dirty="0" smtClean="0"/>
              <a:t>  horse</a:t>
            </a:r>
          </a:p>
          <a:p>
            <a:pPr marL="0" indent="0" algn="l" rtl="0">
              <a:buNone/>
            </a:pPr>
            <a:r>
              <a:rPr lang="en-US" b="1" dirty="0" smtClean="0"/>
              <a:t>   Cat</a:t>
            </a:r>
            <a:endParaRPr lang="en-US" b="1" dirty="0"/>
          </a:p>
          <a:p>
            <a:pPr marL="0" indent="0" algn="l" rtl="0">
              <a:buNone/>
            </a:pPr>
            <a:endParaRPr lang="en-US" b="1" dirty="0" smtClean="0"/>
          </a:p>
          <a:p>
            <a:pPr marL="0" indent="0" algn="l" rtl="0">
              <a:buNone/>
            </a:pPr>
            <a:r>
              <a:rPr lang="en-US" b="1" dirty="0" smtClean="0"/>
              <a:t>Which enable us to conclude that it is not possible for something to be both at the same time </a:t>
            </a:r>
            <a:r>
              <a:rPr lang="en-US" b="1" dirty="0"/>
              <a:t>. </a:t>
            </a:r>
            <a:endParaRPr lang="en-US" b="1" dirty="0" smtClean="0"/>
          </a:p>
          <a:p>
            <a:pPr algn="l" rtl="0"/>
            <a:r>
              <a:rPr lang="en-US" b="1" dirty="0" smtClean="0"/>
              <a:t>The usual </a:t>
            </a:r>
            <a:r>
              <a:rPr lang="en-US" b="1" dirty="0"/>
              <a:t>way round this is to include as part of the semantic theory within which the proposed features operate , a specification of those sets of features whose members are mutually exclusive.</a:t>
            </a:r>
            <a:endParaRPr lang="ar-IQ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96019" y="2804148"/>
            <a:ext cx="1624637" cy="503361"/>
          </a:xfrm>
          <a:prstGeom prst="rect">
            <a:avLst/>
          </a:prstGeo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Animal               </a:t>
            </a:r>
            <a:endParaRPr lang="en-US" sz="36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96019" y="3338217"/>
            <a:ext cx="1624637" cy="503361"/>
          </a:xfrm>
          <a:prstGeom prst="rect">
            <a:avLst/>
          </a:prstGeo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Animal               </a:t>
            </a:r>
            <a:endParaRPr lang="en-US" sz="36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58855" y="2804148"/>
            <a:ext cx="1624637" cy="503361"/>
          </a:xfrm>
          <a:prstGeom prst="rect">
            <a:avLst/>
          </a:prstGeo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Equine               </a:t>
            </a:r>
            <a:endParaRPr lang="en-US" sz="36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758855" y="3338217"/>
            <a:ext cx="1624637" cy="503361"/>
          </a:xfrm>
          <a:prstGeom prst="rect">
            <a:avLst/>
          </a:prstGeo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Feline          </a:t>
            </a:r>
          </a:p>
          <a:p>
            <a:pPr marL="0" indent="0" algn="ctr" rtl="0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</a:t>
            </a:r>
            <a:endParaRPr lang="en-US" sz="36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17176" y="534707"/>
            <a:ext cx="10132793" cy="9484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  lexical </a:t>
            </a:r>
            <a:r>
              <a:rPr lang="en-US" sz="3600" b="1" dirty="0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relation and </a:t>
            </a:r>
            <a:r>
              <a:rPr lang="en-US" sz="3600" b="1" dirty="0" smtClean="0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Entailments</a:t>
            </a:r>
            <a:endParaRPr lang="en-US" sz="3600" b="1" dirty="0">
              <a:solidFill>
                <a:srgbClr val="C00000"/>
              </a:solidFill>
              <a:latin typeface="Algerian" panose="04020705040A02060702" pitchFamily="82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1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6000"/>
            <a:lum/>
          </a:blip>
          <a:srcRect/>
          <a:stretch>
            <a:fillRect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24" y="1872956"/>
            <a:ext cx="11278804" cy="5634317"/>
          </a:xfrm>
        </p:spPr>
        <p:txBody>
          <a:bodyPr>
            <a:normAutofit/>
          </a:bodyPr>
          <a:lstStyle/>
          <a:p>
            <a:pPr algn="l" rtl="0">
              <a:lnSpc>
                <a:spcPct val="60000"/>
              </a:lnSpc>
            </a:pPr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3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43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task of predicting whether a </a:t>
            </a:r>
            <a:r>
              <a:rPr lang="en-US" sz="43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combination </a:t>
            </a:r>
            <a:r>
              <a:rPr lang="en-US" sz="43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of words is </a:t>
            </a:r>
            <a:r>
              <a:rPr lang="en-US" sz="4300" b="1" u="sng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anomalous </a:t>
            </a:r>
            <a:r>
              <a:rPr lang="en-US" sz="4300" b="1" u="sng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</a:p>
          <a:p>
            <a:pPr marL="0" indent="0" algn="l" rtl="0">
              <a:lnSpc>
                <a:spcPct val="60000"/>
              </a:lnSpc>
              <a:buNone/>
            </a:pPr>
            <a:r>
              <a:rPr lang="en-US" sz="43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3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en-US" sz="43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 </a:t>
            </a:r>
            <a:r>
              <a:rPr lang="en-US" sz="4300" b="1" u="sng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normal</a:t>
            </a:r>
            <a:r>
              <a:rPr lang="en-US" sz="43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is by specifying </a:t>
            </a:r>
            <a:r>
              <a:rPr lang="en-US" sz="43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selection </a:t>
            </a:r>
            <a:r>
              <a:rPr lang="en-US" sz="43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restrictions . </a:t>
            </a:r>
          </a:p>
          <a:p>
            <a:pPr algn="l" rtl="0">
              <a:lnSpc>
                <a:spcPct val="60000"/>
              </a:lnSpc>
            </a:pPr>
            <a:r>
              <a:rPr lang="en-US" sz="43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3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Features </a:t>
            </a:r>
            <a:r>
              <a:rPr lang="en-US" sz="43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which </a:t>
            </a:r>
            <a:r>
              <a:rPr lang="en-US" sz="43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accompanying </a:t>
            </a:r>
            <a:r>
              <a:rPr lang="en-US" sz="43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words must possess for a normal sentence to result . </a:t>
            </a:r>
          </a:p>
          <a:p>
            <a:pPr algn="l" rtl="0">
              <a:lnSpc>
                <a:spcPct val="60000"/>
              </a:lnSpc>
            </a:pPr>
            <a:r>
              <a:rPr lang="en-US" sz="43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3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They </a:t>
            </a:r>
            <a:r>
              <a:rPr lang="en-US" sz="43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help to account for contextual disambiguation </a:t>
            </a:r>
            <a:endParaRPr lang="en-US" sz="43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l" rtl="0">
              <a:lnSpc>
                <a:spcPct val="6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3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3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why</a:t>
            </a:r>
            <a:r>
              <a:rPr lang="en-US" sz="43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3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marL="0" indent="0" algn="l" rtl="0">
              <a:lnSpc>
                <a:spcPct val="60000"/>
              </a:lnSpc>
              <a:buNone/>
            </a:pPr>
            <a:r>
              <a:rPr lang="en-US" sz="43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John </a:t>
            </a:r>
            <a:r>
              <a:rPr lang="en-US" sz="43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expired  </a:t>
            </a:r>
            <a:r>
              <a:rPr lang="en-US" sz="43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died </a:t>
            </a:r>
          </a:p>
          <a:p>
            <a:pPr marL="0" indent="0" algn="l" rtl="0">
              <a:lnSpc>
                <a:spcPct val="60000"/>
              </a:lnSpc>
              <a:buNone/>
            </a:pPr>
            <a:r>
              <a:rPr lang="en-US" sz="43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</a:t>
            </a:r>
            <a:r>
              <a:rPr lang="en-US" sz="43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my driving </a:t>
            </a:r>
            <a:r>
              <a:rPr lang="en-US" sz="43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license </a:t>
            </a:r>
            <a:r>
              <a:rPr lang="en-US" sz="43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has expired </a:t>
            </a:r>
            <a:r>
              <a:rPr lang="en-US" sz="43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</a:t>
            </a:r>
            <a:r>
              <a:rPr lang="en-US" sz="43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has become invalid </a:t>
            </a:r>
          </a:p>
          <a:p>
            <a:pPr algn="l" rtl="0">
              <a:lnSpc>
                <a:spcPct val="60000"/>
              </a:lnSpc>
            </a:pPr>
            <a:r>
              <a:rPr lang="en-US" sz="43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3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43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solution is to specify the relevant </a:t>
            </a:r>
            <a:r>
              <a:rPr lang="en-US" sz="43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selectional</a:t>
            </a:r>
            <a:r>
              <a:rPr lang="en-US" sz="43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3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restrictions.</a:t>
            </a:r>
            <a:endParaRPr lang="en-US" sz="43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94506" y="433155"/>
            <a:ext cx="3747246" cy="9484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Anomaly  </a:t>
            </a:r>
            <a:endParaRPr lang="en-US" sz="3600" b="1" dirty="0">
              <a:solidFill>
                <a:srgbClr val="C00000"/>
              </a:solidFill>
              <a:latin typeface="Algerian" panose="04020705040A02060702" pitchFamily="82" charset="0"/>
              <a:cs typeface="Arabic Typesetting" panose="03020402040406030203" pitchFamily="66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71245" y="5005672"/>
            <a:ext cx="646522" cy="13648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71245" y="5526403"/>
            <a:ext cx="646522" cy="13648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365245" y="4992024"/>
            <a:ext cx="646522" cy="13648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993512" y="5524286"/>
            <a:ext cx="646522" cy="13648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76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8204"/>
            <a:ext cx="10515600" cy="4351338"/>
          </a:xfrm>
        </p:spPr>
        <p:txBody>
          <a:bodyPr>
            <a:noAutofit/>
          </a:bodyPr>
          <a:lstStyle/>
          <a:p>
            <a:pPr marL="0" indent="0" algn="l" rtl="0">
              <a:spcBef>
                <a:spcPct val="0"/>
              </a:spcBef>
              <a:buNone/>
            </a:pPr>
            <a:r>
              <a:rPr lang="en-US" sz="3200" b="1" dirty="0" smtClean="0"/>
              <a:t>expire </a:t>
            </a:r>
            <a:r>
              <a:rPr lang="en-US" sz="3200" b="1" dirty="0"/>
              <a:t>=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[BECOME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] [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NOT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] [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ALIVE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] [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HUMAN] 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l" rtl="0">
              <a:spcBef>
                <a:spcPct val="0"/>
              </a:spcBef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     =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[BECOME] [NOT] [VALID] [DOCUMENT]</a:t>
            </a:r>
          </a:p>
          <a:p>
            <a:pPr marL="0" indent="0" algn="l" rtl="0">
              <a:spcBef>
                <a:spcPct val="0"/>
              </a:spcBef>
              <a:buNone/>
            </a:pPr>
            <a:r>
              <a:rPr lang="en-US" sz="3200" b="1" dirty="0" smtClean="0"/>
              <a:t> </a:t>
            </a:r>
          </a:p>
          <a:p>
            <a:pPr marL="0" indent="0" algn="l" rtl="0">
              <a:spcBef>
                <a:spcPct val="0"/>
              </a:spcBef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Formulation </a:t>
            </a:r>
            <a:r>
              <a:rPr lang="en-US" sz="3200" b="1" dirty="0">
                <a:solidFill>
                  <a:srgbClr val="C00000"/>
                </a:solidFill>
              </a:rPr>
              <a:t>: 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marL="0" indent="0" algn="l" rtl="0">
              <a:spcBef>
                <a:spcPct val="0"/>
              </a:spcBef>
              <a:buNone/>
            </a:pPr>
            <a:endParaRPr lang="en-US" sz="3200" b="1" dirty="0" smtClean="0"/>
          </a:p>
          <a:p>
            <a:pPr marL="0" indent="0" algn="l" rtl="0">
              <a:spcBef>
                <a:spcPct val="0"/>
              </a:spcBef>
              <a:buNone/>
            </a:pPr>
            <a:r>
              <a:rPr lang="en-US" sz="3200" b="1" dirty="0" smtClean="0"/>
              <a:t>expire </a:t>
            </a:r>
            <a:r>
              <a:rPr lang="en-US" sz="3200" b="1" dirty="0"/>
              <a:t>=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&lt; [HUMAN] [BECOME] [NOT][ALIVE] </a:t>
            </a:r>
          </a:p>
          <a:p>
            <a:pPr marL="0" indent="0" algn="l" rtl="0">
              <a:spcBef>
                <a:spcPct val="0"/>
              </a:spcBef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     =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&lt; [DOCUMENT] [BECOME] [NOT] [VALID] </a:t>
            </a:r>
          </a:p>
          <a:p>
            <a:pPr marL="0" indent="0" algn="l" rtl="0">
              <a:spcBef>
                <a:spcPct val="0"/>
              </a:spcBef>
              <a:buNone/>
            </a:pPr>
            <a:endParaRPr lang="en-US" sz="3200" b="1" dirty="0" smtClean="0"/>
          </a:p>
          <a:p>
            <a:pPr marL="0" indent="0" algn="l" rtl="0">
              <a:spcBef>
                <a:spcPct val="0"/>
              </a:spcBef>
              <a:buNone/>
            </a:pPr>
            <a:r>
              <a:rPr lang="en-US" sz="3200" b="1" dirty="0" smtClean="0"/>
              <a:t>This </a:t>
            </a:r>
            <a:r>
              <a:rPr lang="en-US" sz="3200" b="1" dirty="0"/>
              <a:t>formulation </a:t>
            </a:r>
            <a:r>
              <a:rPr lang="en-US" sz="3200" b="1" dirty="0" smtClean="0"/>
              <a:t>predicts that if the subject of </a:t>
            </a:r>
            <a:r>
              <a:rPr lang="en-US" sz="3200" b="1" u="sng" dirty="0" smtClean="0">
                <a:solidFill>
                  <a:schemeClr val="accent2">
                    <a:lumMod val="50000"/>
                  </a:schemeClr>
                </a:solidFill>
              </a:rPr>
              <a:t>expire</a:t>
            </a:r>
            <a:r>
              <a:rPr lang="en-US" sz="3200" b="1" dirty="0" smtClean="0"/>
              <a:t> is </a:t>
            </a:r>
            <a:r>
              <a:rPr lang="en-US" sz="3200" b="1" dirty="0"/>
              <a:t>the </a:t>
            </a:r>
            <a:r>
              <a:rPr lang="en-US" sz="3200" b="1" u="sng" dirty="0">
                <a:solidFill>
                  <a:schemeClr val="accent2">
                    <a:lumMod val="50000"/>
                  </a:schemeClr>
                </a:solidFill>
              </a:rPr>
              <a:t>man</a:t>
            </a:r>
            <a:r>
              <a:rPr lang="en-US" sz="3200" b="1" dirty="0"/>
              <a:t> then the reading </a:t>
            </a:r>
            <a:r>
              <a:rPr lang="en-US" sz="3200" b="1" u="sng" dirty="0">
                <a:solidFill>
                  <a:schemeClr val="accent2">
                    <a:lumMod val="50000"/>
                  </a:schemeClr>
                </a:solidFill>
              </a:rPr>
              <a:t>be</a:t>
            </a:r>
            <a:r>
              <a:rPr lang="en-US" sz="3200" b="1" u="sng" dirty="0" smtClean="0">
                <a:solidFill>
                  <a:schemeClr val="accent2">
                    <a:lumMod val="50000"/>
                  </a:schemeClr>
                </a:solidFill>
              </a:rPr>
              <a:t>come </a:t>
            </a:r>
            <a:r>
              <a:rPr lang="en-US" sz="3200" b="1" u="sng" dirty="0">
                <a:solidFill>
                  <a:schemeClr val="accent2">
                    <a:lumMod val="50000"/>
                  </a:schemeClr>
                </a:solidFill>
              </a:rPr>
              <a:t>invalid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/>
              <a:t>will be </a:t>
            </a:r>
            <a:r>
              <a:rPr lang="en-US" sz="3200" b="1" u="sng" dirty="0">
                <a:solidFill>
                  <a:schemeClr val="accent2">
                    <a:lumMod val="50000"/>
                  </a:schemeClr>
                </a:solidFill>
              </a:rPr>
              <a:t>anomalous</a:t>
            </a:r>
            <a:r>
              <a:rPr lang="en-US" sz="3200" b="1" dirty="0"/>
              <a:t> , but the reading </a:t>
            </a:r>
            <a:r>
              <a:rPr lang="en-US" sz="3200" b="1" u="sng" dirty="0">
                <a:solidFill>
                  <a:schemeClr val="accent2">
                    <a:lumMod val="50000"/>
                  </a:schemeClr>
                </a:solidFill>
              </a:rPr>
              <a:t>die</a:t>
            </a:r>
            <a:r>
              <a:rPr lang="en-US" sz="3200" b="1" dirty="0"/>
              <a:t> will be normal .</a:t>
            </a:r>
            <a:endParaRPr lang="ar-IQ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534707"/>
            <a:ext cx="4269828" cy="8053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Century Schoolbook" panose="02040604050505020304" pitchFamily="18" charset="0"/>
                <a:cs typeface="Arabic Typesetting" panose="03020402040406030203" pitchFamily="66" charset="-78"/>
              </a:rPr>
              <a:t>  Compare :</a:t>
            </a:r>
            <a:endParaRPr lang="en-US" sz="4000" b="1" dirty="0">
              <a:solidFill>
                <a:srgbClr val="C00000"/>
              </a:solidFill>
              <a:latin typeface="Century Schoolbook" panose="02040604050505020304" pitchFamily="18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9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7" y="1510308"/>
            <a:ext cx="11017469" cy="5205802"/>
          </a:xfrm>
        </p:spPr>
        <p:txBody>
          <a:bodyPr>
            <a:noAutofit/>
          </a:bodyPr>
          <a:lstStyle/>
          <a:p>
            <a:pPr algn="l" rtl="0">
              <a:spcBef>
                <a:spcPct val="0"/>
              </a:spcBef>
            </a:pPr>
            <a:r>
              <a:rPr lang="en-US" b="1" dirty="0"/>
              <a:t>Componential analysis provides a natural explanation for the apparent </a:t>
            </a:r>
            <a:r>
              <a:rPr lang="en-US" b="1" u="sng" dirty="0" smtClean="0">
                <a:solidFill>
                  <a:srgbClr val="FF0000"/>
                </a:solidFill>
              </a:rPr>
              <a:t>discrete </a:t>
            </a:r>
            <a:r>
              <a:rPr lang="en-US" b="1" u="sng" dirty="0">
                <a:solidFill>
                  <a:srgbClr val="FF0000"/>
                </a:solidFill>
              </a:rPr>
              <a:t>nature </a:t>
            </a:r>
            <a:r>
              <a:rPr lang="en-US" b="1" dirty="0"/>
              <a:t>of the variable scope of some </a:t>
            </a:r>
            <a:r>
              <a:rPr lang="en-US" b="1" dirty="0" smtClean="0"/>
              <a:t>operators </a:t>
            </a:r>
            <a:r>
              <a:rPr lang="en-US" b="1" dirty="0"/>
              <a:t>and ambiguity of some others within the meanings of lexical items.</a:t>
            </a:r>
          </a:p>
          <a:p>
            <a:pPr marL="0" indent="0" algn="l" rtl="0">
              <a:spcBef>
                <a:spcPct val="0"/>
              </a:spcBef>
              <a:buNone/>
            </a:pPr>
            <a:r>
              <a:rPr lang="en-US" b="1" dirty="0"/>
              <a:t> </a:t>
            </a:r>
          </a:p>
          <a:p>
            <a:pPr algn="l" rtl="0">
              <a:spcBef>
                <a:spcPct val="0"/>
              </a:spcBef>
            </a:pPr>
            <a:r>
              <a:rPr lang="en-US" b="1" dirty="0" smtClean="0"/>
              <a:t>The </a:t>
            </a:r>
            <a:r>
              <a:rPr lang="en-US" b="1" dirty="0"/>
              <a:t>operator </a:t>
            </a:r>
            <a:r>
              <a:rPr lang="en-US" b="1" u="sng" dirty="0">
                <a:solidFill>
                  <a:srgbClr val="FF0000"/>
                </a:solidFill>
              </a:rPr>
              <a:t>again</a:t>
            </a:r>
            <a:r>
              <a:rPr lang="en-US" b="1" dirty="0"/>
              <a:t> is convincing because the possibilities are strictly </a:t>
            </a:r>
            <a:r>
              <a:rPr lang="en-US" b="1" dirty="0" smtClean="0"/>
              <a:t> </a:t>
            </a:r>
          </a:p>
          <a:p>
            <a:pPr marL="0" indent="0" algn="l" rtl="0">
              <a:spcBef>
                <a:spcPct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limited. </a:t>
            </a:r>
            <a:endParaRPr lang="en-US" b="1" dirty="0"/>
          </a:p>
          <a:p>
            <a:pPr marL="0" indent="0" algn="l" rtl="0">
              <a:spcBef>
                <a:spcPct val="0"/>
              </a:spcBef>
              <a:buNone/>
            </a:pPr>
            <a:r>
              <a:rPr lang="en-US" b="1" dirty="0" smtClean="0"/>
              <a:t>        </a:t>
            </a:r>
            <a:r>
              <a:rPr lang="en-US" b="1" dirty="0"/>
              <a:t>John opened the door and immediately closed it again. </a:t>
            </a:r>
          </a:p>
          <a:p>
            <a:pPr marL="0" indent="0" algn="l" rtl="0">
              <a:spcBef>
                <a:spcPct val="0"/>
              </a:spcBef>
              <a:buNone/>
            </a:pPr>
            <a:endParaRPr lang="en-US" b="1" dirty="0"/>
          </a:p>
          <a:p>
            <a:pPr marL="0" indent="0" algn="l" rtl="0">
              <a:spcBef>
                <a:spcPct val="0"/>
              </a:spcBef>
              <a:buNone/>
            </a:pPr>
            <a:r>
              <a:rPr lang="en-US" b="1" dirty="0"/>
              <a:t>* </a:t>
            </a:r>
            <a:r>
              <a:rPr lang="en-US" b="1" dirty="0" smtClean="0"/>
              <a:t>The </a:t>
            </a:r>
            <a:r>
              <a:rPr lang="en-US" b="1" dirty="0"/>
              <a:t>operator 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b="1" dirty="0"/>
              <a:t> is less </a:t>
            </a:r>
            <a:r>
              <a:rPr lang="en-US" b="1" dirty="0" smtClean="0"/>
              <a:t>convincing.</a:t>
            </a:r>
            <a:endParaRPr lang="en-US" b="1" dirty="0"/>
          </a:p>
          <a:p>
            <a:pPr marL="0" indent="0" algn="l" rtl="0">
              <a:spcBef>
                <a:spcPct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  </a:t>
            </a:r>
            <a:r>
              <a:rPr lang="en-US" b="1" dirty="0"/>
              <a:t>that is not a stallion </a:t>
            </a:r>
            <a:r>
              <a:rPr lang="en-US" b="1" dirty="0" smtClean="0"/>
              <a:t> / presumption              </a:t>
            </a:r>
            <a:r>
              <a:rPr lang="en-US" b="1" dirty="0"/>
              <a:t>a horse </a:t>
            </a:r>
            <a:r>
              <a:rPr lang="en-US" b="1" dirty="0" smtClean="0"/>
              <a:t>           </a:t>
            </a:r>
            <a:r>
              <a:rPr lang="en-US" b="1" dirty="0"/>
              <a:t>mare </a:t>
            </a:r>
          </a:p>
          <a:p>
            <a:pPr marL="0" indent="0" algn="l" rtl="0">
              <a:spcBef>
                <a:spcPct val="0"/>
              </a:spcBef>
              <a:buNone/>
            </a:pPr>
            <a:endParaRPr lang="en-US" b="1" dirty="0" smtClean="0"/>
          </a:p>
          <a:p>
            <a:pPr algn="l" rtl="0">
              <a:spcBef>
                <a:spcPct val="0"/>
              </a:spcBef>
            </a:pPr>
            <a:r>
              <a:rPr lang="en-US" b="1" dirty="0" smtClean="0"/>
              <a:t>Negatives </a:t>
            </a:r>
            <a:r>
              <a:rPr lang="en-US" b="1" dirty="0"/>
              <a:t>typically have the pragmatic function of correcting some previous or imagined incorrect statement .</a:t>
            </a:r>
            <a:endParaRPr lang="ar-IQ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17177" y="345521"/>
            <a:ext cx="5068768" cy="9484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Discontinuities</a:t>
            </a:r>
            <a:endParaRPr lang="en-US" sz="3600" b="1" dirty="0">
              <a:solidFill>
                <a:srgbClr val="C00000"/>
              </a:solidFill>
              <a:latin typeface="Algerian" panose="04020705040A02060702" pitchFamily="82" charset="0"/>
              <a:cs typeface="Arabic Typesetting" panose="03020402040406030203" pitchFamily="66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17177" y="4083263"/>
            <a:ext cx="685954" cy="1576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17177" y="5197359"/>
            <a:ext cx="685954" cy="1576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65737" y="5197359"/>
            <a:ext cx="685954" cy="1576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057140" y="5239400"/>
            <a:ext cx="685954" cy="1576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87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11" y="1357063"/>
            <a:ext cx="11144534" cy="4351338"/>
          </a:xfrm>
        </p:spPr>
        <p:txBody>
          <a:bodyPr>
            <a:noAutofit/>
          </a:bodyPr>
          <a:lstStyle/>
          <a:p>
            <a:pPr marL="0" indent="0" algn="l" rtl="0">
              <a:spcBef>
                <a:spcPct val="0"/>
              </a:spcBef>
              <a:buNone/>
            </a:pPr>
            <a:r>
              <a:rPr lang="en-US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sz="1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l" rtl="0">
              <a:spcBef>
                <a:spcPct val="0"/>
              </a:spcBef>
              <a:buNone/>
            </a:pPr>
            <a:r>
              <a:rPr lang="en-US" sz="4000" b="1" i="1" dirty="0">
                <a:solidFill>
                  <a:srgbClr val="3F16D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1- </a:t>
            </a:r>
            <a:r>
              <a:rPr lang="en-US" sz="4000" b="1" i="1" dirty="0" smtClean="0">
                <a:solidFill>
                  <a:srgbClr val="3F16D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Too hasty analyses: the abstractness of features </a:t>
            </a:r>
          </a:p>
          <a:p>
            <a:pPr algn="l" rtl="0">
              <a:spcBef>
                <a:spcPct val="0"/>
              </a:spcBef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Some superficially plausible componential analyses are too crude and ignore nuances of meaning.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l" rt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boy =     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[HUMAN ] [ MALE] [YOUNG]</a:t>
            </a:r>
          </a:p>
          <a:p>
            <a:pPr algn="l" rt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girl =     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HUMAN][FEMALE][YOUNG]</a:t>
            </a:r>
          </a:p>
          <a:p>
            <a:pPr algn="l" rt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kill =     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[ CAUSE ] [ DIE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]</a:t>
            </a:r>
          </a:p>
          <a:p>
            <a:pPr marL="0" indent="0" algn="l" rtl="0">
              <a:spcBef>
                <a:spcPct val="0"/>
              </a:spcBef>
              <a:buNone/>
            </a:pPr>
            <a:endParaRPr lang="en-US" sz="1200" b="1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l" rtl="0">
              <a:spcBef>
                <a:spcPct val="0"/>
              </a:spcBef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Cause to die is not synonymous with kill.</a:t>
            </a:r>
          </a:p>
          <a:p>
            <a:pPr marL="0" indent="0" algn="l" rtl="0">
              <a:spcBef>
                <a:spcPct val="0"/>
              </a:spcBef>
              <a:buNone/>
            </a:pPr>
            <a:endParaRPr lang="en-US" sz="1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l" rt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john caused bill to die on Saturday by poisoning his soup on Friday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 2" panose="05020102010507070707" pitchFamily="18" charset="2"/>
              </a:rPr>
              <a:t></a:t>
            </a:r>
          </a:p>
          <a:p>
            <a:pPr algn="l" rt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 2" panose="05020102010507070707" pitchFamily="18" charset="2"/>
              </a:rPr>
              <a:t>John killed bill on Saturday by poisoning his soup on Friday </a:t>
            </a:r>
            <a:r>
              <a:rPr lang="en-US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 2" panose="05020102010507070707" pitchFamily="18" charset="2"/>
              </a:rPr>
              <a:t></a:t>
            </a:r>
            <a:endParaRPr lang="en-US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17176" y="377048"/>
            <a:ext cx="11047193" cy="9484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None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Problematic aspects of lexical decomposition</a:t>
            </a:r>
            <a:endParaRPr lang="en-US" sz="3200" b="1" dirty="0">
              <a:solidFill>
                <a:srgbClr val="C00000"/>
              </a:solidFill>
              <a:latin typeface="Algerian" panose="04020705040A02060702" pitchFamily="82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3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4" y="1278239"/>
            <a:ext cx="11322933" cy="4351338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4000" b="1" i="1" dirty="0" smtClean="0">
                <a:solidFill>
                  <a:srgbClr val="3F16D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2-  </a:t>
            </a:r>
            <a:r>
              <a:rPr lang="en-US" sz="4000" b="1" i="1" dirty="0">
                <a:solidFill>
                  <a:srgbClr val="3F16D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Bogus </a:t>
            </a:r>
            <a:r>
              <a:rPr lang="en-US" sz="4000" b="1" i="1" dirty="0" smtClean="0">
                <a:solidFill>
                  <a:srgbClr val="3F16D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analyses </a:t>
            </a:r>
            <a:endParaRPr lang="en-US" sz="1100" dirty="0" smtClean="0"/>
          </a:p>
          <a:p>
            <a:pPr marL="0" indent="0" algn="l" rtl="0">
              <a:buNone/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horse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=    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[ANIMAL] [EQUINE] </a:t>
            </a:r>
          </a:p>
          <a:p>
            <a:pPr marL="0" indent="0" algn="l" rtl="0"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stallion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[HORESE] [MALE] </a:t>
            </a:r>
          </a:p>
          <a:p>
            <a:pPr marL="0" indent="0" algn="l" rtl="0"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Removing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one feature , what we are left ??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Intelligible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question </a:t>
            </a: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l" rtl="0">
              <a:buNone/>
            </a:pPr>
            <a:r>
              <a:rPr lang="en-US" sz="4000" b="1" i="1" dirty="0">
                <a:solidFill>
                  <a:srgbClr val="3F16D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3 - universal VS . language specific components </a:t>
            </a:r>
          </a:p>
          <a:p>
            <a:pPr algn="l" rtl="0"/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Many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systems of componential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analysis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aim at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universality. </a:t>
            </a:r>
          </a:p>
          <a:p>
            <a:pPr algn="l" rtl="0"/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set of semantic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components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 terms of which meanings are to be expressed are part of our innate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cognitive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linguistic capacity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marL="0" indent="0" algn="l" rtl="0"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It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should be adequate for the description of any natural human language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ar-IQ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17174" y="329755"/>
            <a:ext cx="11047193" cy="9484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Problematic aspects of lexical decomposition</a:t>
            </a:r>
            <a:endParaRPr lang="en-US" sz="3200" b="1" dirty="0">
              <a:solidFill>
                <a:srgbClr val="C00000"/>
              </a:solidFill>
              <a:latin typeface="Algerian" panose="04020705040A02060702" pitchFamily="82" charset="0"/>
              <a:cs typeface="Arabic Typesetting" panose="03020402040406030203" pitchFamily="66" charset="-7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1434" y="6511159"/>
            <a:ext cx="53602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799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6" y="1813035"/>
            <a:ext cx="11154258" cy="4351338"/>
          </a:xfrm>
        </p:spPr>
        <p:txBody>
          <a:bodyPr>
            <a:noAutofit/>
          </a:bodyPr>
          <a:lstStyle/>
          <a:p>
            <a:pPr marL="0" indent="0" algn="l" rtl="0">
              <a:spcBef>
                <a:spcPct val="0"/>
              </a:spcBef>
              <a:buNone/>
            </a:pPr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A favourite </a:t>
            </a:r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strategy is to have limited aims of </a:t>
            </a:r>
            <a:r>
              <a:rPr lang="en-US" sz="4800" b="1" u="sng" dirty="0">
                <a:solidFill>
                  <a:srgbClr val="3F16D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finiteness</a:t>
            </a:r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sz="48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l" rtl="0">
              <a:spcBef>
                <a:spcPct val="0"/>
              </a:spcBef>
              <a:buNone/>
            </a:pPr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and </a:t>
            </a:r>
            <a:r>
              <a:rPr lang="en-US" sz="4800" b="1" u="sng" dirty="0" smtClean="0">
                <a:solidFill>
                  <a:srgbClr val="3F16D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exhaustiveness</a:t>
            </a:r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.</a:t>
            </a:r>
          </a:p>
          <a:p>
            <a:pPr marL="0" indent="0" algn="l" rtl="0">
              <a:spcBef>
                <a:spcPct val="0"/>
              </a:spcBef>
              <a:buNone/>
            </a:pPr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The </a:t>
            </a:r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function of semantic component is not to account </a:t>
            </a:r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</a:t>
            </a:r>
          </a:p>
          <a:p>
            <a:pPr marL="0" indent="0" algn="l" rtl="0">
              <a:spcBef>
                <a:spcPct val="0"/>
              </a:spcBef>
              <a:buNone/>
            </a:pPr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lexical </a:t>
            </a:r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meaning in all its richness but only to explicate the </a:t>
            </a:r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marL="0" indent="0" algn="l" rtl="0">
              <a:spcBef>
                <a:spcPct val="0"/>
              </a:spcBef>
              <a:buNone/>
            </a:pPr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syntactic </a:t>
            </a:r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properties of words .</a:t>
            </a:r>
            <a:endParaRPr lang="ar-IQ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45476" y="517652"/>
            <a:ext cx="9805247" cy="9484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finiteness </a:t>
            </a:r>
            <a:r>
              <a:rPr lang="en-US" sz="3600" b="1" dirty="0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and </a:t>
            </a:r>
            <a:r>
              <a:rPr lang="en-US" sz="3600" b="1" dirty="0" smtClean="0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Exhaustiveness</a:t>
            </a:r>
            <a:endParaRPr lang="en-US" sz="3600" b="1" dirty="0">
              <a:solidFill>
                <a:srgbClr val="C00000"/>
              </a:solidFill>
              <a:latin typeface="Algerian" panose="04020705040A02060702" pitchFamily="82" charset="0"/>
              <a:cs typeface="Arabic Typesetting" panose="03020402040406030203" pitchFamily="66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77462" y="2159876"/>
            <a:ext cx="536028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993228" y="3421145"/>
            <a:ext cx="536028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79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9090"/>
                    </a14:imgEffect>
                    <a14:imgEffect>
                      <a14:saturation sat="26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20" y="1715266"/>
            <a:ext cx="11411607" cy="4351338"/>
          </a:xfrm>
        </p:spPr>
        <p:txBody>
          <a:bodyPr>
            <a:noAutofit/>
          </a:bodyPr>
          <a:lstStyle/>
          <a:p>
            <a:pPr marL="0" indent="0" algn="just" rtl="0">
              <a:spcBef>
                <a:spcPct val="0"/>
              </a:spcBef>
              <a:buNone/>
            </a:pPr>
            <a:r>
              <a:rPr lang="en-US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1-</a:t>
            </a:r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What </a:t>
            </a:r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they set out to account for is limited to ambiguity , </a:t>
            </a:r>
            <a:endParaRPr lang="en-US" sz="48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just" rtl="0">
              <a:spcBef>
                <a:spcPct val="0"/>
              </a:spcBef>
              <a:buNone/>
            </a:pPr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anomaly </a:t>
            </a:r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and logical properties - </a:t>
            </a:r>
            <a:r>
              <a:rPr lang="en-US" sz="4800" b="1" u="sng" dirty="0" smtClean="0">
                <a:solidFill>
                  <a:srgbClr val="3F16D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entailment </a:t>
            </a:r>
            <a:r>
              <a:rPr lang="en-US" sz="4800" b="1" u="sng" dirty="0">
                <a:solidFill>
                  <a:srgbClr val="3F16D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/ analyticity</a:t>
            </a:r>
          </a:p>
          <a:p>
            <a:pPr marL="0" indent="0" algn="just" rtl="0">
              <a:spcBef>
                <a:spcPct val="0"/>
              </a:spcBef>
              <a:buNone/>
            </a:pP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just" rtl="0">
              <a:spcBef>
                <a:spcPct val="0"/>
              </a:spcBef>
              <a:buNone/>
            </a:pPr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2-</a:t>
            </a:r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 distinction was proposed between those aspects of a words meaning which participated in systematic relations withe other words and an idiosyncratic , </a:t>
            </a:r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unanalysable </a:t>
            </a:r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unsystematic residue </a:t>
            </a:r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ar-IQ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54420" y="551794"/>
            <a:ext cx="7265277" cy="6621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en-US" sz="3600" b="1" dirty="0" smtClean="0">
                <a:latin typeface="Century Schoolbook" panose="020406040505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Century Schoolbook" panose="020406040505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Century Schoolbook" panose="02040604050505020304" pitchFamily="18" charset="0"/>
                <a:cs typeface="Arabic Typesetting" panose="03020402040406030203" pitchFamily="66" charset="-78"/>
              </a:rPr>
              <a:t>Katz </a:t>
            </a:r>
            <a:r>
              <a:rPr lang="en-US" sz="3600" b="1" dirty="0">
                <a:solidFill>
                  <a:srgbClr val="C00000"/>
                </a:solidFill>
                <a:latin typeface="Century Schoolbook" panose="02040604050505020304" pitchFamily="18" charset="0"/>
                <a:cs typeface="Arabic Typesetting" panose="03020402040406030203" pitchFamily="66" charset="-78"/>
              </a:rPr>
              <a:t>and </a:t>
            </a:r>
            <a:r>
              <a:rPr lang="en-US" sz="3600" b="1" dirty="0" smtClean="0">
                <a:solidFill>
                  <a:srgbClr val="C00000"/>
                </a:solidFill>
                <a:latin typeface="Century Schoolbook" panose="02040604050505020304" pitchFamily="18" charset="0"/>
                <a:cs typeface="Arabic Typesetting" panose="03020402040406030203" pitchFamily="66" charset="-78"/>
              </a:rPr>
              <a:t>Fodor Approach</a:t>
            </a:r>
            <a:endParaRPr lang="en-US" sz="3600" b="1" dirty="0">
              <a:solidFill>
                <a:srgbClr val="C00000"/>
              </a:solidFill>
              <a:latin typeface="Century Schoolbook" panose="02040604050505020304" pitchFamily="18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5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67" y="1805297"/>
            <a:ext cx="11313994" cy="2242318"/>
          </a:xfrm>
        </p:spPr>
        <p:txBody>
          <a:bodyPr>
            <a:noAutofit/>
          </a:bodyPr>
          <a:lstStyle/>
          <a:p>
            <a:pPr algn="just" rtl="0"/>
            <a:r>
              <a:rPr lang="en-US" sz="4400" dirty="0" smtClean="0">
                <a:ln w="127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Lexical decomposition is the belief that word meanings can be built up compositionally from the meaning of simpler words.</a:t>
            </a:r>
          </a:p>
          <a:p>
            <a:pPr algn="l" rtl="0"/>
            <a:r>
              <a:rPr lang="en-US" sz="4400" dirty="0" smtClean="0">
                <a:ln w="127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What are the reasons that have been put forward for lexical decomposition ?</a:t>
            </a:r>
            <a:endParaRPr lang="ar-IQ" sz="4400" dirty="0">
              <a:ln w="127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45777" y="654843"/>
            <a:ext cx="3287805" cy="948484"/>
          </a:xfrm>
          <a:prstGeom prst="rect">
            <a:avLst/>
          </a:prstGeo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en-US" sz="3600" b="1" dirty="0" smtClean="0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Definition</a:t>
            </a:r>
            <a:endParaRPr lang="ar-IQ" sz="3600" b="1" dirty="0">
              <a:solidFill>
                <a:srgbClr val="C00000"/>
              </a:solidFill>
              <a:latin typeface="Algerian" panose="04020705040A02060702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66030" y="4570208"/>
            <a:ext cx="4352364" cy="7059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00000"/>
              </a:lnSpc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Correlations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41312" y="4570208"/>
            <a:ext cx="4352364" cy="7059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00000"/>
              </a:lnSpc>
              <a:buNone/>
            </a:pPr>
            <a:r>
              <a:rPr lang="en-US" sz="4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Partial Similarities</a:t>
            </a:r>
            <a:endParaRPr lang="en-US" sz="40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41312" y="5679591"/>
            <a:ext cx="4352364" cy="7059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Discontinuities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066030" y="5634999"/>
            <a:ext cx="4352364" cy="7059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Simplex : Complex </a:t>
            </a:r>
            <a:r>
              <a:rPr lang="en-US" sz="4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Parallels</a:t>
            </a:r>
            <a:endParaRPr lang="en-US" sz="40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6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05" y="1671118"/>
            <a:ext cx="11711153" cy="4351338"/>
          </a:xfrm>
        </p:spPr>
        <p:txBody>
          <a:bodyPr>
            <a:noAutofit/>
          </a:bodyPr>
          <a:lstStyle/>
          <a:p>
            <a:pPr marL="0" indent="0" algn="l" rtl="0">
              <a:spcBef>
                <a:spcPct val="0"/>
              </a:spcBef>
              <a:buNone/>
            </a:pPr>
            <a:r>
              <a:rPr lang="en-US" sz="3200" b="1" dirty="0" smtClean="0"/>
              <a:t>        bachelor </a:t>
            </a:r>
            <a:r>
              <a:rPr lang="en-US" sz="3200" b="1" dirty="0"/>
              <a:t>= </a:t>
            </a:r>
            <a:r>
              <a:rPr lang="en-US" sz="3200" b="1" dirty="0" smtClean="0"/>
              <a:t>  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ANIMAL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) (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MALE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0" indent="0" algn="l" rtl="0">
              <a:spcBef>
                <a:spcPct val="0"/>
              </a:spcBef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</a:t>
            </a:r>
            <a:r>
              <a:rPr lang="en-US" b="1" dirty="0">
                <a:ln>
                  <a:solidFill>
                    <a:srgbClr val="A37F62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[young seal without a mate during the breeding season</a:t>
            </a:r>
            <a:r>
              <a:rPr lang="en-US" b="1" dirty="0" smtClean="0">
                <a:ln>
                  <a:solidFill>
                    <a:srgbClr val="A37F62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].</a:t>
            </a:r>
          </a:p>
          <a:p>
            <a:pPr marL="0" indent="0" algn="l" rtl="0">
              <a:spcBef>
                <a:spcPct val="0"/>
              </a:spcBef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             </a:t>
            </a:r>
            <a:r>
              <a:rPr lang="en-US" sz="3200" b="1" dirty="0" smtClean="0"/>
              <a:t>red      =    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(colour) [red] </a:t>
            </a:r>
          </a:p>
          <a:p>
            <a:pPr marL="0" indent="0" algn="l" rtl="0">
              <a:spcBef>
                <a:spcPct val="0"/>
              </a:spcBef>
              <a:buNone/>
            </a:pPr>
            <a:r>
              <a:rPr lang="en-US" sz="3200" b="1" dirty="0" smtClean="0"/>
              <a:t>            green  =    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(colour) [green] </a:t>
            </a:r>
            <a:endParaRPr lang="en-US" b="1" dirty="0" smtClean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l" rtl="0">
              <a:spcBef>
                <a:spcPct val="0"/>
              </a:spcBef>
              <a:buNone/>
            </a:pPr>
            <a:endParaRPr lang="en-US" b="1" dirty="0" smtClean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l" rtl="0">
              <a:spcBef>
                <a:spcPct val="0"/>
              </a:spcBef>
              <a:buNone/>
            </a:pPr>
            <a:r>
              <a:rPr lang="en-US" sz="3200" b="1" dirty="0" smtClean="0"/>
              <a:t>       The </a:t>
            </a:r>
            <a:r>
              <a:rPr lang="en-US" sz="3200" b="1" dirty="0"/>
              <a:t>distinction between markers and </a:t>
            </a:r>
            <a:r>
              <a:rPr lang="en-US" sz="3200" b="1" dirty="0" smtClean="0"/>
              <a:t>distinguishers </a:t>
            </a:r>
            <a:r>
              <a:rPr lang="en-US" sz="3200" b="1" dirty="0"/>
              <a:t>was </a:t>
            </a:r>
            <a:endParaRPr lang="en-US" sz="3200" b="1" dirty="0" smtClean="0"/>
          </a:p>
          <a:p>
            <a:pPr marL="0" indent="0" algn="l" rtl="0">
              <a:spcBef>
                <a:spcPct val="0"/>
              </a:spcBef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 severely criticized </a:t>
            </a:r>
            <a:r>
              <a:rPr lang="en-US" sz="3200" b="1" dirty="0"/>
              <a:t>because of unclear criteria , but </a:t>
            </a:r>
            <a:endParaRPr lang="en-US" sz="3200" b="1" dirty="0" smtClean="0"/>
          </a:p>
          <a:p>
            <a:pPr marL="0" indent="0" algn="l" rtl="0">
              <a:spcBef>
                <a:spcPct val="0"/>
              </a:spcBef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        (</a:t>
            </a:r>
            <a:r>
              <a:rPr lang="en-US" sz="3200" b="1" dirty="0">
                <a:solidFill>
                  <a:srgbClr val="C00000"/>
                </a:solidFill>
              </a:rPr>
              <a:t>one of the </a:t>
            </a:r>
            <a:r>
              <a:rPr lang="en-US" sz="3200" b="1" dirty="0" smtClean="0">
                <a:solidFill>
                  <a:srgbClr val="C00000"/>
                </a:solidFill>
              </a:rPr>
              <a:t>motives </a:t>
            </a:r>
            <a:r>
              <a:rPr lang="en-US" sz="3200" b="1" dirty="0">
                <a:solidFill>
                  <a:srgbClr val="C00000"/>
                </a:solidFill>
              </a:rPr>
              <a:t>was to preserve finiteness.) 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marL="0" indent="0" algn="l" rtl="0">
              <a:spcBef>
                <a:spcPct val="0"/>
              </a:spcBef>
              <a:buNone/>
            </a:pPr>
            <a:endParaRPr lang="en-US" sz="3200" b="1" dirty="0" smtClean="0">
              <a:solidFill>
                <a:srgbClr val="C00000"/>
              </a:solidFill>
            </a:endParaRPr>
          </a:p>
          <a:p>
            <a:pPr marL="0" indent="0" algn="l" rtl="0">
              <a:spcBef>
                <a:spcPct val="0"/>
              </a:spcBef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</a:t>
            </a:r>
            <a:r>
              <a:rPr lang="en-US" sz="3200" b="1" dirty="0"/>
              <a:t>Extending this to all areas of the vocabulary would surely </a:t>
            </a:r>
            <a:endParaRPr lang="en-US" sz="3200" b="1" dirty="0" smtClean="0"/>
          </a:p>
          <a:p>
            <a:pPr marL="0" indent="0" algn="l" rtl="0">
              <a:spcBef>
                <a:spcPct val="0"/>
              </a:spcBef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multiply </a:t>
            </a:r>
            <a:r>
              <a:rPr lang="en-US" sz="3200" b="1" dirty="0"/>
              <a:t>unacceptably the number of markers.</a:t>
            </a:r>
            <a:endParaRPr lang="ar-IQ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38200" y="696804"/>
            <a:ext cx="7265277" cy="6621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en-US" sz="3600" b="1" dirty="0">
                <a:latin typeface="Century Schoolbook" panose="020406040505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smtClean="0">
                <a:latin typeface="Century Schoolbook" panose="020406040505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Century Schoolbook" panose="02040604050505020304" pitchFamily="18" charset="0"/>
                <a:cs typeface="Arabic Typesetting" panose="03020402040406030203" pitchFamily="66" charset="-78"/>
              </a:rPr>
              <a:t>Katz </a:t>
            </a:r>
            <a:r>
              <a:rPr lang="en-US" sz="3600" b="1" dirty="0">
                <a:solidFill>
                  <a:srgbClr val="C00000"/>
                </a:solidFill>
                <a:latin typeface="Century Schoolbook" panose="02040604050505020304" pitchFamily="18" charset="0"/>
                <a:cs typeface="Arabic Typesetting" panose="03020402040406030203" pitchFamily="66" charset="-78"/>
              </a:rPr>
              <a:t>and </a:t>
            </a:r>
            <a:r>
              <a:rPr lang="en-US" sz="3600" b="1" dirty="0" smtClean="0">
                <a:solidFill>
                  <a:srgbClr val="C00000"/>
                </a:solidFill>
                <a:latin typeface="Century Schoolbook" panose="02040604050505020304" pitchFamily="18" charset="0"/>
                <a:cs typeface="Arabic Typesetting" panose="03020402040406030203" pitchFamily="66" charset="-78"/>
              </a:rPr>
              <a:t>Fodor Approach</a:t>
            </a:r>
            <a:endParaRPr lang="en-US" sz="3600" b="1" dirty="0">
              <a:solidFill>
                <a:srgbClr val="C00000"/>
              </a:solidFill>
              <a:latin typeface="Century Schoolbook" panose="02040604050505020304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9391" y="4004442"/>
            <a:ext cx="536028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7859" y="5785944"/>
            <a:ext cx="536028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416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05" y="1275334"/>
            <a:ext cx="11711153" cy="5016285"/>
          </a:xfrm>
        </p:spPr>
        <p:txBody>
          <a:bodyPr>
            <a:noAutofit/>
          </a:bodyPr>
          <a:lstStyle/>
          <a:p>
            <a:pPr algn="just" rtl="0">
              <a:spcBef>
                <a:spcPct val="0"/>
              </a:spcBef>
            </a:pPr>
            <a:r>
              <a:rPr lang="en-US" sz="3200" b="1" dirty="0" smtClean="0"/>
              <a:t>  Some systems of componential analysis insist on the </a:t>
            </a:r>
            <a:r>
              <a:rPr lang="en-US" sz="3200" b="1" u="sng" dirty="0" smtClean="0">
                <a:solidFill>
                  <a:srgbClr val="FF0000"/>
                </a:solidFill>
              </a:rPr>
              <a:t>binary  </a:t>
            </a:r>
          </a:p>
          <a:p>
            <a:pPr marL="0" indent="0" algn="just" rtl="0">
              <a:spcBef>
                <a:spcPct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     </a:t>
            </a:r>
            <a:r>
              <a:rPr lang="en-US" sz="3200" b="1" u="sng" dirty="0" smtClean="0">
                <a:solidFill>
                  <a:srgbClr val="FF0000"/>
                </a:solidFill>
              </a:rPr>
              <a:t>nature</a:t>
            </a:r>
            <a:r>
              <a:rPr lang="en-US" sz="3200" b="1" dirty="0" smtClean="0"/>
              <a:t> of semantic components.</a:t>
            </a:r>
          </a:p>
          <a:p>
            <a:pPr algn="just" rtl="0">
              <a:spcBef>
                <a:spcPct val="0"/>
              </a:spcBef>
            </a:pPr>
            <a:r>
              <a:rPr lang="en-US" sz="3200" b="1" dirty="0" smtClean="0"/>
              <a:t>  Components have one of two values </a:t>
            </a:r>
            <a:r>
              <a:rPr lang="en-US" sz="3200" b="1" dirty="0">
                <a:solidFill>
                  <a:srgbClr val="002060"/>
                </a:solidFill>
              </a:rPr>
              <a:t>( + / - ) </a:t>
            </a:r>
          </a:p>
          <a:p>
            <a:pPr marL="723900" algn="l" rtl="0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FF00"/>
                </a:solidFill>
              </a:rPr>
              <a:t>     </a:t>
            </a:r>
            <a:r>
              <a:rPr lang="en-US" sz="3200" b="1" dirty="0" smtClean="0">
                <a:solidFill>
                  <a:srgbClr val="C00000"/>
                </a:solidFill>
              </a:rPr>
              <a:t>Stallion </a:t>
            </a:r>
            <a:r>
              <a:rPr lang="en-US" sz="3200" b="1" dirty="0">
                <a:solidFill>
                  <a:srgbClr val="C00000"/>
                </a:solidFill>
              </a:rPr>
              <a:t>/ mare </a:t>
            </a:r>
            <a:r>
              <a:rPr lang="en-US" sz="3200" b="1" dirty="0">
                <a:solidFill>
                  <a:srgbClr val="FF0000"/>
                </a:solidFill>
              </a:rPr>
              <a:t>[+ / -  MALE ] </a:t>
            </a:r>
            <a:r>
              <a:rPr lang="en-US" sz="3200" b="1" dirty="0">
                <a:solidFill>
                  <a:srgbClr val="C00000"/>
                </a:solidFill>
              </a:rPr>
              <a:t>or </a:t>
            </a:r>
            <a:r>
              <a:rPr lang="en-US" sz="3200" b="1" dirty="0">
                <a:solidFill>
                  <a:srgbClr val="FF0000"/>
                </a:solidFill>
              </a:rPr>
              <a:t>[ + / - FEMALE ] </a:t>
            </a:r>
          </a:p>
          <a:p>
            <a:pPr algn="l" rtl="0">
              <a:spcBef>
                <a:spcPct val="0"/>
              </a:spcBef>
            </a:pPr>
            <a:r>
              <a:rPr lang="en-US" sz="3200" b="1" dirty="0" smtClean="0"/>
              <a:t>  Female  is marked term / male is unmarked term .</a:t>
            </a:r>
          </a:p>
          <a:p>
            <a:pPr marL="0" indent="0" algn="l" rtl="0">
              <a:spcBef>
                <a:spcPct val="0"/>
              </a:spcBef>
              <a:buNone/>
            </a:pPr>
            <a:endParaRPr lang="en-US" sz="3200" b="1" dirty="0"/>
          </a:p>
          <a:p>
            <a:pPr marL="0" indent="0" algn="just" rtl="0">
              <a:spcBef>
                <a:spcPct val="0"/>
              </a:spcBef>
              <a:buNone/>
            </a:pPr>
            <a:r>
              <a:rPr lang="en-US" sz="3200" b="1" dirty="0" smtClean="0"/>
              <a:t>        The word form a related pair referring to a female is formed  </a:t>
            </a:r>
          </a:p>
          <a:p>
            <a:pPr marL="0" indent="0" algn="just" rtl="0">
              <a:spcBef>
                <a:spcPct val="0"/>
              </a:spcBef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 from the word referring to the corresponding male by adding</a:t>
            </a:r>
            <a:endParaRPr lang="en-US" sz="3200" b="1" u="sng" dirty="0" smtClean="0">
              <a:solidFill>
                <a:srgbClr val="FF0000"/>
              </a:solidFill>
            </a:endParaRPr>
          </a:p>
          <a:p>
            <a:pPr marL="0" indent="0" algn="just" rtl="0">
              <a:spcBef>
                <a:spcPct val="0"/>
              </a:spcBef>
              <a:buNone/>
            </a:pP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    </a:t>
            </a:r>
            <a:r>
              <a:rPr lang="en-US" sz="3200" b="1" u="sng" dirty="0" smtClean="0">
                <a:solidFill>
                  <a:srgbClr val="FF0000"/>
                </a:solidFill>
              </a:rPr>
              <a:t>a morphological </a:t>
            </a:r>
            <a:r>
              <a:rPr lang="en-US" sz="3200" b="1" u="sng" dirty="0">
                <a:solidFill>
                  <a:srgbClr val="FF0000"/>
                </a:solidFill>
              </a:rPr>
              <a:t>mark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(prince / princess) </a:t>
            </a:r>
            <a:r>
              <a:rPr lang="en-US" sz="3200" b="1" dirty="0" smtClean="0"/>
              <a:t>.</a:t>
            </a:r>
          </a:p>
          <a:p>
            <a:pPr marL="0" indent="0" algn="l" rtl="0">
              <a:spcBef>
                <a:spcPct val="0"/>
              </a:spcBef>
              <a:buNone/>
            </a:pPr>
            <a:r>
              <a:rPr lang="en-US" sz="3200" b="1" dirty="0" smtClean="0"/>
              <a:t>        In general only the term referring to males can also have</a:t>
            </a:r>
          </a:p>
          <a:p>
            <a:pPr marL="0" indent="0" algn="l" rtl="0">
              <a:spcBef>
                <a:spcPct val="0"/>
              </a:spcBef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 </a:t>
            </a:r>
            <a:r>
              <a:rPr lang="en-US" sz="3200" b="1" u="sng" dirty="0" smtClean="0">
                <a:solidFill>
                  <a:srgbClr val="FF0000"/>
                </a:solidFill>
              </a:rPr>
              <a:t>a generic </a:t>
            </a:r>
            <a:r>
              <a:rPr lang="en-US" sz="3200" b="1" u="sng" dirty="0">
                <a:solidFill>
                  <a:srgbClr val="FF0000"/>
                </a:solidFill>
              </a:rPr>
              <a:t>use</a:t>
            </a:r>
            <a:r>
              <a:rPr lang="en-US" sz="3200" b="1" u="sng" dirty="0" smtClean="0">
                <a:solidFill>
                  <a:srgbClr val="FF0000"/>
                </a:solidFill>
              </a:rPr>
              <a:t>.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521" y="292344"/>
            <a:ext cx="3334686" cy="6621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Binarism</a:t>
            </a:r>
            <a:endParaRPr lang="en-US" sz="3600" b="1" dirty="0">
              <a:solidFill>
                <a:srgbClr val="C00000"/>
              </a:solidFill>
              <a:latin typeface="Algerian" panose="04020705040A02060702" pitchFamily="82" charset="0"/>
              <a:cs typeface="Arabic Typesetting" panose="03020402040406030203" pitchFamily="66" charset="-7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7507" y="4181861"/>
            <a:ext cx="536028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7859" y="5485691"/>
            <a:ext cx="536028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30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27" y="1101466"/>
            <a:ext cx="11574518" cy="5565230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200" b="1" dirty="0"/>
              <a:t>1- How can we distinguish between </a:t>
            </a:r>
            <a:r>
              <a:rPr lang="en-US" sz="3200" b="1" u="sng" dirty="0">
                <a:solidFill>
                  <a:srgbClr val="C00000"/>
                </a:solidFill>
              </a:rPr>
              <a:t>horse / table</a:t>
            </a:r>
            <a:r>
              <a:rPr lang="en-US" sz="3200" b="1" dirty="0"/>
              <a:t> which is neither </a:t>
            </a:r>
            <a:r>
              <a:rPr lang="en-US" sz="3200" b="1" u="sng" dirty="0">
                <a:solidFill>
                  <a:srgbClr val="C00000"/>
                </a:solidFill>
              </a:rPr>
              <a:t>male nor female</a:t>
            </a:r>
            <a:r>
              <a:rPr lang="en-US" sz="3200" b="1" dirty="0" smtClean="0"/>
              <a:t>?</a:t>
            </a:r>
          </a:p>
          <a:p>
            <a:pPr marL="0" indent="0" algn="l" rtl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1" dirty="0" smtClean="0"/>
          </a:p>
          <a:p>
            <a:pPr marL="0" indent="0" algn="l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200" b="1" dirty="0" smtClean="0"/>
              <a:t>         </a:t>
            </a:r>
            <a:r>
              <a:rPr lang="en-US" sz="3600" b="1" dirty="0">
                <a:solidFill>
                  <a:srgbClr val="C00000"/>
                </a:solidFill>
              </a:rPr>
              <a:t>Solution : </a:t>
            </a:r>
          </a:p>
          <a:p>
            <a:pPr algn="l" rtl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200" b="1" dirty="0"/>
              <a:t> </a:t>
            </a:r>
            <a:r>
              <a:rPr lang="en-US" sz="3200" b="1" dirty="0" smtClean="0"/>
              <a:t>      Allow </a:t>
            </a:r>
            <a:r>
              <a:rPr lang="en-US" sz="3200" b="1" u="sng" dirty="0" smtClean="0">
                <a:solidFill>
                  <a:srgbClr val="C00000"/>
                </a:solidFill>
              </a:rPr>
              <a:t>Zero</a:t>
            </a:r>
            <a:r>
              <a:rPr lang="en-US" sz="3200" b="1" dirty="0" smtClean="0"/>
              <a:t> </a:t>
            </a:r>
            <a:r>
              <a:rPr lang="en-US" sz="3200" b="1" dirty="0"/>
              <a:t>value </a:t>
            </a:r>
            <a:r>
              <a:rPr lang="en-US" sz="3200" b="1" dirty="0" smtClean="0"/>
              <a:t>  </a:t>
            </a:r>
            <a:r>
              <a:rPr lang="en-US" sz="3200" b="1" dirty="0" smtClean="0">
                <a:solidFill>
                  <a:srgbClr val="C00000"/>
                </a:solidFill>
              </a:rPr>
              <a:t>[</a:t>
            </a:r>
            <a:r>
              <a:rPr lang="en-US" sz="3200" b="1" dirty="0">
                <a:solidFill>
                  <a:srgbClr val="C00000"/>
                </a:solidFill>
              </a:rPr>
              <a:t>Ø]</a:t>
            </a:r>
            <a:r>
              <a:rPr lang="en-US" sz="3200" b="1" dirty="0" smtClean="0"/>
              <a:t>    (</a:t>
            </a:r>
            <a:r>
              <a:rPr lang="en-US" sz="3200" b="1" dirty="0"/>
              <a:t>neutralized) </a:t>
            </a:r>
            <a:endParaRPr lang="en-US" sz="2000" b="1" dirty="0"/>
          </a:p>
          <a:p>
            <a:pPr marL="0" indent="0" algn="l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200" b="1" dirty="0" smtClean="0"/>
              <a:t>2- When </a:t>
            </a:r>
            <a:r>
              <a:rPr lang="en-US" sz="3200" b="1" dirty="0"/>
              <a:t>features form a set of consisting of more than two </a:t>
            </a:r>
            <a:r>
              <a:rPr lang="en-US" sz="3200" b="1" dirty="0" smtClean="0"/>
              <a:t>.</a:t>
            </a:r>
          </a:p>
          <a:p>
            <a:pPr marL="0" indent="0" algn="l" rtl="0">
              <a:lnSpc>
                <a:spcPct val="100000"/>
              </a:lnSpc>
              <a:spcBef>
                <a:spcPct val="0"/>
              </a:spcBef>
              <a:buNone/>
            </a:pPr>
            <a:endParaRPr lang="en-US" b="1" dirty="0" smtClean="0"/>
          </a:p>
          <a:p>
            <a:pPr marL="0" indent="0" algn="l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200" b="1" dirty="0" smtClean="0"/>
              <a:t>Chair </a:t>
            </a:r>
            <a:r>
              <a:rPr lang="en-US" sz="3200" b="1" dirty="0" smtClean="0">
                <a:solidFill>
                  <a:srgbClr val="002060"/>
                </a:solidFill>
              </a:rPr>
              <a:t>[</a:t>
            </a:r>
            <a:r>
              <a:rPr lang="en-US" sz="3200" b="1" dirty="0">
                <a:solidFill>
                  <a:srgbClr val="002060"/>
                </a:solidFill>
              </a:rPr>
              <a:t>for sitting] </a:t>
            </a:r>
            <a:r>
              <a:rPr lang="en-US" sz="3200" b="1" dirty="0" smtClean="0"/>
              <a:t>, </a:t>
            </a:r>
            <a:r>
              <a:rPr lang="en-US" sz="3200" b="1" dirty="0">
                <a:solidFill>
                  <a:srgbClr val="002060"/>
                </a:solidFill>
              </a:rPr>
              <a:t>[for sleeping]</a:t>
            </a:r>
            <a:r>
              <a:rPr lang="en-US" sz="3200" b="1" dirty="0">
                <a:solidFill>
                  <a:srgbClr val="3F16D4"/>
                </a:solidFill>
              </a:rPr>
              <a:t> </a:t>
            </a:r>
            <a:r>
              <a:rPr lang="en-US" sz="3200" b="1" dirty="0" smtClean="0"/>
              <a:t>, </a:t>
            </a:r>
            <a:r>
              <a:rPr lang="en-US" sz="3200" b="1" dirty="0">
                <a:solidFill>
                  <a:srgbClr val="002060"/>
                </a:solidFill>
              </a:rPr>
              <a:t>[for storing] </a:t>
            </a:r>
            <a:r>
              <a:rPr lang="en-US" sz="3200" b="1" dirty="0" smtClean="0"/>
              <a:t>, </a:t>
            </a:r>
            <a:r>
              <a:rPr lang="en-US" sz="3200" b="1" dirty="0"/>
              <a:t>and </a:t>
            </a:r>
            <a:r>
              <a:rPr lang="en-US" sz="3200" b="1" dirty="0">
                <a:solidFill>
                  <a:srgbClr val="002060"/>
                </a:solidFill>
              </a:rPr>
              <a:t>[for eating at]</a:t>
            </a:r>
          </a:p>
          <a:p>
            <a:pPr marL="0" indent="0" algn="l" rtl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3200" b="1" dirty="0" smtClean="0"/>
              <a:t>          </a:t>
            </a:r>
            <a:r>
              <a:rPr lang="en-US" sz="3600" b="1" dirty="0" smtClean="0">
                <a:solidFill>
                  <a:srgbClr val="C00000"/>
                </a:solidFill>
              </a:rPr>
              <a:t>Solution :</a:t>
            </a:r>
          </a:p>
          <a:p>
            <a:pPr marL="0" indent="0" algn="l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200" b="1" dirty="0" smtClean="0"/>
              <a:t> Furniture            1- </a:t>
            </a:r>
            <a:r>
              <a:rPr lang="en-US" sz="3200" b="1" dirty="0"/>
              <a:t>human supporters</a:t>
            </a:r>
          </a:p>
          <a:p>
            <a:pPr marL="0" indent="0" algn="l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200" b="1" dirty="0" smtClean="0"/>
              <a:t>                              2- </a:t>
            </a:r>
            <a:r>
              <a:rPr lang="en-US" sz="3200" b="1" dirty="0"/>
              <a:t>thing supporters</a:t>
            </a:r>
            <a:endParaRPr lang="ar-IQ" sz="32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75138" y="394138"/>
            <a:ext cx="6319345" cy="5782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00000"/>
              </a:lnSpc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Century Schoolbook" panose="02040604050505020304" pitchFamily="18" charset="0"/>
                <a:cs typeface="Arabic Typesetting" panose="03020402040406030203" pitchFamily="66" charset="-78"/>
              </a:rPr>
              <a:t>Problems and Solution</a:t>
            </a:r>
            <a:endParaRPr lang="en-US" sz="3600" b="1" dirty="0">
              <a:solidFill>
                <a:srgbClr val="C00000"/>
              </a:solidFill>
              <a:latin typeface="Century Schoolbook" panose="02040604050505020304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35875" y="2660372"/>
            <a:ext cx="536028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35875" y="5281448"/>
            <a:ext cx="536028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960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50" y="1397755"/>
            <a:ext cx="11159359" cy="4351338"/>
          </a:xfrm>
        </p:spPr>
        <p:txBody>
          <a:bodyPr>
            <a:noAutofit/>
          </a:bodyPr>
          <a:lstStyle/>
          <a:p>
            <a:pPr algn="l" rt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600" b="1" dirty="0" smtClean="0"/>
              <a:t> Most systems </a:t>
            </a:r>
            <a:r>
              <a:rPr lang="en-US" sz="3600" b="1" dirty="0"/>
              <a:t>of lexical decomposition are very inexplicit about how the components combine to form larger units of meaning</a:t>
            </a:r>
            <a:r>
              <a:rPr lang="en-US" sz="3600" b="1" dirty="0" smtClean="0"/>
              <a:t>.</a:t>
            </a:r>
          </a:p>
          <a:p>
            <a:pPr marL="0" indent="0" algn="l" rtl="0">
              <a:spcBef>
                <a:spcPct val="0"/>
              </a:spcBef>
              <a:buNone/>
            </a:pPr>
            <a:r>
              <a:rPr lang="en-US" sz="3600" b="1" dirty="0" smtClean="0"/>
              <a:t> </a:t>
            </a:r>
          </a:p>
          <a:p>
            <a:pPr marL="0" indent="0" algn="l" rtl="0">
              <a:spcBef>
                <a:spcPct val="0"/>
              </a:spcBef>
              <a:buNone/>
            </a:pPr>
            <a:endParaRPr lang="en-US" sz="2400" b="1" dirty="0" smtClean="0"/>
          </a:p>
          <a:p>
            <a:pPr marL="0" indent="0" algn="l" rtl="0">
              <a:spcBef>
                <a:spcPct val="0"/>
              </a:spcBef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1-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Clusters : </a:t>
            </a:r>
            <a:r>
              <a:rPr lang="en-US" sz="3600" b="1" dirty="0" smtClean="0"/>
              <a:t>       Boolean </a:t>
            </a:r>
            <a:r>
              <a:rPr lang="en-US" sz="3600" b="1" dirty="0"/>
              <a:t>fashion </a:t>
            </a:r>
            <a:endParaRPr lang="en-US" sz="3600" b="1" dirty="0" smtClean="0"/>
          </a:p>
          <a:p>
            <a:pPr algn="l" rt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600" b="1" dirty="0" smtClean="0"/>
              <a:t> The </a:t>
            </a:r>
            <a:r>
              <a:rPr lang="en-US" sz="3600" b="1" dirty="0"/>
              <a:t>way in which </a:t>
            </a:r>
            <a:r>
              <a:rPr lang="en-US" sz="3600" b="1" u="sng" dirty="0" smtClean="0">
                <a:solidFill>
                  <a:srgbClr val="C00000"/>
                </a:solidFill>
              </a:rPr>
              <a:t>(HORSE) </a:t>
            </a:r>
            <a:r>
              <a:rPr lang="en-US" sz="3600" b="1" dirty="0"/>
              <a:t>and </a:t>
            </a:r>
            <a:r>
              <a:rPr lang="en-US" sz="3600" b="1" u="sng" dirty="0" smtClean="0">
                <a:solidFill>
                  <a:srgbClr val="C00000"/>
                </a:solidFill>
              </a:rPr>
              <a:t>(MALE)</a:t>
            </a:r>
            <a:r>
              <a:rPr lang="en-US" sz="3600" b="1" dirty="0" smtClean="0"/>
              <a:t> </a:t>
            </a:r>
            <a:r>
              <a:rPr lang="en-US" sz="3600" b="1" dirty="0"/>
              <a:t>combine </a:t>
            </a:r>
            <a:r>
              <a:rPr lang="en-US" sz="3600" b="1" dirty="0" smtClean="0"/>
              <a:t>in  </a:t>
            </a:r>
          </a:p>
          <a:p>
            <a:pPr marL="0" indent="0" algn="l" rtl="0">
              <a:spcBef>
                <a:spcPct val="0"/>
              </a:spcBef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stallion </a:t>
            </a:r>
          </a:p>
          <a:p>
            <a:pPr marL="0" indent="0" algn="l" rtl="0">
              <a:spcBef>
                <a:spcPct val="0"/>
              </a:spcBef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2-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Confignrations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 rt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600" b="1" dirty="0" smtClean="0"/>
              <a:t>The </a:t>
            </a:r>
            <a:r>
              <a:rPr lang="en-US" sz="3600" b="1" dirty="0"/>
              <a:t>way in which a verb and its direct object combine </a:t>
            </a:r>
            <a:r>
              <a:rPr lang="en-US" sz="3600" b="1" dirty="0" smtClean="0"/>
              <a:t> </a:t>
            </a:r>
          </a:p>
          <a:p>
            <a:pPr marL="0" indent="0" algn="l" rtl="0">
              <a:spcBef>
                <a:spcPct val="0"/>
              </a:spcBef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               </a:t>
            </a:r>
            <a:r>
              <a:rPr lang="en-US" sz="3600" b="1" dirty="0" smtClean="0">
                <a:solidFill>
                  <a:srgbClr val="3F16D4"/>
                </a:solidFill>
              </a:rPr>
              <a:t>(drink wine)</a:t>
            </a:r>
            <a:r>
              <a:rPr lang="en-US" sz="3600" b="1" dirty="0"/>
              <a:t>.</a:t>
            </a:r>
            <a:endParaRPr lang="ar-IQ" sz="36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04199" y="226980"/>
            <a:ext cx="9122859" cy="9484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  <a:r>
              <a:rPr lang="en-US" sz="3600" b="1" dirty="0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how do components combine?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85950" y="2969933"/>
            <a:ext cx="6745016" cy="603491"/>
          </a:xfrm>
          <a:prstGeom prst="rect">
            <a:avLst/>
          </a:prstGeo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(Weinreich's </a:t>
            </a:r>
            <a:r>
              <a:rPr lang="en-US" sz="3200" b="1" dirty="0">
                <a:solidFill>
                  <a:srgbClr val="002060"/>
                </a:solidFill>
              </a:rPr>
              <a:t>modes of composition )</a:t>
            </a:r>
            <a:endParaRPr lang="en-US" sz="3200" b="1" dirty="0">
              <a:solidFill>
                <a:srgbClr val="002060"/>
              </a:solidFill>
              <a:latin typeface="Algerian" panose="04020705040A02060702" pitchFamily="82" charset="0"/>
              <a:cs typeface="Arabic Typesetting" panose="03020402040406030203" pitchFamily="66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84936" y="3988677"/>
            <a:ext cx="536028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1" t="32217" r="2401" b="26834"/>
          <a:stretch/>
        </p:blipFill>
        <p:spPr>
          <a:xfrm>
            <a:off x="0" y="-9928"/>
            <a:ext cx="12192000" cy="68679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4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592" y="897774"/>
            <a:ext cx="575240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dirty="0" smtClean="0">
                <a:effectLst>
                  <a:reflection blurRad="6350" stA="60000" endA="900" endPos="58000" dir="5400000" sy="-100000" algn="bl" rotWithShape="0"/>
                </a:effectLst>
                <a:latin typeface="Algerian" panose="04020705040A02060702" pitchFamily="82" charset="0"/>
              </a:rPr>
              <a:t>THANK YOU</a:t>
            </a:r>
            <a:endParaRPr lang="ar-IQ" sz="5400" dirty="0">
              <a:effectLst>
                <a:reflection blurRad="6350" stA="60000" endA="900" endPos="58000" dir="5400000" sy="-100000" algn="bl" rotWithShape="0"/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2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89" y="1860866"/>
            <a:ext cx="9826387" cy="1612658"/>
          </a:xfrm>
        </p:spPr>
        <p:txBody>
          <a:bodyPr>
            <a:noAutofit/>
          </a:bodyPr>
          <a:lstStyle/>
          <a:p>
            <a:pPr algn="just" rtl="0"/>
            <a:r>
              <a:rPr lang="en-US" sz="6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A pair of words may be partially similar in meaning and partially different. </a:t>
            </a:r>
          </a:p>
          <a:p>
            <a:pPr marL="0" indent="0" algn="just" rtl="0">
              <a:buNone/>
            </a:pPr>
            <a:r>
              <a:rPr lang="en-US" sz="6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42149" y="428288"/>
            <a:ext cx="6368585" cy="8409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00000"/>
              </a:lnSpc>
              <a:buNone/>
            </a:pPr>
            <a:r>
              <a:rPr lang="en-US" sz="54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en-US" sz="3600" b="1" dirty="0" smtClean="0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partial similarities </a:t>
            </a:r>
            <a:endParaRPr lang="ar-IQ" sz="3600" b="1" dirty="0">
              <a:solidFill>
                <a:srgbClr val="C00000"/>
              </a:solidFill>
              <a:latin typeface="Algerian" panose="04020705040A02060702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276769" y="3548367"/>
            <a:ext cx="1858707" cy="9484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Stallion</a:t>
            </a:r>
            <a:endParaRPr lang="ar-IQ" sz="3600" b="1" dirty="0">
              <a:solidFill>
                <a:schemeClr val="tx1"/>
              </a:solidFill>
              <a:latin typeface="Algerian" panose="04020705040A02060702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367734" y="3562293"/>
            <a:ext cx="1858707" cy="9484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Mare</a:t>
            </a:r>
            <a:endParaRPr lang="ar-IQ" sz="3600" b="1" dirty="0">
              <a:solidFill>
                <a:schemeClr val="tx1"/>
              </a:solidFill>
              <a:latin typeface="Algerian" panose="04020705040A02060702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157078" y="5263720"/>
            <a:ext cx="1858707" cy="9484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Female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271750" y="5263720"/>
            <a:ext cx="1858707" cy="9484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Horse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528034" y="5245756"/>
            <a:ext cx="1858707" cy="9484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Male</a:t>
            </a:r>
            <a:endParaRPr lang="ar-IQ" sz="3600" b="1" dirty="0">
              <a:solidFill>
                <a:schemeClr val="tx1"/>
              </a:solidFill>
              <a:latin typeface="Algerian" panose="04020705040A02060702" pitchFamily="82" charset="0"/>
              <a:cs typeface="Arabic Typesetting" panose="03020402040406030203" pitchFamily="66" charset="-78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167701" y="4571694"/>
            <a:ext cx="1060466" cy="6565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42017" y="4571694"/>
            <a:ext cx="1136047" cy="6565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94483" y="4571694"/>
            <a:ext cx="1040993" cy="6565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859420" y="4571694"/>
            <a:ext cx="903987" cy="6568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3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947905" y="349805"/>
            <a:ext cx="3746926" cy="9484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  Correlations </a:t>
            </a:r>
            <a:endParaRPr lang="ar-IQ" sz="3200" b="1" dirty="0">
              <a:solidFill>
                <a:srgbClr val="C00000"/>
              </a:solidFill>
              <a:latin typeface="Algerian" panose="04020705040A02060702" pitchFamily="82" charset="0"/>
              <a:cs typeface="Arabic Typesetting" panose="03020402040406030203" pitchFamily="66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5929961"/>
              </p:ext>
            </p:extLst>
          </p:nvPr>
        </p:nvGraphicFramePr>
        <p:xfrm>
          <a:off x="676833" y="3589361"/>
          <a:ext cx="9886533" cy="262037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95511"/>
                <a:gridCol w="3295511"/>
                <a:gridCol w="3295511"/>
              </a:tblGrid>
              <a:tr h="909790">
                <a:tc>
                  <a:txBody>
                    <a:bodyPr/>
                    <a:lstStyle/>
                    <a:p>
                      <a:pPr algn="ctr" rtl="0"/>
                      <a:r>
                        <a:rPr lang="en-US" sz="3600" b="1" cap="none" spc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FEMALE</a:t>
                      </a:r>
                      <a:endParaRPr lang="ar-IQ" sz="36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600" b="1" cap="none" spc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MALE</a:t>
                      </a:r>
                      <a:r>
                        <a:rPr lang="en-US" sz="3600" b="1" cap="none" spc="0" baseline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 </a:t>
                      </a:r>
                      <a:endParaRPr lang="ar-IQ" sz="36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ar-IQ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855290">
                <a:tc>
                  <a:txBody>
                    <a:bodyPr/>
                    <a:lstStyle/>
                    <a:p>
                      <a:pPr algn="ctr" rtl="0"/>
                      <a:r>
                        <a:rPr lang="en-US" sz="3200" b="1" dirty="0" smtClean="0"/>
                        <a:t>ewe</a:t>
                      </a:r>
                      <a:endParaRPr lang="ar-IQ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b="1" dirty="0" smtClean="0"/>
                        <a:t>ram</a:t>
                      </a:r>
                      <a:endParaRPr lang="ar-IQ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b="1" dirty="0" smtClean="0"/>
                        <a:t>SHEEP</a:t>
                      </a:r>
                      <a:endParaRPr lang="ar-IQ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855290">
                <a:tc>
                  <a:txBody>
                    <a:bodyPr/>
                    <a:lstStyle/>
                    <a:p>
                      <a:pPr algn="ctr" rtl="0"/>
                      <a:r>
                        <a:rPr lang="en-US" sz="3200" b="1" dirty="0" smtClean="0"/>
                        <a:t>mare</a:t>
                      </a:r>
                      <a:endParaRPr lang="ar-IQ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b="1" dirty="0" smtClean="0"/>
                        <a:t>stallion</a:t>
                      </a:r>
                      <a:endParaRPr lang="ar-IQ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b="1" dirty="0" smtClean="0"/>
                        <a:t>HORSE</a:t>
                      </a:r>
                      <a:endParaRPr lang="ar-IQ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76833" y="1515878"/>
            <a:ext cx="11019298" cy="1759586"/>
          </a:xfrm>
        </p:spPr>
        <p:txBody>
          <a:bodyPr>
            <a:noAutofit/>
          </a:bodyPr>
          <a:lstStyle/>
          <a:p>
            <a:pPr algn="just" rtl="0"/>
            <a:r>
              <a:rPr lang="en-US" sz="4400" b="1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concept of partial similarities and partial differences of two words in a language provides convincing evidence of correlation.</a:t>
            </a:r>
          </a:p>
          <a:p>
            <a:pPr algn="just" rtl="0"/>
            <a:r>
              <a:rPr lang="en-US" sz="4400" b="1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Components are distributed independently of one another: </a:t>
            </a:r>
            <a:endParaRPr lang="en-US" sz="4400" b="1" dirty="0">
              <a:ln w="3175">
                <a:solidFill>
                  <a:schemeClr val="bg2">
                    <a:lumMod val="25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5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2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113" y="1337480"/>
            <a:ext cx="11522257" cy="5520519"/>
          </a:xfrm>
        </p:spPr>
        <p:txBody>
          <a:bodyPr>
            <a:noAutofit/>
          </a:bodyPr>
          <a:lstStyle/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There is more direct evidence of the functional discreteness of a portion of meaning, in the form of a discontinuity in semantic structure of a sense.</a:t>
            </a:r>
            <a:br>
              <a:rPr lang="en-US" sz="4000" b="1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</a:br>
            <a:r>
              <a:rPr lang="en-US" sz="4000" b="1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/>
            </a:r>
            <a:br>
              <a:rPr lang="en-US" sz="4000" b="1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</a:br>
            <a:r>
              <a:rPr lang="en-US" sz="4000" b="1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/>
            </a:r>
            <a:br>
              <a:rPr lang="en-US" sz="4000" b="1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</a:br>
            <a:r>
              <a:rPr lang="en-US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A - I was on the point of carrying out an action which would have </a:t>
            </a:r>
            <a:r>
              <a:rPr lang="en-US" sz="4000" b="1" u="sng" dirty="0" smtClean="0">
                <a:solidFill>
                  <a:srgbClr val="FF0000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caused</a:t>
            </a:r>
            <a:r>
              <a:rPr lang="en-US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her to </a:t>
            </a:r>
            <a:r>
              <a:rPr lang="en-US" sz="4000" b="1" u="sng" dirty="0" smtClean="0">
                <a:solidFill>
                  <a:srgbClr val="FF0000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die</a:t>
            </a:r>
            <a:r>
              <a:rPr lang="en-US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.</a:t>
            </a:r>
            <a:br>
              <a:rPr lang="en-US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</a:br>
            <a:r>
              <a:rPr lang="en-US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B - I acted in such a way as to </a:t>
            </a:r>
            <a:r>
              <a:rPr lang="en-US" sz="4000" b="1" u="sng" dirty="0">
                <a:solidFill>
                  <a:srgbClr val="FF0000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cause</a:t>
            </a:r>
            <a:r>
              <a:rPr lang="en-US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her to be almost </a:t>
            </a:r>
            <a:r>
              <a:rPr lang="en-US" sz="4000" b="1" u="sng" dirty="0">
                <a:solidFill>
                  <a:srgbClr val="FF0000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dead</a:t>
            </a:r>
            <a:r>
              <a:rPr lang="en-US" sz="4000" b="1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.</a:t>
            </a:r>
            <a:r>
              <a:rPr lang="en-US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</a:br>
            <a:r>
              <a:rPr lang="en-US" sz="4000" b="1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    The ambiguity , here , suggests a function autonomy for component </a:t>
            </a:r>
            <a:r>
              <a:rPr lang="en-US" sz="4000" b="1" dirty="0" smtClean="0">
                <a:solidFill>
                  <a:srgbClr val="C00000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CAUSE</a:t>
            </a:r>
            <a:r>
              <a:rPr lang="en-US" sz="4000" b="1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and </a:t>
            </a:r>
            <a:r>
              <a:rPr lang="en-US" sz="4000" b="1" dirty="0" smtClean="0">
                <a:solidFill>
                  <a:srgbClr val="C00000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DIE</a:t>
            </a:r>
            <a:r>
              <a:rPr lang="en-US" sz="4000" b="1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within the meaning kill.</a:t>
            </a:r>
            <a:br>
              <a:rPr lang="en-US" sz="4000" b="1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</a:br>
            <a:endParaRPr lang="ar-IQ" sz="4000" b="1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49" y="248769"/>
            <a:ext cx="4741203" cy="948484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0"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 Discontinuities</a:t>
            </a:r>
            <a:r>
              <a:rPr lang="en-US" sz="3600" b="1" dirty="0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/>
            </a:r>
            <a:br>
              <a:rPr lang="en-US" sz="3600" b="1" dirty="0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</a:br>
            <a:endParaRPr lang="ar-IQ" sz="3600" b="1" dirty="0">
              <a:solidFill>
                <a:srgbClr val="C00000"/>
              </a:solidFill>
              <a:latin typeface="Algerian" panose="04020705040A02060702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83557" y="2613192"/>
            <a:ext cx="4152468" cy="666779"/>
          </a:xfrm>
          <a:prstGeom prst="rect">
            <a:avLst/>
          </a:prstGeo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  <a:latin typeface="Arial Black" panose="020B0A04020102020204" pitchFamily="34" charset="0"/>
                <a:cs typeface="+mj-cs"/>
              </a:rPr>
              <a:t>1- I almost  killed her </a:t>
            </a:r>
            <a:br>
              <a:rPr lang="en-US" b="1" dirty="0" smtClean="0">
                <a:solidFill>
                  <a:srgbClr val="C00000"/>
                </a:solidFill>
                <a:latin typeface="Arial Black" panose="020B0A04020102020204" pitchFamily="34" charset="0"/>
                <a:cs typeface="+mj-cs"/>
              </a:rPr>
            </a:br>
            <a:endParaRPr lang="ar-IQ" b="1" dirty="0">
              <a:solidFill>
                <a:srgbClr val="C00000"/>
              </a:solidFill>
              <a:latin typeface="Arial Black" panose="020B0A04020102020204" pitchFamily="34" charset="0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31549" y="5377218"/>
            <a:ext cx="633227" cy="1364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94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6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295" y="2750421"/>
            <a:ext cx="11285961" cy="3657601"/>
          </a:xfrm>
        </p:spPr>
        <p:txBody>
          <a:bodyPr>
            <a:noAutofit/>
          </a:bodyPr>
          <a:lstStyle/>
          <a:p>
            <a:pPr algn="l" rtl="0">
              <a:buSzPct val="70000"/>
              <a:buFont typeface="Wingdings" panose="05000000000000000000" pitchFamily="2" charset="2"/>
              <a:buChar char="Ø"/>
            </a:pPr>
            <a:r>
              <a:rPr lang="en-US" sz="48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Re</a:t>
            </a:r>
            <a:r>
              <a:rPr lang="en-US" sz="48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– entered indicate             and             not only             .</a:t>
            </a:r>
          </a:p>
          <a:p>
            <a:pPr marL="0" indent="0" algn="l" rtl="0">
              <a:buNone/>
            </a:pPr>
            <a:endParaRPr lang="en-US" sz="4800" b="1" dirty="0" smtClean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l" rtl="0">
              <a:buNone/>
            </a:pPr>
            <a:endParaRPr lang="en-US" sz="3200" b="1" dirty="0" smtClean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l" rtl="0">
              <a:buNone/>
            </a:pPr>
            <a:r>
              <a:rPr lang="en-US" sz="48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Stallion                  +                    </a:t>
            </a:r>
            <a:r>
              <a:rPr lang="en-US" sz="48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  <a:sym typeface="Wingdings 2" panose="05020102010507070707" pitchFamily="18" charset="2"/>
              </a:rPr>
              <a:t></a:t>
            </a:r>
            <a:r>
              <a:rPr lang="en-US" sz="48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marL="0" indent="0" algn="l" rtl="0">
              <a:buNone/>
            </a:pPr>
            <a:r>
              <a:rPr lang="en-US" sz="48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Stallion                                       </a:t>
            </a:r>
            <a:r>
              <a:rPr lang="en-US" sz="48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  <a:sym typeface="Wingdings 2" panose="05020102010507070707" pitchFamily="18" charset="2"/>
              </a:rPr>
              <a:t></a:t>
            </a:r>
            <a:endParaRPr lang="ar-IQ" sz="48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60295" y="1744286"/>
            <a:ext cx="8120862" cy="609227"/>
          </a:xfrm>
          <a:prstGeom prst="rect">
            <a:avLst/>
          </a:prstGeo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+mj-cs"/>
              </a:rPr>
              <a:t>2- The </a:t>
            </a:r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  <a:cs typeface="+mj-cs"/>
              </a:rPr>
              <a:t>astronaut re-entered the atmosphere</a:t>
            </a:r>
          </a:p>
          <a:p>
            <a:pPr marL="0" indent="0" algn="ctr" rtl="0">
              <a:lnSpc>
                <a:spcPct val="150000"/>
              </a:lnSpc>
              <a:buNone/>
            </a:pPr>
            <a:endParaRPr lang="ar-IQ" sz="3600" b="1" dirty="0">
              <a:solidFill>
                <a:srgbClr val="C00000"/>
              </a:solidFill>
              <a:latin typeface="Algerian" panose="04020705040A02060702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899547" y="4893121"/>
            <a:ext cx="1337480" cy="5274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male</a:t>
            </a:r>
            <a:endParaRPr lang="ar-IQ" sz="5400" dirty="0"/>
          </a:p>
        </p:txBody>
      </p:sp>
      <p:sp>
        <p:nvSpPr>
          <p:cNvPr id="5" name="Rounded Rectangle 4"/>
          <p:cNvSpPr/>
          <p:nvPr/>
        </p:nvSpPr>
        <p:spPr>
          <a:xfrm>
            <a:off x="4859930" y="2777717"/>
            <a:ext cx="1343345" cy="46925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move</a:t>
            </a:r>
            <a:endParaRPr lang="ar-IQ" sz="5400" dirty="0"/>
          </a:p>
        </p:txBody>
      </p:sp>
      <p:sp>
        <p:nvSpPr>
          <p:cNvPr id="6" name="Rounded Rectangle 5"/>
          <p:cNvSpPr/>
          <p:nvPr/>
        </p:nvSpPr>
        <p:spPr>
          <a:xfrm>
            <a:off x="2347784" y="5705362"/>
            <a:ext cx="1337480" cy="5274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male</a:t>
            </a:r>
            <a:endParaRPr lang="ar-IQ" sz="54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60295" y="3765262"/>
            <a:ext cx="4339252" cy="609227"/>
          </a:xfrm>
          <a:prstGeom prst="rect">
            <a:avLst/>
          </a:prstGeo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  <a:cs typeface="+mj-cs"/>
              </a:rPr>
              <a:t>3- </a:t>
            </a:r>
            <a:r>
              <a:rPr lang="en-US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+mj-cs"/>
              </a:rPr>
              <a:t>That </a:t>
            </a:r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  <a:cs typeface="+mj-cs"/>
              </a:rPr>
              <a:t>is </a:t>
            </a:r>
            <a:r>
              <a:rPr lang="en-US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+mj-cs"/>
              </a:rPr>
              <a:t>not a </a:t>
            </a:r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  <a:cs typeface="+mj-cs"/>
              </a:rPr>
              <a:t>stallion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36383" y="2777717"/>
            <a:ext cx="1343345" cy="46925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in</a:t>
            </a:r>
            <a:endParaRPr lang="ar-IQ" sz="5400" dirty="0"/>
          </a:p>
        </p:txBody>
      </p:sp>
      <p:sp>
        <p:nvSpPr>
          <p:cNvPr id="9" name="Rounded Rectangle 8"/>
          <p:cNvSpPr/>
          <p:nvPr/>
        </p:nvSpPr>
        <p:spPr>
          <a:xfrm>
            <a:off x="10076901" y="2791364"/>
            <a:ext cx="1343345" cy="46925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in</a:t>
            </a:r>
            <a:endParaRPr lang="ar-IQ" sz="5400" dirty="0"/>
          </a:p>
        </p:txBody>
      </p:sp>
      <p:sp>
        <p:nvSpPr>
          <p:cNvPr id="10" name="Rounded Rectangle 9"/>
          <p:cNvSpPr/>
          <p:nvPr/>
        </p:nvSpPr>
        <p:spPr>
          <a:xfrm>
            <a:off x="2347784" y="4878472"/>
            <a:ext cx="1337480" cy="5274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horse</a:t>
            </a:r>
            <a:endParaRPr lang="ar-IQ" sz="54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95069" y="330657"/>
            <a:ext cx="4741203" cy="9484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Discontinuities</a:t>
            </a:r>
            <a:br>
              <a:rPr lang="en-US" sz="3600" b="1" dirty="0" smtClean="0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</a:br>
            <a:endParaRPr lang="ar-IQ" sz="3600" b="1" dirty="0">
              <a:solidFill>
                <a:srgbClr val="C00000"/>
              </a:solidFill>
              <a:latin typeface="Algerian" panose="04020705040A02060702" pitchFamily="82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0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09" y="1714830"/>
            <a:ext cx="11241675" cy="4549491"/>
          </a:xfrm>
        </p:spPr>
        <p:txBody>
          <a:bodyPr>
            <a:noAutofit/>
          </a:bodyPr>
          <a:lstStyle/>
          <a:p>
            <a:pPr algn="just" rtl="0">
              <a:buClr>
                <a:srgbClr val="FFFF00"/>
              </a:buClr>
              <a:buSzPct val="74000"/>
              <a:buFont typeface="Wingdings" panose="05000000000000000000" pitchFamily="2" charset="2"/>
              <a:buChar char="¶"/>
            </a:pPr>
            <a:r>
              <a:rPr lang="en-US" sz="48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Grammatically simple forms have semantic properties either  </a:t>
            </a:r>
          </a:p>
          <a:p>
            <a:pPr marL="0" indent="0" algn="just" rtl="0">
              <a:buClr>
                <a:srgbClr val="FFFF00"/>
              </a:buClr>
              <a:buSzPct val="74000"/>
              <a:buNone/>
            </a:pPr>
            <a:r>
              <a:rPr 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very similar or closely parallel to complex forms.</a:t>
            </a:r>
          </a:p>
          <a:p>
            <a:pPr marL="0" indent="0" algn="just" rtl="0">
              <a:buClr>
                <a:srgbClr val="FFFF00"/>
              </a:buClr>
              <a:buSzPct val="74000"/>
              <a:buNone/>
            </a:pPr>
            <a:endParaRPr lang="en-US" sz="1600" b="1" dirty="0" smtClean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en-US" sz="4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meaning of 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untrue</a:t>
            </a:r>
            <a:r>
              <a:rPr lang="en-US" sz="4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is complex because the notion               and</a:t>
            </a:r>
          </a:p>
          <a:p>
            <a:pPr marL="0" indent="0" algn="just" rtl="0">
              <a:buNone/>
            </a:pPr>
            <a:r>
              <a:rPr lang="en-US" sz="40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are expressed in different morphemes.</a:t>
            </a:r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meaning of </a:t>
            </a:r>
            <a:r>
              <a:rPr lang="en-US" sz="4000" b="1" u="sng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false</a:t>
            </a:r>
            <a:r>
              <a:rPr lang="en-US" sz="4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is sort of simple because there is no morphological  </a:t>
            </a:r>
          </a:p>
          <a:p>
            <a:pPr marL="0" indent="0" algn="just" rtl="0">
              <a:buNone/>
            </a:pPr>
            <a:r>
              <a:rPr lang="en-US" sz="40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evidence for complexity.</a:t>
            </a:r>
          </a:p>
          <a:p>
            <a:pPr marL="0" indent="0" algn="just" rtl="0">
              <a:buNone/>
            </a:pPr>
            <a:endParaRPr lang="ar-IQ" sz="48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8231" y="618975"/>
            <a:ext cx="7309513" cy="705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Century Schoolbook" panose="02040604050505020304" pitchFamily="18" charset="0"/>
                <a:cs typeface="Arabic Typesetting" panose="03020402040406030203" pitchFamily="66" charset="-78"/>
              </a:rPr>
              <a:t>Simplex : Complex Parallels </a:t>
            </a:r>
            <a:endParaRPr lang="en-US" sz="3600" b="1" dirty="0">
              <a:solidFill>
                <a:srgbClr val="C00000"/>
              </a:solidFill>
              <a:latin typeface="Century Schoolbook" panose="02040604050505020304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51536" y="3670445"/>
            <a:ext cx="1179568" cy="46925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NOT</a:t>
            </a:r>
            <a:endParaRPr lang="ar-IQ" sz="3600" dirty="0"/>
          </a:p>
        </p:txBody>
      </p:sp>
      <p:sp>
        <p:nvSpPr>
          <p:cNvPr id="12" name="Rounded Rectangle 11"/>
          <p:cNvSpPr/>
          <p:nvPr/>
        </p:nvSpPr>
        <p:spPr>
          <a:xfrm>
            <a:off x="918481" y="4311888"/>
            <a:ext cx="2165913" cy="46925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VERACIOUS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xmlns="" val="30760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727" y="1338170"/>
            <a:ext cx="11661227" cy="2600784"/>
          </a:xfrm>
        </p:spPr>
        <p:txBody>
          <a:bodyPr>
            <a:noAutofit/>
          </a:bodyPr>
          <a:lstStyle/>
          <a:p>
            <a:pPr algn="just" rtl="0">
              <a:buFont typeface="Wingdings" panose="05000000000000000000" pitchFamily="2" charset="2"/>
              <a:buChar char="§"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u="sng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Reduction</a:t>
            </a:r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achieve a genuinely reductive analysis of the realm of meaning. </a:t>
            </a:r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Componential semantics was first proposed by Louis Hjelmsler, </a:t>
            </a:r>
          </a:p>
          <a:p>
            <a:pPr marL="0" indent="0" algn="just" rtl="0">
              <a:buNone/>
            </a:pP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  <a:r>
              <a:rPr lang="en-US" sz="40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 following up a suggestion of  Saussure</a:t>
            </a:r>
            <a:r>
              <a:rPr lang="en-US" sz="4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’</a:t>
            </a:r>
            <a:r>
              <a:rPr lang="en-US" sz="40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s).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5970" y="280437"/>
            <a:ext cx="10273553" cy="9484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 The aim of lexical decomposition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5727" y="4052743"/>
            <a:ext cx="5379010" cy="948484"/>
          </a:xfrm>
          <a:prstGeom prst="rect">
            <a:avLst/>
          </a:prstGeo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realm of all possible meanings             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136340" y="4048203"/>
            <a:ext cx="5830614" cy="948484"/>
          </a:xfrm>
          <a:prstGeom prst="rect">
            <a:avLst/>
          </a:prstGeo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realm of all possible </a:t>
            </a:r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human linguistic sounds            </a:t>
            </a:r>
            <a:endParaRPr lang="en-US" sz="36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60247" y="5368280"/>
            <a:ext cx="3028316" cy="503361"/>
          </a:xfrm>
          <a:prstGeom prst="rect">
            <a:avLst/>
          </a:prstGeo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Content plane               </a:t>
            </a:r>
            <a:endParaRPr lang="en-US" sz="36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076373" y="5310586"/>
            <a:ext cx="2802297" cy="525860"/>
          </a:xfrm>
          <a:prstGeom prst="rect">
            <a:avLst/>
          </a:prstGeo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Expression plane           </a:t>
            </a:r>
            <a:endParaRPr lang="en-US" sz="36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58588" y="5333085"/>
            <a:ext cx="3028316" cy="1334208"/>
            <a:chOff x="4458588" y="5112705"/>
            <a:chExt cx="3028316" cy="1334208"/>
          </a:xfrm>
        </p:grpSpPr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4458588" y="5946884"/>
              <a:ext cx="3028316" cy="500029"/>
            </a:xfrm>
            <a:prstGeom prst="rect">
              <a:avLst/>
            </a:prstGeom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lIns="91440" tIns="45720" rIns="91440" bIns="45720" rtlCol="1">
              <a:noAutofit/>
            </a:bodyPr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en-US" sz="3600" b="1" dirty="0" smtClean="0">
                  <a:solidFill>
                    <a:schemeClr val="tx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Thousands of items               </a:t>
              </a:r>
              <a:endParaRPr lang="en-US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4458588" y="5112705"/>
              <a:ext cx="3028316" cy="503361"/>
            </a:xfrm>
            <a:prstGeom prst="rect">
              <a:avLst/>
            </a:prstGeom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lIns="91440" tIns="45720" rIns="91440" bIns="45720" rtlCol="1">
              <a:noAutofit/>
            </a:bodyPr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en-US" sz="3600" b="1" dirty="0" smtClean="0">
                  <a:solidFill>
                    <a:schemeClr val="tx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vocabulary               </a:t>
              </a:r>
              <a:endParaRPr lang="en-US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cxnSp>
        <p:nvCxnSpPr>
          <p:cNvPr id="13" name="Straight Arrow Connector 12"/>
          <p:cNvCxnSpPr>
            <a:stCxn id="11" idx="2"/>
          </p:cNvCxnSpPr>
          <p:nvPr/>
        </p:nvCxnSpPr>
        <p:spPr>
          <a:xfrm>
            <a:off x="5972746" y="5836446"/>
            <a:ext cx="0" cy="3191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29067" y="4996687"/>
            <a:ext cx="0" cy="3191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477522" y="4996687"/>
            <a:ext cx="0" cy="3191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95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226748"/>
            <a:ext cx="11518710" cy="2350590"/>
          </a:xfrm>
        </p:spPr>
        <p:txBody>
          <a:bodyPr>
            <a:normAutofit fontScale="92500" lnSpcReduction="10000"/>
          </a:bodyPr>
          <a:lstStyle/>
          <a:p>
            <a:pPr algn="just" rtl="0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Any change of a bit meaning entails a parallel change in the expression plane, </a:t>
            </a:r>
          </a:p>
          <a:p>
            <a:pPr marL="0" indent="0" algn="just" rtl="0">
              <a:buNone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in the </a:t>
            </a:r>
            <a:r>
              <a:rPr lang="en-US" sz="4000" b="1" u="sng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semantic analysis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.</a:t>
            </a:r>
          </a:p>
          <a:p>
            <a:pPr algn="just" rtl="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 the component of </a:t>
            </a:r>
            <a:r>
              <a:rPr lang="en-US" sz="4000" b="1" u="sng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HORSE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, changing </a:t>
            </a:r>
            <a:r>
              <a:rPr lang="en-US" sz="4000" b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Female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into </a:t>
            </a:r>
            <a:r>
              <a:rPr lang="en-US" sz="4000" b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male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entails a change of </a:t>
            </a:r>
          </a:p>
          <a:p>
            <a:pPr marL="0" indent="0" algn="just" rtl="0">
              <a:buClr>
                <a:srgbClr val="FFFF00"/>
              </a:buClr>
              <a:buNone/>
            </a:pP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the </a:t>
            </a:r>
            <a:r>
              <a:rPr lang="en-US" sz="4000" b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expression </a:t>
            </a:r>
            <a:r>
              <a:rPr lang="en-US" sz="4000" b="1" u="sng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plane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of the sign to </a:t>
            </a:r>
            <a:r>
              <a:rPr lang="en-US" sz="4000" b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stallion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785" y="3527945"/>
            <a:ext cx="11518710" cy="1132765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4000" b="1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</a:t>
            </a:r>
            <a:r>
              <a:rPr lang="en-US" sz="5200" b="1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While :-</a:t>
            </a:r>
          </a:p>
          <a:p>
            <a:pPr algn="just" rtl="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Changing </a:t>
            </a:r>
            <a:r>
              <a:rPr lang="en-US" sz="4000" b="1" u="sng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Black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into </a:t>
            </a:r>
            <a:r>
              <a:rPr lang="en-US" sz="4000" b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Brown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entails no change in the </a:t>
            </a:r>
            <a:r>
              <a:rPr lang="en-US" sz="4000" b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expression </a:t>
            </a:r>
            <a:r>
              <a:rPr lang="en-US" sz="4000" b="1" u="sng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plane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47780" y="5358011"/>
            <a:ext cx="3046032" cy="11752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IQ"/>
            </a:defPPr>
            <a:lvl1pPr algn="ctr">
              <a:defRPr sz="3200" b="1">
                <a:solidFill>
                  <a:schemeClr val="dk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en-US" dirty="0"/>
              <a:t>Male       </a:t>
            </a:r>
            <a:r>
              <a:rPr lang="en-US" dirty="0" smtClean="0"/>
              <a:t>Female</a:t>
            </a:r>
          </a:p>
          <a:p>
            <a:pPr algn="l"/>
            <a:endParaRPr lang="en-US" sz="1400" dirty="0"/>
          </a:p>
          <a:p>
            <a:pPr algn="l"/>
            <a:r>
              <a:rPr lang="en-US" dirty="0"/>
              <a:t>              One </a:t>
            </a:r>
            <a:r>
              <a:rPr lang="en-US" dirty="0" smtClean="0"/>
              <a:t>Possibility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797855" y="4660710"/>
            <a:ext cx="3377154" cy="5033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IQ"/>
            </a:defPPr>
            <a:lvl1pPr algn="l">
              <a:defRPr sz="3200" b="1">
                <a:solidFill>
                  <a:schemeClr val="dk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dirty="0"/>
              <a:t>Unrestricted </a:t>
            </a:r>
            <a:r>
              <a:rPr lang="en-US" dirty="0" smtClean="0"/>
              <a:t>inventories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65493" y="4660710"/>
            <a:ext cx="3028318" cy="5033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IQ"/>
            </a:defPPr>
            <a:lvl1pPr algn="ctr">
              <a:defRPr sz="3600" b="1">
                <a:solidFill>
                  <a:schemeClr val="dk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200" dirty="0"/>
              <a:t>Restricted </a:t>
            </a:r>
            <a:r>
              <a:rPr lang="en-US" sz="3200" dirty="0" smtClean="0"/>
              <a:t>inventories</a:t>
            </a:r>
            <a:endParaRPr lang="en-US" sz="32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797855" y="5358011"/>
            <a:ext cx="5102890" cy="11752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IQ"/>
            </a:defPPr>
            <a:lvl1pPr algn="l">
              <a:defRPr sz="3200" b="1">
                <a:solidFill>
                  <a:schemeClr val="dk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Horse       </a:t>
            </a:r>
            <a:r>
              <a:rPr lang="en-US" dirty="0" smtClean="0"/>
              <a:t>mustang , fool , </a:t>
            </a:r>
            <a:r>
              <a:rPr lang="en-US" dirty="0"/>
              <a:t>gelding 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 .</a:t>
            </a:r>
            <a:endParaRPr lang="en-US" dirty="0"/>
          </a:p>
          <a:p>
            <a:r>
              <a:rPr lang="en-US" sz="1400" dirty="0"/>
              <a:t>           </a:t>
            </a:r>
            <a:r>
              <a:rPr lang="en-US" sz="1400" dirty="0" smtClean="0"/>
              <a:t>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Many </a:t>
            </a:r>
            <a:r>
              <a:rPr lang="en-US" dirty="0"/>
              <a:t>Possibilities </a:t>
            </a:r>
            <a:r>
              <a:rPr lang="en-US" dirty="0" smtClean="0"/>
              <a:t>     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5785" y="3684896"/>
            <a:ext cx="55199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92322" y="5581934"/>
            <a:ext cx="388220" cy="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46363" y="5595580"/>
            <a:ext cx="388220" cy="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068832" y="5744082"/>
            <a:ext cx="520002" cy="4454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972746" y="5744082"/>
            <a:ext cx="537766" cy="4294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835970" y="280437"/>
            <a:ext cx="10273553" cy="8387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The aim of lexical decomposition</a:t>
            </a:r>
          </a:p>
        </p:txBody>
      </p:sp>
    </p:spTree>
    <p:extLst>
      <p:ext uri="{BB962C8B-B14F-4D97-AF65-F5344CB8AC3E}">
        <p14:creationId xmlns:p14="http://schemas.microsoft.com/office/powerpoint/2010/main" xmlns="" val="2694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5071</TotalTime>
  <Words>1524</Words>
  <Application>Microsoft Office PowerPoint</Application>
  <PresentationFormat>Custom</PresentationFormat>
  <Paragraphs>231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        Presented by :  Amna H.Ali    MA Student 2018 . 2019 </vt:lpstr>
      <vt:lpstr>Slide 2</vt:lpstr>
      <vt:lpstr>Slide 3</vt:lpstr>
      <vt:lpstr>Slide 4</vt:lpstr>
      <vt:lpstr>There is more direct evidence of the functional discreteness of a portion of meaning, in the form of a discontinuity in semantic structure of a sense.   A - I was on the point of carrying out an action which would have caused her to die . B - I acted in such a way as to cause her to be almost dead .      The ambiguity , here , suggests a function autonomy for component CAUSE and DIE within the meaning kill.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Sight Translastion Consecutive Interpretation   Presented by :  Amna H.Ali    MA Student 2018 . 2019</dc:title>
  <dc:creator>MLS</dc:creator>
  <cp:lastModifiedBy>HP</cp:lastModifiedBy>
  <cp:revision>109</cp:revision>
  <dcterms:created xsi:type="dcterms:W3CDTF">2018-11-17T20:18:28Z</dcterms:created>
  <dcterms:modified xsi:type="dcterms:W3CDTF">2018-12-12T18:40:33Z</dcterms:modified>
</cp:coreProperties>
</file>