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p:scale>
          <a:sx n="70" d="100"/>
          <a:sy n="70" d="100"/>
        </p:scale>
        <p:origin x="-564" y="-18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76CF907-31A9-49DF-A64F-762538B7EDFA}" type="doc">
      <dgm:prSet loTypeId="urn:microsoft.com/office/officeart/2005/8/layout/vList2" loCatId="list" qsTypeId="urn:microsoft.com/office/officeart/2005/8/quickstyle/simple1" qsCatId="simple" csTypeId="urn:microsoft.com/office/officeart/2005/8/colors/colorful1" csCatId="colorful" phldr="1"/>
      <dgm:spPr/>
      <dgm:t>
        <a:bodyPr/>
        <a:lstStyle/>
        <a:p>
          <a:pPr rtl="1"/>
          <a:endParaRPr lang="ar-IQ"/>
        </a:p>
      </dgm:t>
    </dgm:pt>
    <dgm:pt modelId="{9827378F-197B-4910-BA48-2B41573601D0}">
      <dgm:prSet/>
      <dgm:spPr/>
      <dgm:t>
        <a:bodyPr/>
        <a:lstStyle/>
        <a:p>
          <a:pPr algn="ctr" rtl="1"/>
          <a:r>
            <a:rPr lang="ar-SA" b="1" dirty="0" smtClean="0"/>
            <a:t>ومن الناحية الاصطلاحية</a:t>
          </a:r>
          <a:r>
            <a:rPr lang="ar-SA" b="0" dirty="0" smtClean="0"/>
            <a:t> نجد تصورين أساسيين لهذا العلم:</a:t>
          </a:r>
          <a:endParaRPr lang="ar-IQ" dirty="0"/>
        </a:p>
      </dgm:t>
    </dgm:pt>
    <dgm:pt modelId="{6CE5B128-91D0-4B98-AD8C-C3ACB28CE273}" type="parTrans" cxnId="{F19298C0-3710-452F-9288-68FC76211889}">
      <dgm:prSet/>
      <dgm:spPr/>
      <dgm:t>
        <a:bodyPr/>
        <a:lstStyle/>
        <a:p>
          <a:pPr rtl="1"/>
          <a:endParaRPr lang="ar-IQ"/>
        </a:p>
      </dgm:t>
    </dgm:pt>
    <dgm:pt modelId="{3CA9F394-523D-43A9-9861-81F680714A0C}" type="sibTrans" cxnId="{F19298C0-3710-452F-9288-68FC76211889}">
      <dgm:prSet/>
      <dgm:spPr/>
      <dgm:t>
        <a:bodyPr/>
        <a:lstStyle/>
        <a:p>
          <a:pPr rtl="1"/>
          <a:endParaRPr lang="ar-IQ"/>
        </a:p>
      </dgm:t>
    </dgm:pt>
    <dgm:pt modelId="{CA312A83-7501-42E2-BD2A-7F1B1A86B3E9}">
      <dgm:prSet/>
      <dgm:spPr/>
      <dgm:t>
        <a:bodyPr/>
        <a:lstStyle/>
        <a:p>
          <a:pPr rtl="1"/>
          <a:r>
            <a:rPr lang="ar-SA" b="0" dirty="0" smtClean="0">
              <a:solidFill>
                <a:schemeClr val="tx1"/>
              </a:solidFill>
            </a:rPr>
            <a:t>1)التصور الأول: هو التصور الأمريكي الذي ينظر للأنثروبولوجيا كعلم يهتم بدراسة الإنسان من الناحيتين العضوية والثقافية على حد سواء ويستخدم الأمريكيون مصطلح الأنثروبولوجيا الجسمية أو الفيزيقية للإشارة إلى دراسة الجانب العضوي التطوري الحيوي للإنسان، بينما يستخدمون مصطلح الأنثروبولوجيا الثقافية لمجموع التخصصات التي تدرس النواحي الثقافية والاجتماعية لحياة الإنسان يدخل في ذلك الدراسات المتعلقة بالإنسان القديم (</a:t>
          </a:r>
          <a:r>
            <a:rPr lang="ar-SA" b="0" dirty="0" err="1" smtClean="0">
              <a:solidFill>
                <a:schemeClr val="tx1"/>
              </a:solidFill>
            </a:rPr>
            <a:t>الأركولوجيا</a:t>
          </a:r>
          <a:r>
            <a:rPr lang="ar-SA" b="0" dirty="0" smtClean="0">
              <a:solidFill>
                <a:schemeClr val="tx1"/>
              </a:solidFill>
            </a:rPr>
            <a:t>)، كما تتناول الأنثروبولوجيا الثقافية دراسة لغات الشعوب الأولية واللهجات المحلية والتأثيرات المتبادلة بين اللغة والثقافة بصفة عامة وذلك في إطار ما يعرف بعلم اللغة.</a:t>
          </a:r>
          <a:endParaRPr lang="ar-IQ" dirty="0">
            <a:solidFill>
              <a:schemeClr val="tx1"/>
            </a:solidFill>
          </a:endParaRPr>
        </a:p>
      </dgm:t>
    </dgm:pt>
    <dgm:pt modelId="{CCB31B61-0E48-4A3B-9082-4E3548C29967}" type="parTrans" cxnId="{986175DA-9740-4FFD-B7E5-7C287C0ACC7A}">
      <dgm:prSet/>
      <dgm:spPr/>
      <dgm:t>
        <a:bodyPr/>
        <a:lstStyle/>
        <a:p>
          <a:pPr rtl="1"/>
          <a:endParaRPr lang="ar-IQ"/>
        </a:p>
      </dgm:t>
    </dgm:pt>
    <dgm:pt modelId="{E8F5B03C-1784-406A-ABA2-9498AAF3E3F8}" type="sibTrans" cxnId="{986175DA-9740-4FFD-B7E5-7C287C0ACC7A}">
      <dgm:prSet/>
      <dgm:spPr/>
      <dgm:t>
        <a:bodyPr/>
        <a:lstStyle/>
        <a:p>
          <a:pPr rtl="1"/>
          <a:endParaRPr lang="ar-IQ"/>
        </a:p>
      </dgm:t>
    </dgm:pt>
    <dgm:pt modelId="{493F233C-9F03-4D4F-A540-2ABED411FAF3}">
      <dgm:prSet/>
      <dgm:spPr/>
      <dgm:t>
        <a:bodyPr/>
        <a:lstStyle/>
        <a:p>
          <a:pPr rtl="1"/>
          <a:r>
            <a:rPr lang="ar-SA" b="0" smtClean="0"/>
            <a:t>2)التصور الثاني: هو التصور الأوروبي للأنثروبولوجيا وهو مختلف من بلد لآخر، فقد كان يقصد بالأنثروبولوجيا دراسة التاريخ الطبيعي للإنسان حيث اتسعت في أوربا موضوعات الأنتروبولوجيا بهذا المعنى وتنوعت لتشمل الدراسة المقارنة بين الإنسان والحيوان وبين السلالات البشرية بل وحتى الدراسة المقارنة بين الذكور والإناث وصلة ذلك بالأدوار الاجتماعية.</a:t>
          </a:r>
          <a:endParaRPr lang="ar-IQ"/>
        </a:p>
      </dgm:t>
    </dgm:pt>
    <dgm:pt modelId="{97590CD3-3EC2-42AA-932B-78FFB809A760}" type="parTrans" cxnId="{6B58E7ED-920D-4DBA-946E-7B04D63FAC31}">
      <dgm:prSet/>
      <dgm:spPr/>
      <dgm:t>
        <a:bodyPr/>
        <a:lstStyle/>
        <a:p>
          <a:pPr rtl="1"/>
          <a:endParaRPr lang="ar-IQ"/>
        </a:p>
      </dgm:t>
    </dgm:pt>
    <dgm:pt modelId="{63B261E0-09DC-437F-B437-64E40674B4CC}" type="sibTrans" cxnId="{6B58E7ED-920D-4DBA-946E-7B04D63FAC31}">
      <dgm:prSet/>
      <dgm:spPr/>
      <dgm:t>
        <a:bodyPr/>
        <a:lstStyle/>
        <a:p>
          <a:pPr rtl="1"/>
          <a:endParaRPr lang="ar-IQ"/>
        </a:p>
      </dgm:t>
    </dgm:pt>
    <dgm:pt modelId="{319BF660-3816-4741-B302-AC579BE1B5FA}" type="pres">
      <dgm:prSet presAssocID="{376CF907-31A9-49DF-A64F-762538B7EDFA}" presName="linear" presStyleCnt="0">
        <dgm:presLayoutVars>
          <dgm:animLvl val="lvl"/>
          <dgm:resizeHandles val="exact"/>
        </dgm:presLayoutVars>
      </dgm:prSet>
      <dgm:spPr/>
      <dgm:t>
        <a:bodyPr/>
        <a:lstStyle/>
        <a:p>
          <a:pPr rtl="1"/>
          <a:endParaRPr lang="ar-IQ"/>
        </a:p>
      </dgm:t>
    </dgm:pt>
    <dgm:pt modelId="{A6437C22-750D-44CA-A04B-601A782DA190}" type="pres">
      <dgm:prSet presAssocID="{9827378F-197B-4910-BA48-2B41573601D0}" presName="parentText" presStyleLbl="node1" presStyleIdx="0" presStyleCnt="3" custScaleY="42576">
        <dgm:presLayoutVars>
          <dgm:chMax val="0"/>
          <dgm:bulletEnabled val="1"/>
        </dgm:presLayoutVars>
      </dgm:prSet>
      <dgm:spPr/>
      <dgm:t>
        <a:bodyPr/>
        <a:lstStyle/>
        <a:p>
          <a:pPr rtl="1"/>
          <a:endParaRPr lang="ar-IQ"/>
        </a:p>
      </dgm:t>
    </dgm:pt>
    <dgm:pt modelId="{C12CAA64-5390-4299-A7F5-7560050AB805}" type="pres">
      <dgm:prSet presAssocID="{3CA9F394-523D-43A9-9861-81F680714A0C}" presName="spacer" presStyleCnt="0"/>
      <dgm:spPr/>
    </dgm:pt>
    <dgm:pt modelId="{CDD18915-2591-4EFF-B27A-D446BD600C96}" type="pres">
      <dgm:prSet presAssocID="{CA312A83-7501-42E2-BD2A-7F1B1A86B3E9}" presName="parentText" presStyleLbl="node1" presStyleIdx="1" presStyleCnt="3">
        <dgm:presLayoutVars>
          <dgm:chMax val="0"/>
          <dgm:bulletEnabled val="1"/>
        </dgm:presLayoutVars>
      </dgm:prSet>
      <dgm:spPr/>
      <dgm:t>
        <a:bodyPr/>
        <a:lstStyle/>
        <a:p>
          <a:pPr rtl="1"/>
          <a:endParaRPr lang="ar-IQ"/>
        </a:p>
      </dgm:t>
    </dgm:pt>
    <dgm:pt modelId="{C3F8A731-0FCD-4B1F-975F-7CD96C9012D1}" type="pres">
      <dgm:prSet presAssocID="{E8F5B03C-1784-406A-ABA2-9498AAF3E3F8}" presName="spacer" presStyleCnt="0"/>
      <dgm:spPr/>
    </dgm:pt>
    <dgm:pt modelId="{384F85EA-F053-4228-A08C-45069A25E42F}" type="pres">
      <dgm:prSet presAssocID="{493F233C-9F03-4D4F-A540-2ABED411FAF3}" presName="parentText" presStyleLbl="node1" presStyleIdx="2" presStyleCnt="3">
        <dgm:presLayoutVars>
          <dgm:chMax val="0"/>
          <dgm:bulletEnabled val="1"/>
        </dgm:presLayoutVars>
      </dgm:prSet>
      <dgm:spPr/>
      <dgm:t>
        <a:bodyPr/>
        <a:lstStyle/>
        <a:p>
          <a:pPr rtl="1"/>
          <a:endParaRPr lang="ar-IQ"/>
        </a:p>
      </dgm:t>
    </dgm:pt>
  </dgm:ptLst>
  <dgm:cxnLst>
    <dgm:cxn modelId="{6B58E7ED-920D-4DBA-946E-7B04D63FAC31}" srcId="{376CF907-31A9-49DF-A64F-762538B7EDFA}" destId="{493F233C-9F03-4D4F-A540-2ABED411FAF3}" srcOrd="2" destOrd="0" parTransId="{97590CD3-3EC2-42AA-932B-78FFB809A760}" sibTransId="{63B261E0-09DC-437F-B437-64E40674B4CC}"/>
    <dgm:cxn modelId="{6D31A09F-A670-4B00-A774-5585E3150F5F}" type="presOf" srcId="{9827378F-197B-4910-BA48-2B41573601D0}" destId="{A6437C22-750D-44CA-A04B-601A782DA190}" srcOrd="0" destOrd="0" presId="urn:microsoft.com/office/officeart/2005/8/layout/vList2"/>
    <dgm:cxn modelId="{F19298C0-3710-452F-9288-68FC76211889}" srcId="{376CF907-31A9-49DF-A64F-762538B7EDFA}" destId="{9827378F-197B-4910-BA48-2B41573601D0}" srcOrd="0" destOrd="0" parTransId="{6CE5B128-91D0-4B98-AD8C-C3ACB28CE273}" sibTransId="{3CA9F394-523D-43A9-9861-81F680714A0C}"/>
    <dgm:cxn modelId="{0972F545-670B-434F-A214-00CAE255ADE3}" type="presOf" srcId="{493F233C-9F03-4D4F-A540-2ABED411FAF3}" destId="{384F85EA-F053-4228-A08C-45069A25E42F}" srcOrd="0" destOrd="0" presId="urn:microsoft.com/office/officeart/2005/8/layout/vList2"/>
    <dgm:cxn modelId="{8460EEC9-BD9E-473A-B8D3-D5B7FC667DCA}" type="presOf" srcId="{CA312A83-7501-42E2-BD2A-7F1B1A86B3E9}" destId="{CDD18915-2591-4EFF-B27A-D446BD600C96}" srcOrd="0" destOrd="0" presId="urn:microsoft.com/office/officeart/2005/8/layout/vList2"/>
    <dgm:cxn modelId="{EA7A9CE9-8434-4BAC-BD1F-151601D211CA}" type="presOf" srcId="{376CF907-31A9-49DF-A64F-762538B7EDFA}" destId="{319BF660-3816-4741-B302-AC579BE1B5FA}" srcOrd="0" destOrd="0" presId="urn:microsoft.com/office/officeart/2005/8/layout/vList2"/>
    <dgm:cxn modelId="{986175DA-9740-4FFD-B7E5-7C287C0ACC7A}" srcId="{376CF907-31A9-49DF-A64F-762538B7EDFA}" destId="{CA312A83-7501-42E2-BD2A-7F1B1A86B3E9}" srcOrd="1" destOrd="0" parTransId="{CCB31B61-0E48-4A3B-9082-4E3548C29967}" sibTransId="{E8F5B03C-1784-406A-ABA2-9498AAF3E3F8}"/>
    <dgm:cxn modelId="{66DA2CED-8F55-40FE-8510-EB62D3730D95}" type="presParOf" srcId="{319BF660-3816-4741-B302-AC579BE1B5FA}" destId="{A6437C22-750D-44CA-A04B-601A782DA190}" srcOrd="0" destOrd="0" presId="urn:microsoft.com/office/officeart/2005/8/layout/vList2"/>
    <dgm:cxn modelId="{83BFE305-6B8F-4275-994A-A38234D8DA72}" type="presParOf" srcId="{319BF660-3816-4741-B302-AC579BE1B5FA}" destId="{C12CAA64-5390-4299-A7F5-7560050AB805}" srcOrd="1" destOrd="0" presId="urn:microsoft.com/office/officeart/2005/8/layout/vList2"/>
    <dgm:cxn modelId="{4C3F2605-81BD-438E-84BD-9265EDD52D4D}" type="presParOf" srcId="{319BF660-3816-4741-B302-AC579BE1B5FA}" destId="{CDD18915-2591-4EFF-B27A-D446BD600C96}" srcOrd="2" destOrd="0" presId="urn:microsoft.com/office/officeart/2005/8/layout/vList2"/>
    <dgm:cxn modelId="{B1D815B4-3A14-46A6-B97A-DA95B9284913}" type="presParOf" srcId="{319BF660-3816-4741-B302-AC579BE1B5FA}" destId="{C3F8A731-0FCD-4B1F-975F-7CD96C9012D1}" srcOrd="3" destOrd="0" presId="urn:microsoft.com/office/officeart/2005/8/layout/vList2"/>
    <dgm:cxn modelId="{049E1CE7-AD2C-442A-8A79-3E4FA20697D9}" type="presParOf" srcId="{319BF660-3816-4741-B302-AC579BE1B5FA}" destId="{384F85EA-F053-4228-A08C-45069A25E42F}"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F9F1BBF-C39C-4829-A3DB-2A6ED0816611}" type="doc">
      <dgm:prSet loTypeId="urn:microsoft.com/office/officeart/2005/8/layout/target3" loCatId="relationship" qsTypeId="urn:microsoft.com/office/officeart/2005/8/quickstyle/simple1" qsCatId="simple" csTypeId="urn:microsoft.com/office/officeart/2005/8/colors/accent1_2" csCatId="accent1"/>
      <dgm:spPr/>
      <dgm:t>
        <a:bodyPr/>
        <a:lstStyle/>
        <a:p>
          <a:pPr rtl="1"/>
          <a:endParaRPr lang="ar-IQ"/>
        </a:p>
      </dgm:t>
    </dgm:pt>
    <dgm:pt modelId="{612DD60F-118B-4792-80E5-B6067142D2C4}">
      <dgm:prSet/>
      <dgm:spPr/>
      <dgm:t>
        <a:bodyPr/>
        <a:lstStyle/>
        <a:p>
          <a:pPr rtl="1"/>
          <a:r>
            <a:rPr lang="ar-SA" b="1" dirty="0" smtClean="0"/>
            <a:t>وبشكل عام يمكن</a:t>
          </a:r>
          <a:r>
            <a:rPr lang="ar-SA" b="0" dirty="0" smtClean="0"/>
            <a:t> تقسيم الأنثروبولوجيا إلى فرعين رئيسين يتشعب عنهما مجموعة كبيرة من الفروع الأخيرة...</a:t>
          </a:r>
          <a:endParaRPr lang="ar-IQ" dirty="0"/>
        </a:p>
      </dgm:t>
    </dgm:pt>
    <dgm:pt modelId="{47FA86DB-4C3B-4BC7-988A-4A2CD84E8402}" type="parTrans" cxnId="{FC097496-9AF4-438D-B4BD-130D67BEDCC9}">
      <dgm:prSet/>
      <dgm:spPr/>
      <dgm:t>
        <a:bodyPr/>
        <a:lstStyle/>
        <a:p>
          <a:pPr rtl="1"/>
          <a:endParaRPr lang="ar-IQ"/>
        </a:p>
      </dgm:t>
    </dgm:pt>
    <dgm:pt modelId="{F059F9BC-F566-47C1-88DF-65A35BDFCF91}" type="sibTrans" cxnId="{FC097496-9AF4-438D-B4BD-130D67BEDCC9}">
      <dgm:prSet/>
      <dgm:spPr/>
      <dgm:t>
        <a:bodyPr/>
        <a:lstStyle/>
        <a:p>
          <a:pPr rtl="1"/>
          <a:endParaRPr lang="ar-IQ"/>
        </a:p>
      </dgm:t>
    </dgm:pt>
    <dgm:pt modelId="{B6ECA31F-95FC-4CDA-8043-9CB34A0778D3}">
      <dgm:prSet/>
      <dgm:spPr/>
      <dgm:t>
        <a:bodyPr/>
        <a:lstStyle/>
        <a:p>
          <a:pPr rtl="1"/>
          <a:r>
            <a:rPr lang="ar-SA" b="1" smtClean="0"/>
            <a:t>الفرع الأول: هو الأنثروبولوجيا الحيوية أو الفيزيقية أو الطبيعية:</a:t>
          </a:r>
          <a:r>
            <a:rPr lang="ar-SA" b="0" smtClean="0"/>
            <a:t> وهي فرع قديم ظهر في أواخر القرن الثامن عشر تحت تأثير الأفكار الداروينية وهو يهتم بدراسة الإنسان من حيث سماته الجسمية والتشريحية كشكل الجمجمة وطول القامة، كما يدرس الإنسان في نشأته الأولى وفي تطوره عن الرئيسيات وفي كيفية اكتسابه السمات والخصائص السلالية التي تميزه عن غيره من الأجناس والأنواع الحيوانية.</a:t>
          </a:r>
          <a:endParaRPr lang="ar-IQ"/>
        </a:p>
      </dgm:t>
    </dgm:pt>
    <dgm:pt modelId="{0AB8A4B6-CB1B-46CF-B0A1-A9470423C2A2}" type="parTrans" cxnId="{61532CE0-E169-45D8-A466-38895959B61A}">
      <dgm:prSet/>
      <dgm:spPr/>
      <dgm:t>
        <a:bodyPr/>
        <a:lstStyle/>
        <a:p>
          <a:pPr rtl="1"/>
          <a:endParaRPr lang="ar-IQ"/>
        </a:p>
      </dgm:t>
    </dgm:pt>
    <dgm:pt modelId="{AE32000A-7BB8-4FB2-ADAD-CA7024984B02}" type="sibTrans" cxnId="{61532CE0-E169-45D8-A466-38895959B61A}">
      <dgm:prSet/>
      <dgm:spPr/>
      <dgm:t>
        <a:bodyPr/>
        <a:lstStyle/>
        <a:p>
          <a:pPr rtl="1"/>
          <a:endParaRPr lang="ar-IQ"/>
        </a:p>
      </dgm:t>
    </dgm:pt>
    <dgm:pt modelId="{8B7E9CD8-82B0-40B2-ABD4-5C61D54D59E0}">
      <dgm:prSet/>
      <dgm:spPr/>
      <dgm:t>
        <a:bodyPr/>
        <a:lstStyle/>
        <a:p>
          <a:pPr rtl="1"/>
          <a:r>
            <a:rPr lang="ar-SA" b="1" smtClean="0"/>
            <a:t>الفرع الثاني: فهو الأنثروبوبوجيا الثقافية</a:t>
          </a:r>
          <a:r>
            <a:rPr lang="ar-SA" b="0" smtClean="0"/>
            <a:t> (بشقيها الاجتماعي والثقافي) وهي تهم بدراسة منتجات الإنسان الثقافية على اعتبار أنه نوع يتميز عن بقية الأنواع الحيوانية بالثقافة وهذا الفرع تندرج تحته مجموعة من المباحث الأساسية هي علم اللغويات الأنثروبولوجية التي تقوم بدراسة اللغات وتاريخها دراسة بحثية وصفية بغية تحديد أصول اللغات الإنسانية بالإضافة للأنتروبولوجيا الاجتماعية التي تنقسم بدورها إلى عدة فروع سياسية وقانونية</a:t>
          </a:r>
          <a:r>
            <a:rPr lang="en-US" b="0" smtClean="0"/>
            <a:t>. </a:t>
          </a:r>
          <a:endParaRPr lang="ar-IQ"/>
        </a:p>
      </dgm:t>
    </dgm:pt>
    <dgm:pt modelId="{5787BDB7-26F0-4C61-80EB-B13F37A573C5}" type="parTrans" cxnId="{386593EE-62C1-4822-95E6-BBDD1AAE3632}">
      <dgm:prSet/>
      <dgm:spPr/>
      <dgm:t>
        <a:bodyPr/>
        <a:lstStyle/>
        <a:p>
          <a:pPr rtl="1"/>
          <a:endParaRPr lang="ar-IQ"/>
        </a:p>
      </dgm:t>
    </dgm:pt>
    <dgm:pt modelId="{A12EAFF8-8CDF-4DFE-B120-352432BBAE1D}" type="sibTrans" cxnId="{386593EE-62C1-4822-95E6-BBDD1AAE3632}">
      <dgm:prSet/>
      <dgm:spPr/>
      <dgm:t>
        <a:bodyPr/>
        <a:lstStyle/>
        <a:p>
          <a:pPr rtl="1"/>
          <a:endParaRPr lang="ar-IQ"/>
        </a:p>
      </dgm:t>
    </dgm:pt>
    <dgm:pt modelId="{6969A8CD-480A-44D4-9BD4-2A3BF5D7E08F}" type="pres">
      <dgm:prSet presAssocID="{AF9F1BBF-C39C-4829-A3DB-2A6ED0816611}" presName="Name0" presStyleCnt="0">
        <dgm:presLayoutVars>
          <dgm:chMax val="7"/>
          <dgm:dir/>
          <dgm:animLvl val="lvl"/>
          <dgm:resizeHandles val="exact"/>
        </dgm:presLayoutVars>
      </dgm:prSet>
      <dgm:spPr/>
      <dgm:t>
        <a:bodyPr/>
        <a:lstStyle/>
        <a:p>
          <a:pPr rtl="1"/>
          <a:endParaRPr lang="ar-IQ"/>
        </a:p>
      </dgm:t>
    </dgm:pt>
    <dgm:pt modelId="{FDCF6890-9D84-4EEA-948E-CABCD42E7644}" type="pres">
      <dgm:prSet presAssocID="{612DD60F-118B-4792-80E5-B6067142D2C4}" presName="circle1" presStyleLbl="node1" presStyleIdx="0" presStyleCnt="3"/>
      <dgm:spPr/>
    </dgm:pt>
    <dgm:pt modelId="{E1F063F5-4C61-45AB-8380-621B30ED965F}" type="pres">
      <dgm:prSet presAssocID="{612DD60F-118B-4792-80E5-B6067142D2C4}" presName="space" presStyleCnt="0"/>
      <dgm:spPr/>
    </dgm:pt>
    <dgm:pt modelId="{C6C4A986-7C14-44B5-9039-1AC09D4EF382}" type="pres">
      <dgm:prSet presAssocID="{612DD60F-118B-4792-80E5-B6067142D2C4}" presName="rect1" presStyleLbl="alignAcc1" presStyleIdx="0" presStyleCnt="3"/>
      <dgm:spPr/>
      <dgm:t>
        <a:bodyPr/>
        <a:lstStyle/>
        <a:p>
          <a:pPr rtl="1"/>
          <a:endParaRPr lang="ar-IQ"/>
        </a:p>
      </dgm:t>
    </dgm:pt>
    <dgm:pt modelId="{BD6DCABB-6E1C-480D-8C21-83084B224932}" type="pres">
      <dgm:prSet presAssocID="{B6ECA31F-95FC-4CDA-8043-9CB34A0778D3}" presName="vertSpace2" presStyleLbl="node1" presStyleIdx="0" presStyleCnt="3"/>
      <dgm:spPr/>
    </dgm:pt>
    <dgm:pt modelId="{5FA05D03-43FF-4485-A0B8-0F2D888AAA1D}" type="pres">
      <dgm:prSet presAssocID="{B6ECA31F-95FC-4CDA-8043-9CB34A0778D3}" presName="circle2" presStyleLbl="node1" presStyleIdx="1" presStyleCnt="3"/>
      <dgm:spPr/>
    </dgm:pt>
    <dgm:pt modelId="{42C96C27-94A0-418F-A932-DD00EFA9BA5B}" type="pres">
      <dgm:prSet presAssocID="{B6ECA31F-95FC-4CDA-8043-9CB34A0778D3}" presName="rect2" presStyleLbl="alignAcc1" presStyleIdx="1" presStyleCnt="3"/>
      <dgm:spPr/>
      <dgm:t>
        <a:bodyPr/>
        <a:lstStyle/>
        <a:p>
          <a:pPr rtl="1"/>
          <a:endParaRPr lang="ar-IQ"/>
        </a:p>
      </dgm:t>
    </dgm:pt>
    <dgm:pt modelId="{350E9C73-CA0C-409A-8A30-3780D0CB1C60}" type="pres">
      <dgm:prSet presAssocID="{8B7E9CD8-82B0-40B2-ABD4-5C61D54D59E0}" presName="vertSpace3" presStyleLbl="node1" presStyleIdx="1" presStyleCnt="3"/>
      <dgm:spPr/>
    </dgm:pt>
    <dgm:pt modelId="{FA7386E7-8024-4754-88A1-3AF99E25AD33}" type="pres">
      <dgm:prSet presAssocID="{8B7E9CD8-82B0-40B2-ABD4-5C61D54D59E0}" presName="circle3" presStyleLbl="node1" presStyleIdx="2" presStyleCnt="3"/>
      <dgm:spPr/>
    </dgm:pt>
    <dgm:pt modelId="{3303A61B-5EC6-4FDD-9258-729C6A31C516}" type="pres">
      <dgm:prSet presAssocID="{8B7E9CD8-82B0-40B2-ABD4-5C61D54D59E0}" presName="rect3" presStyleLbl="alignAcc1" presStyleIdx="2" presStyleCnt="3"/>
      <dgm:spPr/>
      <dgm:t>
        <a:bodyPr/>
        <a:lstStyle/>
        <a:p>
          <a:pPr rtl="1"/>
          <a:endParaRPr lang="ar-IQ"/>
        </a:p>
      </dgm:t>
    </dgm:pt>
    <dgm:pt modelId="{AB6E8B33-4304-4585-9605-346703724623}" type="pres">
      <dgm:prSet presAssocID="{612DD60F-118B-4792-80E5-B6067142D2C4}" presName="rect1ParTxNoCh" presStyleLbl="alignAcc1" presStyleIdx="2" presStyleCnt="3">
        <dgm:presLayoutVars>
          <dgm:chMax val="1"/>
          <dgm:bulletEnabled val="1"/>
        </dgm:presLayoutVars>
      </dgm:prSet>
      <dgm:spPr/>
      <dgm:t>
        <a:bodyPr/>
        <a:lstStyle/>
        <a:p>
          <a:pPr rtl="1"/>
          <a:endParaRPr lang="ar-IQ"/>
        </a:p>
      </dgm:t>
    </dgm:pt>
    <dgm:pt modelId="{81082399-A545-4BE2-BD9F-7C1AFE8556FA}" type="pres">
      <dgm:prSet presAssocID="{B6ECA31F-95FC-4CDA-8043-9CB34A0778D3}" presName="rect2ParTxNoCh" presStyleLbl="alignAcc1" presStyleIdx="2" presStyleCnt="3">
        <dgm:presLayoutVars>
          <dgm:chMax val="1"/>
          <dgm:bulletEnabled val="1"/>
        </dgm:presLayoutVars>
      </dgm:prSet>
      <dgm:spPr/>
      <dgm:t>
        <a:bodyPr/>
        <a:lstStyle/>
        <a:p>
          <a:pPr rtl="1"/>
          <a:endParaRPr lang="ar-IQ"/>
        </a:p>
      </dgm:t>
    </dgm:pt>
    <dgm:pt modelId="{8DCB73ED-48E7-457E-8A8B-60845EF026DC}" type="pres">
      <dgm:prSet presAssocID="{8B7E9CD8-82B0-40B2-ABD4-5C61D54D59E0}" presName="rect3ParTxNoCh" presStyleLbl="alignAcc1" presStyleIdx="2" presStyleCnt="3">
        <dgm:presLayoutVars>
          <dgm:chMax val="1"/>
          <dgm:bulletEnabled val="1"/>
        </dgm:presLayoutVars>
      </dgm:prSet>
      <dgm:spPr/>
      <dgm:t>
        <a:bodyPr/>
        <a:lstStyle/>
        <a:p>
          <a:pPr rtl="1"/>
          <a:endParaRPr lang="ar-IQ"/>
        </a:p>
      </dgm:t>
    </dgm:pt>
  </dgm:ptLst>
  <dgm:cxnLst>
    <dgm:cxn modelId="{867A39F1-AC48-425B-BC49-9BD7FD8627B3}" type="presOf" srcId="{AF9F1BBF-C39C-4829-A3DB-2A6ED0816611}" destId="{6969A8CD-480A-44D4-9BD4-2A3BF5D7E08F}" srcOrd="0" destOrd="0" presId="urn:microsoft.com/office/officeart/2005/8/layout/target3"/>
    <dgm:cxn modelId="{1321D528-CE38-47EE-85F0-20A2EA03499F}" type="presOf" srcId="{8B7E9CD8-82B0-40B2-ABD4-5C61D54D59E0}" destId="{8DCB73ED-48E7-457E-8A8B-60845EF026DC}" srcOrd="1" destOrd="0" presId="urn:microsoft.com/office/officeart/2005/8/layout/target3"/>
    <dgm:cxn modelId="{285BA54E-C853-41C5-9B2C-3C70EAACE17A}" type="presOf" srcId="{612DD60F-118B-4792-80E5-B6067142D2C4}" destId="{C6C4A986-7C14-44B5-9039-1AC09D4EF382}" srcOrd="0" destOrd="0" presId="urn:microsoft.com/office/officeart/2005/8/layout/target3"/>
    <dgm:cxn modelId="{6F39AD4C-F930-43A7-9A7E-1620D87F3636}" type="presOf" srcId="{B6ECA31F-95FC-4CDA-8043-9CB34A0778D3}" destId="{81082399-A545-4BE2-BD9F-7C1AFE8556FA}" srcOrd="1" destOrd="0" presId="urn:microsoft.com/office/officeart/2005/8/layout/target3"/>
    <dgm:cxn modelId="{386593EE-62C1-4822-95E6-BBDD1AAE3632}" srcId="{AF9F1BBF-C39C-4829-A3DB-2A6ED0816611}" destId="{8B7E9CD8-82B0-40B2-ABD4-5C61D54D59E0}" srcOrd="2" destOrd="0" parTransId="{5787BDB7-26F0-4C61-80EB-B13F37A573C5}" sibTransId="{A12EAFF8-8CDF-4DFE-B120-352432BBAE1D}"/>
    <dgm:cxn modelId="{61532CE0-E169-45D8-A466-38895959B61A}" srcId="{AF9F1BBF-C39C-4829-A3DB-2A6ED0816611}" destId="{B6ECA31F-95FC-4CDA-8043-9CB34A0778D3}" srcOrd="1" destOrd="0" parTransId="{0AB8A4B6-CB1B-46CF-B0A1-A9470423C2A2}" sibTransId="{AE32000A-7BB8-4FB2-ADAD-CA7024984B02}"/>
    <dgm:cxn modelId="{FC097496-9AF4-438D-B4BD-130D67BEDCC9}" srcId="{AF9F1BBF-C39C-4829-A3DB-2A6ED0816611}" destId="{612DD60F-118B-4792-80E5-B6067142D2C4}" srcOrd="0" destOrd="0" parTransId="{47FA86DB-4C3B-4BC7-988A-4A2CD84E8402}" sibTransId="{F059F9BC-F566-47C1-88DF-65A35BDFCF91}"/>
    <dgm:cxn modelId="{4AFDB6CE-4252-4E50-8CA5-3EB1FE83A4C1}" type="presOf" srcId="{8B7E9CD8-82B0-40B2-ABD4-5C61D54D59E0}" destId="{3303A61B-5EC6-4FDD-9258-729C6A31C516}" srcOrd="0" destOrd="0" presId="urn:microsoft.com/office/officeart/2005/8/layout/target3"/>
    <dgm:cxn modelId="{675D1852-48F7-462C-8500-6C9FDF1F10D9}" type="presOf" srcId="{B6ECA31F-95FC-4CDA-8043-9CB34A0778D3}" destId="{42C96C27-94A0-418F-A932-DD00EFA9BA5B}" srcOrd="0" destOrd="0" presId="urn:microsoft.com/office/officeart/2005/8/layout/target3"/>
    <dgm:cxn modelId="{18CD8B69-E856-4098-A704-5CBE3BEADAFD}" type="presOf" srcId="{612DD60F-118B-4792-80E5-B6067142D2C4}" destId="{AB6E8B33-4304-4585-9605-346703724623}" srcOrd="1" destOrd="0" presId="urn:microsoft.com/office/officeart/2005/8/layout/target3"/>
    <dgm:cxn modelId="{7E7EA829-6B51-42E0-8F1C-78A5447C94B9}" type="presParOf" srcId="{6969A8CD-480A-44D4-9BD4-2A3BF5D7E08F}" destId="{FDCF6890-9D84-4EEA-948E-CABCD42E7644}" srcOrd="0" destOrd="0" presId="urn:microsoft.com/office/officeart/2005/8/layout/target3"/>
    <dgm:cxn modelId="{D215B137-DAD8-42EF-9D67-E5A492B667F4}" type="presParOf" srcId="{6969A8CD-480A-44D4-9BD4-2A3BF5D7E08F}" destId="{E1F063F5-4C61-45AB-8380-621B30ED965F}" srcOrd="1" destOrd="0" presId="urn:microsoft.com/office/officeart/2005/8/layout/target3"/>
    <dgm:cxn modelId="{400B634E-9E82-4981-9BAB-D74433F8F410}" type="presParOf" srcId="{6969A8CD-480A-44D4-9BD4-2A3BF5D7E08F}" destId="{C6C4A986-7C14-44B5-9039-1AC09D4EF382}" srcOrd="2" destOrd="0" presId="urn:microsoft.com/office/officeart/2005/8/layout/target3"/>
    <dgm:cxn modelId="{D5D7B13F-17EA-41F2-BA60-628DF6612ED6}" type="presParOf" srcId="{6969A8CD-480A-44D4-9BD4-2A3BF5D7E08F}" destId="{BD6DCABB-6E1C-480D-8C21-83084B224932}" srcOrd="3" destOrd="0" presId="urn:microsoft.com/office/officeart/2005/8/layout/target3"/>
    <dgm:cxn modelId="{3B2D44F2-2167-4ABE-9286-3855C58862E7}" type="presParOf" srcId="{6969A8CD-480A-44D4-9BD4-2A3BF5D7E08F}" destId="{5FA05D03-43FF-4485-A0B8-0F2D888AAA1D}" srcOrd="4" destOrd="0" presId="urn:microsoft.com/office/officeart/2005/8/layout/target3"/>
    <dgm:cxn modelId="{DFB553F7-4DA8-4957-826A-AD2226AB5E5C}" type="presParOf" srcId="{6969A8CD-480A-44D4-9BD4-2A3BF5D7E08F}" destId="{42C96C27-94A0-418F-A932-DD00EFA9BA5B}" srcOrd="5" destOrd="0" presId="urn:microsoft.com/office/officeart/2005/8/layout/target3"/>
    <dgm:cxn modelId="{C4D880C7-5F51-4463-99A9-68839AE77C4F}" type="presParOf" srcId="{6969A8CD-480A-44D4-9BD4-2A3BF5D7E08F}" destId="{350E9C73-CA0C-409A-8A30-3780D0CB1C60}" srcOrd="6" destOrd="0" presId="urn:microsoft.com/office/officeart/2005/8/layout/target3"/>
    <dgm:cxn modelId="{A4292D4F-E326-4AA9-9833-367B2A10104A}" type="presParOf" srcId="{6969A8CD-480A-44D4-9BD4-2A3BF5D7E08F}" destId="{FA7386E7-8024-4754-88A1-3AF99E25AD33}" srcOrd="7" destOrd="0" presId="urn:microsoft.com/office/officeart/2005/8/layout/target3"/>
    <dgm:cxn modelId="{BD81700D-61A1-406A-B5C4-AD31EB00BA07}" type="presParOf" srcId="{6969A8CD-480A-44D4-9BD4-2A3BF5D7E08F}" destId="{3303A61B-5EC6-4FDD-9258-729C6A31C516}" srcOrd="8" destOrd="0" presId="urn:microsoft.com/office/officeart/2005/8/layout/target3"/>
    <dgm:cxn modelId="{66D22092-EE12-4C1D-BAA0-C1478196763C}" type="presParOf" srcId="{6969A8CD-480A-44D4-9BD4-2A3BF5D7E08F}" destId="{AB6E8B33-4304-4585-9605-346703724623}" srcOrd="9" destOrd="0" presId="urn:microsoft.com/office/officeart/2005/8/layout/target3"/>
    <dgm:cxn modelId="{ED8A2C0A-75F6-4663-A015-03F4B6B7A0D8}" type="presParOf" srcId="{6969A8CD-480A-44D4-9BD4-2A3BF5D7E08F}" destId="{81082399-A545-4BE2-BD9F-7C1AFE8556FA}" srcOrd="10" destOrd="0" presId="urn:microsoft.com/office/officeart/2005/8/layout/target3"/>
    <dgm:cxn modelId="{9B5044AE-5D77-4440-88EC-13A5214469B6}" type="presParOf" srcId="{6969A8CD-480A-44D4-9BD4-2A3BF5D7E08F}" destId="{8DCB73ED-48E7-457E-8A8B-60845EF026DC}" srcOrd="11"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F7FDBD1-45FD-432D-B33B-C812376A93FA}"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IQ"/>
        </a:p>
      </dgm:t>
    </dgm:pt>
    <dgm:pt modelId="{C83CA74D-B257-4137-9A8A-201E81DA93FF}">
      <dgm:prSet custT="1"/>
      <dgm:spPr/>
      <dgm:t>
        <a:bodyPr/>
        <a:lstStyle/>
        <a:p>
          <a:pPr algn="ctr" rtl="1"/>
          <a:r>
            <a:rPr lang="ar-SA" sz="2800" b="1" dirty="0" smtClean="0"/>
            <a:t>التطور التاريخي للدراسات </a:t>
          </a:r>
          <a:r>
            <a:rPr lang="ar-SA" sz="2800" b="1" dirty="0" err="1" smtClean="0"/>
            <a:t>الأنتروبولوجية</a:t>
          </a:r>
          <a:r>
            <a:rPr lang="en-US" sz="2800" b="1" dirty="0" smtClean="0"/>
            <a:t>:</a:t>
          </a:r>
          <a:endParaRPr lang="ar-IQ" sz="2800" dirty="0"/>
        </a:p>
      </dgm:t>
    </dgm:pt>
    <dgm:pt modelId="{3EE26473-154C-477A-80FD-CD67B44AAEB8}" type="parTrans" cxnId="{C9C648CC-8673-45ED-B93F-FCFB0A8B940D}">
      <dgm:prSet/>
      <dgm:spPr/>
      <dgm:t>
        <a:bodyPr/>
        <a:lstStyle/>
        <a:p>
          <a:pPr rtl="1"/>
          <a:endParaRPr lang="ar-IQ"/>
        </a:p>
      </dgm:t>
    </dgm:pt>
    <dgm:pt modelId="{3065B8D6-B7BC-4AA5-8EF3-918EBEC44722}" type="sibTrans" cxnId="{C9C648CC-8673-45ED-B93F-FCFB0A8B940D}">
      <dgm:prSet/>
      <dgm:spPr/>
      <dgm:t>
        <a:bodyPr/>
        <a:lstStyle/>
        <a:p>
          <a:pPr rtl="1"/>
          <a:endParaRPr lang="ar-IQ"/>
        </a:p>
      </dgm:t>
    </dgm:pt>
    <dgm:pt modelId="{59BE69FA-E037-47FB-A754-80D5B7F856FC}">
      <dgm:prSet custT="1"/>
      <dgm:spPr/>
      <dgm:t>
        <a:bodyPr/>
        <a:lstStyle/>
        <a:p>
          <a:pPr algn="just" rtl="1"/>
          <a:r>
            <a:rPr lang="ar-SA" sz="2400" b="0" dirty="0" smtClean="0"/>
            <a:t>تعتبر الدراسات </a:t>
          </a:r>
          <a:r>
            <a:rPr lang="ar-SA" sz="2400" b="0" dirty="0" err="1" smtClean="0"/>
            <a:t>الأنتروبولوجية</a:t>
          </a:r>
          <a:r>
            <a:rPr lang="ar-SA" sz="2400" b="0" dirty="0" smtClean="0"/>
            <a:t> قديمة جدا قدم الإنسان ذاته حينما عاشت الجماعات المختلفة بعضها مع البعض الآخر أو عندما كانت متجاورة مع بعضها البعض وقد أثار هذا الوضع فضول تلك الجماعات خلال اتصالها فيما بينها، لمعرفة طبائع كل منها للأخر، ربما بهدف السيطرة على الموارد كل منهما وإخضاعها لسلطانها بسبب التنافس على المصادر المعيشية ومن ناحية أخرى، حاول البعض خلال تاريخ الإنسان وصف ثقافات الشعوب وتقديم ملاحظات عن الطبيعة الإنسانية والوجود البشري كما افترضوا بعض التفسيرات التي توضح الاختلافات بين بني البشر سواء من الناحية الفيزيقية أو العادات والتقاليد........... </a:t>
          </a:r>
          <a:endParaRPr lang="ar-IQ" sz="2400" dirty="0"/>
        </a:p>
      </dgm:t>
    </dgm:pt>
    <dgm:pt modelId="{6E6A1FBF-12A0-491D-8910-258E30F2082C}" type="parTrans" cxnId="{36132FF2-BBDA-40E8-A328-62211F3E5616}">
      <dgm:prSet/>
      <dgm:spPr/>
      <dgm:t>
        <a:bodyPr/>
        <a:lstStyle/>
        <a:p>
          <a:pPr rtl="1"/>
          <a:endParaRPr lang="ar-IQ"/>
        </a:p>
      </dgm:t>
    </dgm:pt>
    <dgm:pt modelId="{5C4CDB82-5506-45B6-919B-50B8AA8DFFBA}" type="sibTrans" cxnId="{36132FF2-BBDA-40E8-A328-62211F3E5616}">
      <dgm:prSet/>
      <dgm:spPr/>
      <dgm:t>
        <a:bodyPr/>
        <a:lstStyle/>
        <a:p>
          <a:pPr rtl="1"/>
          <a:endParaRPr lang="ar-IQ"/>
        </a:p>
      </dgm:t>
    </dgm:pt>
    <dgm:pt modelId="{1AADBFB5-45AD-4EAD-9E08-D6F7B3560FF6}">
      <dgm:prSet/>
      <dgm:spPr/>
      <dgm:t>
        <a:bodyPr/>
        <a:lstStyle/>
        <a:p>
          <a:pPr algn="just" rtl="1"/>
          <a:r>
            <a:rPr lang="ar-SA" b="0" dirty="0" smtClean="0"/>
            <a:t>ومهما يكن من أمر، فإن البدايات الأولى لهذا العلم ترجع إلى الفلاسفة والمفكرين القدامى الذين تناولوا موضوعات تتعلق بالدين والسلالة وتقسيم المجتمع إلى طبقات...... ولكنها اصطبغت بالصبغة الفلسفية ومن ثم فقد تناول العديد من الفلاسفة مثل أفلاطون موضوعات أكثر حداثة مثل طبيعة العلاقات الاجتماعية والجماعات العرقية، كما أن المدرسة النمساوية الألمانية التي تخصصت في </a:t>
          </a:r>
          <a:r>
            <a:rPr lang="ar-SA" b="0" dirty="0" err="1" smtClean="0"/>
            <a:t>الأثنولوجيا</a:t>
          </a:r>
          <a:r>
            <a:rPr lang="ar-SA" b="0" dirty="0" smtClean="0"/>
            <a:t> تأثرت بنظرية أفلاطون وكتاباته، وحتى ديفيد هيوم الذي كان له دور كبير في نشأة العلم في بريطانيا تأثر إلى حد كبير بنظرية الفيلسوف الإغريقي </a:t>
          </a:r>
          <a:r>
            <a:rPr lang="ar-SA" b="0" dirty="0" err="1" smtClean="0"/>
            <a:t>ديموقريطس</a:t>
          </a:r>
          <a:r>
            <a:rPr lang="ar-SA" b="0" dirty="0" smtClean="0"/>
            <a:t>. وتعتبر رحلات وتقارير المؤرخين وافدا آخر للدراسات </a:t>
          </a:r>
          <a:r>
            <a:rPr lang="ar-SA" b="0" dirty="0" err="1" smtClean="0"/>
            <a:t>الأنتروبولوجية</a:t>
          </a:r>
          <a:r>
            <a:rPr lang="ar-SA" b="0" dirty="0" smtClean="0"/>
            <a:t> ومن هؤلاء هيرودوت الذي عاش خلال القرن الخامس قبل الميلاد ويعتبره معظم كتاب التاريخ </a:t>
          </a:r>
          <a:r>
            <a:rPr lang="ar-SA" b="0" dirty="0" err="1" smtClean="0"/>
            <a:t>الأنتروبولوجيا</a:t>
          </a:r>
          <a:r>
            <a:rPr lang="ar-SA" b="0" dirty="0" smtClean="0"/>
            <a:t> أول باحث </a:t>
          </a:r>
          <a:r>
            <a:rPr lang="ar-SA" b="0" dirty="0" err="1" smtClean="0"/>
            <a:t>أنتروبولوجي</a:t>
          </a:r>
          <a:r>
            <a:rPr lang="ar-SA" b="0" dirty="0" smtClean="0"/>
            <a:t> في التاريخ فقد جمع معلومات وصفية دقيقة عن عدد كبير من الشعوب غير الأوروبية حيث تناول تقاليدهم وعاداتهم وملامحهم الجسمية وأصولهم السلالية في كتابه "التواريخ" قدم معلومات في تسعة فصول عن حوالي خمسين شعبا من خلال رحلاته وكذلك وصفه الدقيق للحرب –من خلال رحلاته- التي دارت بين الفرس والإغريق إبان القرن السادس قبل الميلاد، </a:t>
          </a:r>
          <a:endParaRPr lang="ar-IQ" dirty="0"/>
        </a:p>
      </dgm:t>
    </dgm:pt>
    <dgm:pt modelId="{D20F70A1-5E10-4193-BAA3-E35CAA74E4DD}" type="parTrans" cxnId="{5EF30DBD-A5D3-45DF-B58D-9C686D5C3967}">
      <dgm:prSet/>
      <dgm:spPr/>
      <dgm:t>
        <a:bodyPr/>
        <a:lstStyle/>
        <a:p>
          <a:pPr rtl="1"/>
          <a:endParaRPr lang="ar-IQ"/>
        </a:p>
      </dgm:t>
    </dgm:pt>
    <dgm:pt modelId="{E8E093A3-F6A3-4CFF-B42F-22B340028208}" type="sibTrans" cxnId="{5EF30DBD-A5D3-45DF-B58D-9C686D5C3967}">
      <dgm:prSet/>
      <dgm:spPr/>
      <dgm:t>
        <a:bodyPr/>
        <a:lstStyle/>
        <a:p>
          <a:pPr rtl="1"/>
          <a:endParaRPr lang="ar-IQ"/>
        </a:p>
      </dgm:t>
    </dgm:pt>
    <dgm:pt modelId="{175ECBB2-6441-4A84-883C-34988C42C7CF}" type="pres">
      <dgm:prSet presAssocID="{FF7FDBD1-45FD-432D-B33B-C812376A93FA}" presName="linear" presStyleCnt="0">
        <dgm:presLayoutVars>
          <dgm:animLvl val="lvl"/>
          <dgm:resizeHandles val="exact"/>
        </dgm:presLayoutVars>
      </dgm:prSet>
      <dgm:spPr/>
      <dgm:t>
        <a:bodyPr/>
        <a:lstStyle/>
        <a:p>
          <a:pPr rtl="1"/>
          <a:endParaRPr lang="ar-IQ"/>
        </a:p>
      </dgm:t>
    </dgm:pt>
    <dgm:pt modelId="{F4619952-9D54-4895-99FF-9697B08F98FA}" type="pres">
      <dgm:prSet presAssocID="{C83CA74D-B257-4137-9A8A-201E81DA93FF}" presName="parentText" presStyleLbl="node1" presStyleIdx="0" presStyleCnt="3" custScaleX="64678" custScaleY="32567" custLinFactNeighborX="-575" custLinFactNeighborY="23694">
        <dgm:presLayoutVars>
          <dgm:chMax val="0"/>
          <dgm:bulletEnabled val="1"/>
        </dgm:presLayoutVars>
      </dgm:prSet>
      <dgm:spPr/>
      <dgm:t>
        <a:bodyPr/>
        <a:lstStyle/>
        <a:p>
          <a:pPr rtl="1"/>
          <a:endParaRPr lang="ar-IQ"/>
        </a:p>
      </dgm:t>
    </dgm:pt>
    <dgm:pt modelId="{BFF9C21F-EA89-48FB-9D4C-5A1EC615DD70}" type="pres">
      <dgm:prSet presAssocID="{3065B8D6-B7BC-4AA5-8EF3-918EBEC44722}" presName="spacer" presStyleCnt="0"/>
      <dgm:spPr/>
    </dgm:pt>
    <dgm:pt modelId="{F0B80F55-3571-4818-94B9-BBE64C6946CA}" type="pres">
      <dgm:prSet presAssocID="{59BE69FA-E037-47FB-A754-80D5B7F856FC}" presName="parentText" presStyleLbl="node1" presStyleIdx="1" presStyleCnt="3" custScaleX="94798">
        <dgm:presLayoutVars>
          <dgm:chMax val="0"/>
          <dgm:bulletEnabled val="1"/>
        </dgm:presLayoutVars>
      </dgm:prSet>
      <dgm:spPr/>
      <dgm:t>
        <a:bodyPr/>
        <a:lstStyle/>
        <a:p>
          <a:pPr rtl="1"/>
          <a:endParaRPr lang="ar-IQ"/>
        </a:p>
      </dgm:t>
    </dgm:pt>
    <dgm:pt modelId="{94259154-4FB9-4B20-BE38-B2081378B86F}" type="pres">
      <dgm:prSet presAssocID="{5C4CDB82-5506-45B6-919B-50B8AA8DFFBA}" presName="spacer" presStyleCnt="0"/>
      <dgm:spPr/>
    </dgm:pt>
    <dgm:pt modelId="{B920FA8E-BE5D-4D26-B969-E3C6B5FD305B}" type="pres">
      <dgm:prSet presAssocID="{1AADBFB5-45AD-4EAD-9E08-D6F7B3560FF6}" presName="parentText" presStyleLbl="node1" presStyleIdx="2" presStyleCnt="3">
        <dgm:presLayoutVars>
          <dgm:chMax val="0"/>
          <dgm:bulletEnabled val="1"/>
        </dgm:presLayoutVars>
      </dgm:prSet>
      <dgm:spPr/>
      <dgm:t>
        <a:bodyPr/>
        <a:lstStyle/>
        <a:p>
          <a:pPr rtl="1"/>
          <a:endParaRPr lang="ar-IQ"/>
        </a:p>
      </dgm:t>
    </dgm:pt>
  </dgm:ptLst>
  <dgm:cxnLst>
    <dgm:cxn modelId="{C9DF852E-0F14-4645-B3CD-30B3AE09BD12}" type="presOf" srcId="{C83CA74D-B257-4137-9A8A-201E81DA93FF}" destId="{F4619952-9D54-4895-99FF-9697B08F98FA}" srcOrd="0" destOrd="0" presId="urn:microsoft.com/office/officeart/2005/8/layout/vList2"/>
    <dgm:cxn modelId="{5EF30DBD-A5D3-45DF-B58D-9C686D5C3967}" srcId="{FF7FDBD1-45FD-432D-B33B-C812376A93FA}" destId="{1AADBFB5-45AD-4EAD-9E08-D6F7B3560FF6}" srcOrd="2" destOrd="0" parTransId="{D20F70A1-5E10-4193-BAA3-E35CAA74E4DD}" sibTransId="{E8E093A3-F6A3-4CFF-B42F-22B340028208}"/>
    <dgm:cxn modelId="{3564A0D7-837E-422B-9BF9-3E2EEDF7B1DF}" type="presOf" srcId="{59BE69FA-E037-47FB-A754-80D5B7F856FC}" destId="{F0B80F55-3571-4818-94B9-BBE64C6946CA}" srcOrd="0" destOrd="0" presId="urn:microsoft.com/office/officeart/2005/8/layout/vList2"/>
    <dgm:cxn modelId="{4B69BEF1-3E4C-4885-958D-117393FF3E2E}" type="presOf" srcId="{FF7FDBD1-45FD-432D-B33B-C812376A93FA}" destId="{175ECBB2-6441-4A84-883C-34988C42C7CF}" srcOrd="0" destOrd="0" presId="urn:microsoft.com/office/officeart/2005/8/layout/vList2"/>
    <dgm:cxn modelId="{36132FF2-BBDA-40E8-A328-62211F3E5616}" srcId="{FF7FDBD1-45FD-432D-B33B-C812376A93FA}" destId="{59BE69FA-E037-47FB-A754-80D5B7F856FC}" srcOrd="1" destOrd="0" parTransId="{6E6A1FBF-12A0-491D-8910-258E30F2082C}" sibTransId="{5C4CDB82-5506-45B6-919B-50B8AA8DFFBA}"/>
    <dgm:cxn modelId="{C9C648CC-8673-45ED-B93F-FCFB0A8B940D}" srcId="{FF7FDBD1-45FD-432D-B33B-C812376A93FA}" destId="{C83CA74D-B257-4137-9A8A-201E81DA93FF}" srcOrd="0" destOrd="0" parTransId="{3EE26473-154C-477A-80FD-CD67B44AAEB8}" sibTransId="{3065B8D6-B7BC-4AA5-8EF3-918EBEC44722}"/>
    <dgm:cxn modelId="{4E69BFA2-7FF9-4FBF-8815-25B4EF98FDE7}" type="presOf" srcId="{1AADBFB5-45AD-4EAD-9E08-D6F7B3560FF6}" destId="{B920FA8E-BE5D-4D26-B969-E3C6B5FD305B}" srcOrd="0" destOrd="0" presId="urn:microsoft.com/office/officeart/2005/8/layout/vList2"/>
    <dgm:cxn modelId="{F531AE13-2C54-4CAA-82D4-BF0814F02513}" type="presParOf" srcId="{175ECBB2-6441-4A84-883C-34988C42C7CF}" destId="{F4619952-9D54-4895-99FF-9697B08F98FA}" srcOrd="0" destOrd="0" presId="urn:microsoft.com/office/officeart/2005/8/layout/vList2"/>
    <dgm:cxn modelId="{167A56B0-3298-472A-907B-B32F6EFC0CC1}" type="presParOf" srcId="{175ECBB2-6441-4A84-883C-34988C42C7CF}" destId="{BFF9C21F-EA89-48FB-9D4C-5A1EC615DD70}" srcOrd="1" destOrd="0" presId="urn:microsoft.com/office/officeart/2005/8/layout/vList2"/>
    <dgm:cxn modelId="{64EA72B4-0B09-4946-8693-149CC8325682}" type="presParOf" srcId="{175ECBB2-6441-4A84-883C-34988C42C7CF}" destId="{F0B80F55-3571-4818-94B9-BBE64C6946CA}" srcOrd="2" destOrd="0" presId="urn:microsoft.com/office/officeart/2005/8/layout/vList2"/>
    <dgm:cxn modelId="{33B97B60-8AB9-44AA-90C1-18394A75E947}" type="presParOf" srcId="{175ECBB2-6441-4A84-883C-34988C42C7CF}" destId="{94259154-4FB9-4B20-BE38-B2081378B86F}" srcOrd="3" destOrd="0" presId="urn:microsoft.com/office/officeart/2005/8/layout/vList2"/>
    <dgm:cxn modelId="{533C5753-4439-42FD-9AAC-5503660AFA1E}" type="presParOf" srcId="{175ECBB2-6441-4A84-883C-34988C42C7CF}" destId="{B920FA8E-BE5D-4D26-B969-E3C6B5FD305B}"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7A0E993-C0EC-4544-892C-D7B6208F8A93}"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pPr rtl="1"/>
          <a:endParaRPr lang="ar-IQ"/>
        </a:p>
      </dgm:t>
    </dgm:pt>
    <dgm:pt modelId="{E2C2F13D-F6F8-45FF-936D-5F338030520D}">
      <dgm:prSet>
        <dgm:style>
          <a:lnRef idx="2">
            <a:schemeClr val="accent3"/>
          </a:lnRef>
          <a:fillRef idx="1">
            <a:schemeClr val="lt1"/>
          </a:fillRef>
          <a:effectRef idx="0">
            <a:schemeClr val="accent3"/>
          </a:effectRef>
          <a:fontRef idx="minor">
            <a:schemeClr val="dk1"/>
          </a:fontRef>
        </dgm:style>
      </dgm:prSet>
      <dgm:spPr>
        <a:scene3d>
          <a:camera prst="orthographicFront"/>
          <a:lightRig rig="threePt" dir="t"/>
        </a:scene3d>
        <a:sp3d>
          <a:bevelT prst="relaxedInset"/>
        </a:sp3d>
      </dgm:spPr>
      <dgm:t>
        <a:bodyPr/>
        <a:lstStyle/>
        <a:p>
          <a:pPr algn="just" rtl="1"/>
          <a:r>
            <a:rPr lang="ar-SA" b="0" dirty="0" smtClean="0"/>
            <a:t>وغني عن البيان، الأثر العظيم الذي أحدته العلامة العربي ابن خلدون من خلال أسفاره العديدة في عصره والتي تمخض عنها ظهور كتابه الخالد «العبر وديوان المبتدأ والخبر في أيام العرب والعجم والبربر ومن عاصرهم من ذوي السلطان الأكبر» وكذلك المقدمة التي اشتهرت أكثر من شهرت الكتاب ذاته. ومن خلال العنوان ذاته يتضح لنا المسالك التي سافر فيها والشعوب التي زارها سواء العرب أو العجم-الفرس- أو البربر-سكان شمال إفريقيا- وكثرت أسفاره خلال تلك الفترة وسجل تسجيلا أمينا كل ما رآه حتى المكان والطقس والمناخ والمنازل والعادات والتقاليد ومن ثم تداخلت المعلومات الجغرافية والسياسية والاجتماعية في مقدمته وكتابه، وأطلق على العلم الجديد الذي توصل إليه اسم «علم العمران البشري» وكان يقصد به بالطبع علم الاجتماع . ودون الدخول في تفاصيل ماهية العلاقة بين علمي الاجتماع </a:t>
          </a:r>
          <a:r>
            <a:rPr lang="ar-SA" b="0" dirty="0" err="1" smtClean="0"/>
            <a:t>والانتروبولوجيا</a:t>
          </a:r>
          <a:r>
            <a:rPr lang="ar-SA" b="0" dirty="0" smtClean="0"/>
            <a:t> إلا أنه يمكن القول أن المعلومات </a:t>
          </a:r>
          <a:r>
            <a:rPr lang="ar-SA" b="0" dirty="0" err="1" smtClean="0"/>
            <a:t>الأثنوغرافية</a:t>
          </a:r>
          <a:r>
            <a:rPr lang="ar-SA" b="0" dirty="0" smtClean="0"/>
            <a:t>- وإن كانت لا تخلو من بعض الآراء </a:t>
          </a:r>
          <a:r>
            <a:rPr lang="ar-SA" b="0" dirty="0" err="1" smtClean="0"/>
            <a:t>التقيمية</a:t>
          </a:r>
          <a:r>
            <a:rPr lang="ar-SA" b="0" dirty="0" smtClean="0"/>
            <a:t> المتحيزة- تعتبر من أهم روافد المعلومات </a:t>
          </a:r>
          <a:r>
            <a:rPr lang="ar-SA" b="0" dirty="0" err="1" smtClean="0"/>
            <a:t>الإثنوغرافية</a:t>
          </a:r>
          <a:r>
            <a:rPr lang="ar-SA" b="0" dirty="0" smtClean="0"/>
            <a:t> التي تعتبر ركيزة الدراسات </a:t>
          </a:r>
          <a:r>
            <a:rPr lang="ar-SA" b="0" dirty="0" err="1" smtClean="0"/>
            <a:t>الأنتروبولوجية</a:t>
          </a:r>
          <a:r>
            <a:rPr lang="ar-SA" b="0" dirty="0" smtClean="0"/>
            <a:t> الآن.</a:t>
          </a:r>
          <a:endParaRPr lang="ar-IQ" dirty="0"/>
        </a:p>
      </dgm:t>
    </dgm:pt>
    <dgm:pt modelId="{9C349688-2E07-477D-954D-3925B78B8923}" type="parTrans" cxnId="{F535DCE7-1D56-4074-95A7-05D6706E472F}">
      <dgm:prSet/>
      <dgm:spPr/>
      <dgm:t>
        <a:bodyPr/>
        <a:lstStyle/>
        <a:p>
          <a:pPr rtl="1"/>
          <a:endParaRPr lang="ar-IQ"/>
        </a:p>
      </dgm:t>
    </dgm:pt>
    <dgm:pt modelId="{86933E6F-3932-483C-BD05-F5DA153F4740}" type="sibTrans" cxnId="{F535DCE7-1D56-4074-95A7-05D6706E472F}">
      <dgm:prSet/>
      <dgm:spPr/>
      <dgm:t>
        <a:bodyPr/>
        <a:lstStyle/>
        <a:p>
          <a:pPr rtl="1"/>
          <a:endParaRPr lang="ar-IQ"/>
        </a:p>
      </dgm:t>
    </dgm:pt>
    <dgm:pt modelId="{7D5B9E8A-A6D5-47EA-9186-9061E0DA1C24}" type="pres">
      <dgm:prSet presAssocID="{17A0E993-C0EC-4544-892C-D7B6208F8A93}" presName="linear" presStyleCnt="0">
        <dgm:presLayoutVars>
          <dgm:animLvl val="lvl"/>
          <dgm:resizeHandles val="exact"/>
        </dgm:presLayoutVars>
      </dgm:prSet>
      <dgm:spPr/>
      <dgm:t>
        <a:bodyPr/>
        <a:lstStyle/>
        <a:p>
          <a:pPr rtl="1"/>
          <a:endParaRPr lang="ar-IQ"/>
        </a:p>
      </dgm:t>
    </dgm:pt>
    <dgm:pt modelId="{97E43442-459E-47E6-BA68-7013F0A6E186}" type="pres">
      <dgm:prSet presAssocID="{E2C2F13D-F6F8-45FF-936D-5F338030520D}" presName="parentText" presStyleLbl="node1" presStyleIdx="0" presStyleCnt="1">
        <dgm:presLayoutVars>
          <dgm:chMax val="0"/>
          <dgm:bulletEnabled val="1"/>
        </dgm:presLayoutVars>
      </dgm:prSet>
      <dgm:spPr/>
      <dgm:t>
        <a:bodyPr/>
        <a:lstStyle/>
        <a:p>
          <a:pPr rtl="1"/>
          <a:endParaRPr lang="ar-IQ"/>
        </a:p>
      </dgm:t>
    </dgm:pt>
  </dgm:ptLst>
  <dgm:cxnLst>
    <dgm:cxn modelId="{36AB2DDF-A7CC-40FF-AF59-09EE0D967A5F}" type="presOf" srcId="{17A0E993-C0EC-4544-892C-D7B6208F8A93}" destId="{7D5B9E8A-A6D5-47EA-9186-9061E0DA1C24}" srcOrd="0" destOrd="0" presId="urn:microsoft.com/office/officeart/2005/8/layout/vList2"/>
    <dgm:cxn modelId="{6B0D76D8-0AFD-410A-9C70-80A840D2EA0F}" type="presOf" srcId="{E2C2F13D-F6F8-45FF-936D-5F338030520D}" destId="{97E43442-459E-47E6-BA68-7013F0A6E186}" srcOrd="0" destOrd="0" presId="urn:microsoft.com/office/officeart/2005/8/layout/vList2"/>
    <dgm:cxn modelId="{F535DCE7-1D56-4074-95A7-05D6706E472F}" srcId="{17A0E993-C0EC-4544-892C-D7B6208F8A93}" destId="{E2C2F13D-F6F8-45FF-936D-5F338030520D}" srcOrd="0" destOrd="0" parTransId="{9C349688-2E07-477D-954D-3925B78B8923}" sibTransId="{86933E6F-3932-483C-BD05-F5DA153F4740}"/>
    <dgm:cxn modelId="{A37D9F58-78AE-422D-94A1-AADEB444CC21}" type="presParOf" srcId="{7D5B9E8A-A6D5-47EA-9186-9061E0DA1C24}" destId="{97E43442-459E-47E6-BA68-7013F0A6E186}"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091923C-E938-41E6-98A5-38DC390D301A}" type="doc">
      <dgm:prSet loTypeId="urn:microsoft.com/office/officeart/2005/8/layout/vList2" loCatId="list" qsTypeId="urn:microsoft.com/office/officeart/2005/8/quickstyle/simple1" qsCatId="simple" csTypeId="urn:microsoft.com/office/officeart/2005/8/colors/colorful2" csCatId="colorful" phldr="1"/>
      <dgm:spPr/>
      <dgm:t>
        <a:bodyPr/>
        <a:lstStyle/>
        <a:p>
          <a:pPr rtl="1"/>
          <a:endParaRPr lang="ar-IQ"/>
        </a:p>
      </dgm:t>
    </dgm:pt>
    <dgm:pt modelId="{119000CB-CCA4-4D4D-BA67-CF3512EA0021}">
      <dgm:prSet custT="1"/>
      <dgm:spPr/>
      <dgm:t>
        <a:bodyPr/>
        <a:lstStyle/>
        <a:p>
          <a:pPr algn="ctr" rtl="1"/>
          <a:r>
            <a:rPr lang="ar-SA" sz="3200" b="1" dirty="0" smtClean="0"/>
            <a:t>قائـــــــــــــــمة المراجــــــــع</a:t>
          </a:r>
          <a:r>
            <a:rPr lang="en-US" sz="3200" b="1" dirty="0" smtClean="0"/>
            <a:t>:</a:t>
          </a:r>
          <a:endParaRPr lang="ar-IQ" sz="3200" b="1" dirty="0"/>
        </a:p>
      </dgm:t>
    </dgm:pt>
    <dgm:pt modelId="{EA16649A-7BD7-4060-AED7-F2AA2AF738E1}" type="parTrans" cxnId="{04CCD276-0D41-4E2F-B32D-6014282F75C2}">
      <dgm:prSet/>
      <dgm:spPr/>
      <dgm:t>
        <a:bodyPr/>
        <a:lstStyle/>
        <a:p>
          <a:pPr rtl="1"/>
          <a:endParaRPr lang="ar-IQ"/>
        </a:p>
      </dgm:t>
    </dgm:pt>
    <dgm:pt modelId="{001A4EEA-A492-4CAB-AA77-6E9099558A7D}" type="sibTrans" cxnId="{04CCD276-0D41-4E2F-B32D-6014282F75C2}">
      <dgm:prSet/>
      <dgm:spPr/>
      <dgm:t>
        <a:bodyPr/>
        <a:lstStyle/>
        <a:p>
          <a:pPr rtl="1"/>
          <a:endParaRPr lang="ar-IQ"/>
        </a:p>
      </dgm:t>
    </dgm:pt>
    <dgm:pt modelId="{81D7338D-F91B-4B9F-A9F1-25427559B653}">
      <dgm:prSet/>
      <dgm:spPr/>
      <dgm:t>
        <a:bodyPr/>
        <a:lstStyle/>
        <a:p>
          <a:pPr rtl="1"/>
          <a:r>
            <a:rPr lang="ar-SA" b="1" dirty="0" smtClean="0">
              <a:solidFill>
                <a:schemeClr val="tx1"/>
              </a:solidFill>
            </a:rPr>
            <a:t>محمد الجوهري، الأنثروبولوجيا أسس نظرية وتطبيقات عملية، درا المعرفة الجامعية، الإسكندرية، مصر، 2005م</a:t>
          </a:r>
          <a:r>
            <a:rPr lang="en-US" b="1" dirty="0" smtClean="0">
              <a:solidFill>
                <a:schemeClr val="tx1"/>
              </a:solidFill>
            </a:rPr>
            <a:t> </a:t>
          </a:r>
          <a:r>
            <a:rPr lang="ar-IQ" b="1" dirty="0" smtClean="0">
              <a:solidFill>
                <a:schemeClr val="tx1"/>
              </a:solidFill>
            </a:rPr>
            <a:t>.</a:t>
          </a:r>
          <a:endParaRPr lang="ar-IQ" b="1" dirty="0">
            <a:solidFill>
              <a:schemeClr val="tx1"/>
            </a:solidFill>
          </a:endParaRPr>
        </a:p>
      </dgm:t>
    </dgm:pt>
    <dgm:pt modelId="{8BE91A37-56F3-4B05-83AD-3899F99EDC36}" type="parTrans" cxnId="{9C018302-9241-409B-87BE-DE5A683F1761}">
      <dgm:prSet/>
      <dgm:spPr/>
      <dgm:t>
        <a:bodyPr/>
        <a:lstStyle/>
        <a:p>
          <a:pPr rtl="1"/>
          <a:endParaRPr lang="ar-IQ"/>
        </a:p>
      </dgm:t>
    </dgm:pt>
    <dgm:pt modelId="{2E72FA1C-5F90-4861-8D2F-EAB23129D965}" type="sibTrans" cxnId="{9C018302-9241-409B-87BE-DE5A683F1761}">
      <dgm:prSet/>
      <dgm:spPr/>
      <dgm:t>
        <a:bodyPr/>
        <a:lstStyle/>
        <a:p>
          <a:pPr rtl="1"/>
          <a:endParaRPr lang="ar-IQ"/>
        </a:p>
      </dgm:t>
    </dgm:pt>
    <dgm:pt modelId="{FD47668D-209C-4AFE-BE6C-5138055A3D89}">
      <dgm:prSet/>
      <dgm:spPr/>
      <dgm:t>
        <a:bodyPr/>
        <a:lstStyle/>
        <a:p>
          <a:pPr rtl="1"/>
          <a:r>
            <a:rPr lang="ar-SA" b="1" dirty="0" smtClean="0"/>
            <a:t>عبد الله محمد عبد الرحمن وآخرون، مناهج وطرق البحث الاجتماعي، دار المعرفة الجامعية، الإسكندرية، مصر، السنة غير مذكورة</a:t>
          </a:r>
          <a:r>
            <a:rPr lang="en-US" b="1" dirty="0" smtClean="0"/>
            <a:t>.</a:t>
          </a:r>
          <a:endParaRPr lang="ar-IQ" b="1" dirty="0"/>
        </a:p>
      </dgm:t>
    </dgm:pt>
    <dgm:pt modelId="{341DB607-0CBF-45FE-B4CE-22C5A5BAE272}" type="parTrans" cxnId="{BDF63965-C7B0-4849-8EC4-236C4BF519EF}">
      <dgm:prSet/>
      <dgm:spPr/>
      <dgm:t>
        <a:bodyPr/>
        <a:lstStyle/>
        <a:p>
          <a:pPr rtl="1"/>
          <a:endParaRPr lang="ar-IQ"/>
        </a:p>
      </dgm:t>
    </dgm:pt>
    <dgm:pt modelId="{678D072E-8C36-4C4A-B4BD-CF363E382932}" type="sibTrans" cxnId="{BDF63965-C7B0-4849-8EC4-236C4BF519EF}">
      <dgm:prSet/>
      <dgm:spPr/>
      <dgm:t>
        <a:bodyPr/>
        <a:lstStyle/>
        <a:p>
          <a:pPr rtl="1"/>
          <a:endParaRPr lang="ar-IQ"/>
        </a:p>
      </dgm:t>
    </dgm:pt>
    <dgm:pt modelId="{61916A9B-00F3-4EA9-BBB7-D3414805886A}">
      <dgm:prSet/>
      <dgm:spPr/>
      <dgm:t>
        <a:bodyPr/>
        <a:lstStyle/>
        <a:p>
          <a:pPr rtl="1"/>
          <a:r>
            <a:rPr lang="ar-SA" b="1" dirty="0" smtClean="0"/>
            <a:t>يحي مرسي عيد بدر، أصول علم الإنسان الأنثروبولوجيا، ط1، الجزء الأول، دار الوفاء للطباعة والنشر، الإسكندرية، مصر، 2007م</a:t>
          </a:r>
          <a:r>
            <a:rPr lang="en-US" b="1" dirty="0" smtClean="0"/>
            <a:t>.</a:t>
          </a:r>
          <a:endParaRPr lang="ar-IQ" b="1" dirty="0"/>
        </a:p>
      </dgm:t>
    </dgm:pt>
    <dgm:pt modelId="{5F40A14D-F823-4D93-AD2C-A71444006A36}" type="parTrans" cxnId="{590DB257-A3FC-4F19-AC71-2DB638BC6EC9}">
      <dgm:prSet/>
      <dgm:spPr/>
      <dgm:t>
        <a:bodyPr/>
        <a:lstStyle/>
        <a:p>
          <a:pPr rtl="1"/>
          <a:endParaRPr lang="ar-IQ"/>
        </a:p>
      </dgm:t>
    </dgm:pt>
    <dgm:pt modelId="{F2DD992F-8719-4457-BE12-393039296D97}" type="sibTrans" cxnId="{590DB257-A3FC-4F19-AC71-2DB638BC6EC9}">
      <dgm:prSet/>
      <dgm:spPr/>
      <dgm:t>
        <a:bodyPr/>
        <a:lstStyle/>
        <a:p>
          <a:pPr rtl="1"/>
          <a:endParaRPr lang="ar-IQ"/>
        </a:p>
      </dgm:t>
    </dgm:pt>
    <dgm:pt modelId="{8FC604F4-D1B7-4871-A5F8-06E2899AF07F}" type="pres">
      <dgm:prSet presAssocID="{8091923C-E938-41E6-98A5-38DC390D301A}" presName="linear" presStyleCnt="0">
        <dgm:presLayoutVars>
          <dgm:animLvl val="lvl"/>
          <dgm:resizeHandles val="exact"/>
        </dgm:presLayoutVars>
      </dgm:prSet>
      <dgm:spPr/>
    </dgm:pt>
    <dgm:pt modelId="{CABD23BE-92B9-47DF-9FDA-634489D9BB92}" type="pres">
      <dgm:prSet presAssocID="{119000CB-CCA4-4D4D-BA67-CF3512EA0021}" presName="parentText" presStyleLbl="node1" presStyleIdx="0" presStyleCnt="4" custScaleX="78451">
        <dgm:presLayoutVars>
          <dgm:chMax val="0"/>
          <dgm:bulletEnabled val="1"/>
        </dgm:presLayoutVars>
      </dgm:prSet>
      <dgm:spPr/>
    </dgm:pt>
    <dgm:pt modelId="{22AC7E41-BD58-4D34-9E14-8A079DD878DF}" type="pres">
      <dgm:prSet presAssocID="{001A4EEA-A492-4CAB-AA77-6E9099558A7D}" presName="spacer" presStyleCnt="0"/>
      <dgm:spPr/>
    </dgm:pt>
    <dgm:pt modelId="{D7E55B32-4097-486A-B0DE-A4C67D268E74}" type="pres">
      <dgm:prSet presAssocID="{81D7338D-F91B-4B9F-A9F1-25427559B653}" presName="parentText" presStyleLbl="node1" presStyleIdx="1" presStyleCnt="4">
        <dgm:presLayoutVars>
          <dgm:chMax val="0"/>
          <dgm:bulletEnabled val="1"/>
        </dgm:presLayoutVars>
      </dgm:prSet>
      <dgm:spPr/>
    </dgm:pt>
    <dgm:pt modelId="{A559E3E7-50A2-410E-B73A-9673F036C992}" type="pres">
      <dgm:prSet presAssocID="{2E72FA1C-5F90-4861-8D2F-EAB23129D965}" presName="spacer" presStyleCnt="0"/>
      <dgm:spPr/>
    </dgm:pt>
    <dgm:pt modelId="{DD149918-8E1D-4DBA-BC69-1A9B4F96E5B7}" type="pres">
      <dgm:prSet presAssocID="{FD47668D-209C-4AFE-BE6C-5138055A3D89}" presName="parentText" presStyleLbl="node1" presStyleIdx="2" presStyleCnt="4">
        <dgm:presLayoutVars>
          <dgm:chMax val="0"/>
          <dgm:bulletEnabled val="1"/>
        </dgm:presLayoutVars>
      </dgm:prSet>
      <dgm:spPr/>
    </dgm:pt>
    <dgm:pt modelId="{9B4BD93B-88DB-4A86-AF50-A75A12DC039C}" type="pres">
      <dgm:prSet presAssocID="{678D072E-8C36-4C4A-B4BD-CF363E382932}" presName="spacer" presStyleCnt="0"/>
      <dgm:spPr/>
    </dgm:pt>
    <dgm:pt modelId="{1CE07C14-BBDA-448E-9032-6926F22612F5}" type="pres">
      <dgm:prSet presAssocID="{61916A9B-00F3-4EA9-BBB7-D3414805886A}" presName="parentText" presStyleLbl="node1" presStyleIdx="3" presStyleCnt="4">
        <dgm:presLayoutVars>
          <dgm:chMax val="0"/>
          <dgm:bulletEnabled val="1"/>
        </dgm:presLayoutVars>
      </dgm:prSet>
      <dgm:spPr/>
    </dgm:pt>
  </dgm:ptLst>
  <dgm:cxnLst>
    <dgm:cxn modelId="{BC243C4E-AA96-4346-89A4-744FF635AEFB}" type="presOf" srcId="{8091923C-E938-41E6-98A5-38DC390D301A}" destId="{8FC604F4-D1B7-4871-A5F8-06E2899AF07F}" srcOrd="0" destOrd="0" presId="urn:microsoft.com/office/officeart/2005/8/layout/vList2"/>
    <dgm:cxn modelId="{BDF63965-C7B0-4849-8EC4-236C4BF519EF}" srcId="{8091923C-E938-41E6-98A5-38DC390D301A}" destId="{FD47668D-209C-4AFE-BE6C-5138055A3D89}" srcOrd="2" destOrd="0" parTransId="{341DB607-0CBF-45FE-B4CE-22C5A5BAE272}" sibTransId="{678D072E-8C36-4C4A-B4BD-CF363E382932}"/>
    <dgm:cxn modelId="{9720CEB4-2B93-4DFD-BD8A-15EDED6ECD2E}" type="presOf" srcId="{81D7338D-F91B-4B9F-A9F1-25427559B653}" destId="{D7E55B32-4097-486A-B0DE-A4C67D268E74}" srcOrd="0" destOrd="0" presId="urn:microsoft.com/office/officeart/2005/8/layout/vList2"/>
    <dgm:cxn modelId="{04CCD276-0D41-4E2F-B32D-6014282F75C2}" srcId="{8091923C-E938-41E6-98A5-38DC390D301A}" destId="{119000CB-CCA4-4D4D-BA67-CF3512EA0021}" srcOrd="0" destOrd="0" parTransId="{EA16649A-7BD7-4060-AED7-F2AA2AF738E1}" sibTransId="{001A4EEA-A492-4CAB-AA77-6E9099558A7D}"/>
    <dgm:cxn modelId="{8589389C-82C3-4ACE-815E-C7DF04AC5FB6}" type="presOf" srcId="{119000CB-CCA4-4D4D-BA67-CF3512EA0021}" destId="{CABD23BE-92B9-47DF-9FDA-634489D9BB92}" srcOrd="0" destOrd="0" presId="urn:microsoft.com/office/officeart/2005/8/layout/vList2"/>
    <dgm:cxn modelId="{2525587F-9859-41BA-BE83-542D4931D68C}" type="presOf" srcId="{61916A9B-00F3-4EA9-BBB7-D3414805886A}" destId="{1CE07C14-BBDA-448E-9032-6926F22612F5}" srcOrd="0" destOrd="0" presId="urn:microsoft.com/office/officeart/2005/8/layout/vList2"/>
    <dgm:cxn modelId="{D8C9F87B-8246-417D-97A5-29FE38DB2189}" type="presOf" srcId="{FD47668D-209C-4AFE-BE6C-5138055A3D89}" destId="{DD149918-8E1D-4DBA-BC69-1A9B4F96E5B7}" srcOrd="0" destOrd="0" presId="urn:microsoft.com/office/officeart/2005/8/layout/vList2"/>
    <dgm:cxn modelId="{590DB257-A3FC-4F19-AC71-2DB638BC6EC9}" srcId="{8091923C-E938-41E6-98A5-38DC390D301A}" destId="{61916A9B-00F3-4EA9-BBB7-D3414805886A}" srcOrd="3" destOrd="0" parTransId="{5F40A14D-F823-4D93-AD2C-A71444006A36}" sibTransId="{F2DD992F-8719-4457-BE12-393039296D97}"/>
    <dgm:cxn modelId="{9C018302-9241-409B-87BE-DE5A683F1761}" srcId="{8091923C-E938-41E6-98A5-38DC390D301A}" destId="{81D7338D-F91B-4B9F-A9F1-25427559B653}" srcOrd="1" destOrd="0" parTransId="{8BE91A37-56F3-4B05-83AD-3899F99EDC36}" sibTransId="{2E72FA1C-5F90-4861-8D2F-EAB23129D965}"/>
    <dgm:cxn modelId="{8B703F78-5F12-40F8-BF9B-8A10F4CF7F21}" type="presParOf" srcId="{8FC604F4-D1B7-4871-A5F8-06E2899AF07F}" destId="{CABD23BE-92B9-47DF-9FDA-634489D9BB92}" srcOrd="0" destOrd="0" presId="urn:microsoft.com/office/officeart/2005/8/layout/vList2"/>
    <dgm:cxn modelId="{6E65AF4B-F9C4-42DB-ACE5-0F29A54B7CDF}" type="presParOf" srcId="{8FC604F4-D1B7-4871-A5F8-06E2899AF07F}" destId="{22AC7E41-BD58-4D34-9E14-8A079DD878DF}" srcOrd="1" destOrd="0" presId="urn:microsoft.com/office/officeart/2005/8/layout/vList2"/>
    <dgm:cxn modelId="{B68E5F86-4AD7-45B0-BC57-5AA94F10A3AE}" type="presParOf" srcId="{8FC604F4-D1B7-4871-A5F8-06E2899AF07F}" destId="{D7E55B32-4097-486A-B0DE-A4C67D268E74}" srcOrd="2" destOrd="0" presId="urn:microsoft.com/office/officeart/2005/8/layout/vList2"/>
    <dgm:cxn modelId="{32129158-ECED-482F-A0BD-F129146C102C}" type="presParOf" srcId="{8FC604F4-D1B7-4871-A5F8-06E2899AF07F}" destId="{A559E3E7-50A2-410E-B73A-9673F036C992}" srcOrd="3" destOrd="0" presId="urn:microsoft.com/office/officeart/2005/8/layout/vList2"/>
    <dgm:cxn modelId="{AD4C1423-BE3B-4548-914E-8B2D4ADFB771}" type="presParOf" srcId="{8FC604F4-D1B7-4871-A5F8-06E2899AF07F}" destId="{DD149918-8E1D-4DBA-BC69-1A9B4F96E5B7}" srcOrd="4" destOrd="0" presId="urn:microsoft.com/office/officeart/2005/8/layout/vList2"/>
    <dgm:cxn modelId="{479512CA-0C7B-4873-A274-16358E6D7466}" type="presParOf" srcId="{8FC604F4-D1B7-4871-A5F8-06E2899AF07F}" destId="{9B4BD93B-88DB-4A86-AF50-A75A12DC039C}" srcOrd="5" destOrd="0" presId="urn:microsoft.com/office/officeart/2005/8/layout/vList2"/>
    <dgm:cxn modelId="{2B4C5F76-991E-4765-A9DE-58B715D91025}" type="presParOf" srcId="{8FC604F4-D1B7-4871-A5F8-06E2899AF07F}" destId="{1CE07C14-BBDA-448E-9032-6926F22612F5}"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437C22-750D-44CA-A04B-601A782DA190}">
      <dsp:nvSpPr>
        <dsp:cNvPr id="0" name=""/>
        <dsp:cNvSpPr/>
      </dsp:nvSpPr>
      <dsp:spPr>
        <a:xfrm>
          <a:off x="0" y="11873"/>
          <a:ext cx="11856202" cy="1068508"/>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rtl="1">
            <a:lnSpc>
              <a:spcPct val="90000"/>
            </a:lnSpc>
            <a:spcBef>
              <a:spcPct val="0"/>
            </a:spcBef>
            <a:spcAft>
              <a:spcPct val="35000"/>
            </a:spcAft>
          </a:pPr>
          <a:r>
            <a:rPr lang="ar-SA" sz="2600" b="1" kern="1200" dirty="0" smtClean="0"/>
            <a:t>ومن الناحية الاصطلاحية</a:t>
          </a:r>
          <a:r>
            <a:rPr lang="ar-SA" sz="2600" b="0" kern="1200" dirty="0" smtClean="0"/>
            <a:t> نجد تصورين أساسيين لهذا العلم:</a:t>
          </a:r>
          <a:endParaRPr lang="ar-IQ" sz="2600" kern="1200" dirty="0"/>
        </a:p>
      </dsp:txBody>
      <dsp:txXfrm>
        <a:off x="52160" y="64033"/>
        <a:ext cx="11751882" cy="964188"/>
      </dsp:txXfrm>
    </dsp:sp>
    <dsp:sp modelId="{CDD18915-2591-4EFF-B27A-D446BD600C96}">
      <dsp:nvSpPr>
        <dsp:cNvPr id="0" name=""/>
        <dsp:cNvSpPr/>
      </dsp:nvSpPr>
      <dsp:spPr>
        <a:xfrm>
          <a:off x="0" y="1155261"/>
          <a:ext cx="11856202" cy="2509650"/>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r" defTabSz="1155700" rtl="1">
            <a:lnSpc>
              <a:spcPct val="90000"/>
            </a:lnSpc>
            <a:spcBef>
              <a:spcPct val="0"/>
            </a:spcBef>
            <a:spcAft>
              <a:spcPct val="35000"/>
            </a:spcAft>
          </a:pPr>
          <a:r>
            <a:rPr lang="ar-SA" sz="2600" b="0" kern="1200" dirty="0" smtClean="0">
              <a:solidFill>
                <a:schemeClr val="tx1"/>
              </a:solidFill>
            </a:rPr>
            <a:t>1)التصور الأول: هو التصور الأمريكي الذي ينظر للأنثروبولوجيا كعلم يهتم بدراسة الإنسان من الناحيتين العضوية والثقافية على حد سواء ويستخدم الأمريكيون مصطلح الأنثروبولوجيا الجسمية أو الفيزيقية للإشارة إلى دراسة الجانب العضوي التطوري الحيوي للإنسان، بينما يستخدمون مصطلح الأنثروبولوجيا الثقافية لمجموع التخصصات التي تدرس النواحي الثقافية والاجتماعية لحياة الإنسان يدخل في ذلك الدراسات المتعلقة بالإنسان القديم (</a:t>
          </a:r>
          <a:r>
            <a:rPr lang="ar-SA" sz="2600" b="0" kern="1200" dirty="0" err="1" smtClean="0">
              <a:solidFill>
                <a:schemeClr val="tx1"/>
              </a:solidFill>
            </a:rPr>
            <a:t>الأركولوجيا</a:t>
          </a:r>
          <a:r>
            <a:rPr lang="ar-SA" sz="2600" b="0" kern="1200" dirty="0" smtClean="0">
              <a:solidFill>
                <a:schemeClr val="tx1"/>
              </a:solidFill>
            </a:rPr>
            <a:t>)، كما تتناول الأنثروبولوجيا الثقافية دراسة لغات الشعوب الأولية واللهجات المحلية والتأثيرات المتبادلة بين اللغة والثقافة بصفة عامة وذلك في إطار ما يعرف بعلم اللغة.</a:t>
          </a:r>
          <a:endParaRPr lang="ar-IQ" sz="2600" kern="1200" dirty="0">
            <a:solidFill>
              <a:schemeClr val="tx1"/>
            </a:solidFill>
          </a:endParaRPr>
        </a:p>
      </dsp:txBody>
      <dsp:txXfrm>
        <a:off x="122511" y="1277772"/>
        <a:ext cx="11611180" cy="2264628"/>
      </dsp:txXfrm>
    </dsp:sp>
    <dsp:sp modelId="{384F85EA-F053-4228-A08C-45069A25E42F}">
      <dsp:nvSpPr>
        <dsp:cNvPr id="0" name=""/>
        <dsp:cNvSpPr/>
      </dsp:nvSpPr>
      <dsp:spPr>
        <a:xfrm>
          <a:off x="0" y="3739791"/>
          <a:ext cx="11856202" cy="2509650"/>
        </a:xfrm>
        <a:prstGeom prst="round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r" defTabSz="1155700" rtl="1">
            <a:lnSpc>
              <a:spcPct val="90000"/>
            </a:lnSpc>
            <a:spcBef>
              <a:spcPct val="0"/>
            </a:spcBef>
            <a:spcAft>
              <a:spcPct val="35000"/>
            </a:spcAft>
          </a:pPr>
          <a:r>
            <a:rPr lang="ar-SA" sz="2600" b="0" kern="1200" smtClean="0"/>
            <a:t>2)التصور الثاني: هو التصور الأوروبي للأنثروبولوجيا وهو مختلف من بلد لآخر، فقد كان يقصد بالأنثروبولوجيا دراسة التاريخ الطبيعي للإنسان حيث اتسعت في أوربا موضوعات الأنتروبولوجيا بهذا المعنى وتنوعت لتشمل الدراسة المقارنة بين الإنسان والحيوان وبين السلالات البشرية بل وحتى الدراسة المقارنة بين الذكور والإناث وصلة ذلك بالأدوار الاجتماعية.</a:t>
          </a:r>
          <a:endParaRPr lang="ar-IQ" sz="2600" kern="1200"/>
        </a:p>
      </dsp:txBody>
      <dsp:txXfrm>
        <a:off x="122511" y="3862302"/>
        <a:ext cx="11611180" cy="22646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CF6890-9D84-4EEA-948E-CABCD42E7644}">
      <dsp:nvSpPr>
        <dsp:cNvPr id="0" name=""/>
        <dsp:cNvSpPr/>
      </dsp:nvSpPr>
      <dsp:spPr>
        <a:xfrm>
          <a:off x="0" y="0"/>
          <a:ext cx="6369804" cy="6369804"/>
        </a:xfrm>
        <a:prstGeom prst="pie">
          <a:avLst>
            <a:gd name="adj1" fmla="val 5400000"/>
            <a:gd name="adj2" fmla="val 1620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6C4A986-7C14-44B5-9039-1AC09D4EF382}">
      <dsp:nvSpPr>
        <dsp:cNvPr id="0" name=""/>
        <dsp:cNvSpPr/>
      </dsp:nvSpPr>
      <dsp:spPr>
        <a:xfrm>
          <a:off x="3184902" y="0"/>
          <a:ext cx="8562813" cy="6369804"/>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rtl="1">
            <a:lnSpc>
              <a:spcPct val="90000"/>
            </a:lnSpc>
            <a:spcBef>
              <a:spcPct val="0"/>
            </a:spcBef>
            <a:spcAft>
              <a:spcPct val="35000"/>
            </a:spcAft>
          </a:pPr>
          <a:r>
            <a:rPr lang="ar-SA" sz="2300" b="1" kern="1200" dirty="0" smtClean="0"/>
            <a:t>وبشكل عام يمكن</a:t>
          </a:r>
          <a:r>
            <a:rPr lang="ar-SA" sz="2300" b="0" kern="1200" dirty="0" smtClean="0"/>
            <a:t> تقسيم الأنثروبولوجيا إلى فرعين رئيسين يتشعب عنهما مجموعة كبيرة من الفروع الأخيرة...</a:t>
          </a:r>
          <a:endParaRPr lang="ar-IQ" sz="2300" kern="1200" dirty="0"/>
        </a:p>
      </dsp:txBody>
      <dsp:txXfrm>
        <a:off x="3184902" y="0"/>
        <a:ext cx="8562813" cy="1910945"/>
      </dsp:txXfrm>
    </dsp:sp>
    <dsp:sp modelId="{5FA05D03-43FF-4485-A0B8-0F2D888AAA1D}">
      <dsp:nvSpPr>
        <dsp:cNvPr id="0" name=""/>
        <dsp:cNvSpPr/>
      </dsp:nvSpPr>
      <dsp:spPr>
        <a:xfrm>
          <a:off x="1114717" y="1910945"/>
          <a:ext cx="4140368" cy="4140368"/>
        </a:xfrm>
        <a:prstGeom prst="pie">
          <a:avLst>
            <a:gd name="adj1" fmla="val 5400000"/>
            <a:gd name="adj2" fmla="val 1620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2C96C27-94A0-418F-A932-DD00EFA9BA5B}">
      <dsp:nvSpPr>
        <dsp:cNvPr id="0" name=""/>
        <dsp:cNvSpPr/>
      </dsp:nvSpPr>
      <dsp:spPr>
        <a:xfrm>
          <a:off x="3184902" y="1910945"/>
          <a:ext cx="8562813" cy="4140368"/>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rtl="1">
            <a:lnSpc>
              <a:spcPct val="90000"/>
            </a:lnSpc>
            <a:spcBef>
              <a:spcPct val="0"/>
            </a:spcBef>
            <a:spcAft>
              <a:spcPct val="35000"/>
            </a:spcAft>
          </a:pPr>
          <a:r>
            <a:rPr lang="ar-SA" sz="2300" b="1" kern="1200" smtClean="0"/>
            <a:t>الفرع الأول: هو الأنثروبولوجيا الحيوية أو الفيزيقية أو الطبيعية:</a:t>
          </a:r>
          <a:r>
            <a:rPr lang="ar-SA" sz="2300" b="0" kern="1200" smtClean="0"/>
            <a:t> وهي فرع قديم ظهر في أواخر القرن الثامن عشر تحت تأثير الأفكار الداروينية وهو يهتم بدراسة الإنسان من حيث سماته الجسمية والتشريحية كشكل الجمجمة وطول القامة، كما يدرس الإنسان في نشأته الأولى وفي تطوره عن الرئيسيات وفي كيفية اكتسابه السمات والخصائص السلالية التي تميزه عن غيره من الأجناس والأنواع الحيوانية.</a:t>
          </a:r>
          <a:endParaRPr lang="ar-IQ" sz="2300" kern="1200"/>
        </a:p>
      </dsp:txBody>
      <dsp:txXfrm>
        <a:off x="3184902" y="1910945"/>
        <a:ext cx="8562813" cy="1910938"/>
      </dsp:txXfrm>
    </dsp:sp>
    <dsp:sp modelId="{FA7386E7-8024-4754-88A1-3AF99E25AD33}">
      <dsp:nvSpPr>
        <dsp:cNvPr id="0" name=""/>
        <dsp:cNvSpPr/>
      </dsp:nvSpPr>
      <dsp:spPr>
        <a:xfrm>
          <a:off x="2229432" y="3821884"/>
          <a:ext cx="1910939" cy="1910939"/>
        </a:xfrm>
        <a:prstGeom prst="pie">
          <a:avLst>
            <a:gd name="adj1" fmla="val 5400000"/>
            <a:gd name="adj2" fmla="val 1620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03A61B-5EC6-4FDD-9258-729C6A31C516}">
      <dsp:nvSpPr>
        <dsp:cNvPr id="0" name=""/>
        <dsp:cNvSpPr/>
      </dsp:nvSpPr>
      <dsp:spPr>
        <a:xfrm>
          <a:off x="3184902" y="3821884"/>
          <a:ext cx="8562813" cy="1910939"/>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rtl="1">
            <a:lnSpc>
              <a:spcPct val="90000"/>
            </a:lnSpc>
            <a:spcBef>
              <a:spcPct val="0"/>
            </a:spcBef>
            <a:spcAft>
              <a:spcPct val="35000"/>
            </a:spcAft>
          </a:pPr>
          <a:r>
            <a:rPr lang="ar-SA" sz="2300" b="1" kern="1200" smtClean="0"/>
            <a:t>الفرع الثاني: فهو الأنثروبوبوجيا الثقافية</a:t>
          </a:r>
          <a:r>
            <a:rPr lang="ar-SA" sz="2300" b="0" kern="1200" smtClean="0"/>
            <a:t> (بشقيها الاجتماعي والثقافي) وهي تهم بدراسة منتجات الإنسان الثقافية على اعتبار أنه نوع يتميز عن بقية الأنواع الحيوانية بالثقافة وهذا الفرع تندرج تحته مجموعة من المباحث الأساسية هي علم اللغويات الأنثروبولوجية التي تقوم بدراسة اللغات وتاريخها دراسة بحثية وصفية بغية تحديد أصول اللغات الإنسانية بالإضافة للأنتروبولوجيا الاجتماعية التي تنقسم بدورها إلى عدة فروع سياسية وقانونية</a:t>
          </a:r>
          <a:r>
            <a:rPr lang="en-US" sz="2300" b="0" kern="1200" smtClean="0"/>
            <a:t>. </a:t>
          </a:r>
          <a:endParaRPr lang="ar-IQ" sz="2300" kern="1200"/>
        </a:p>
      </dsp:txBody>
      <dsp:txXfrm>
        <a:off x="3184902" y="3821884"/>
        <a:ext cx="8562813" cy="191093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619952-9D54-4895-99FF-9697B08F98FA}">
      <dsp:nvSpPr>
        <dsp:cNvPr id="0" name=""/>
        <dsp:cNvSpPr/>
      </dsp:nvSpPr>
      <dsp:spPr>
        <a:xfrm>
          <a:off x="2028399" y="133513"/>
          <a:ext cx="7678379" cy="831427"/>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SA" sz="2800" b="1" kern="1200" dirty="0" smtClean="0"/>
            <a:t>التطور التاريخي للدراسات </a:t>
          </a:r>
          <a:r>
            <a:rPr lang="ar-SA" sz="2800" b="1" kern="1200" dirty="0" err="1" smtClean="0"/>
            <a:t>الأنتروبولوجية</a:t>
          </a:r>
          <a:r>
            <a:rPr lang="en-US" sz="2800" b="1" kern="1200" dirty="0" smtClean="0"/>
            <a:t>:</a:t>
          </a:r>
          <a:endParaRPr lang="ar-IQ" sz="2800" kern="1200" dirty="0"/>
        </a:p>
      </dsp:txBody>
      <dsp:txXfrm>
        <a:off x="2068986" y="174100"/>
        <a:ext cx="7597205" cy="750253"/>
      </dsp:txXfrm>
    </dsp:sp>
    <dsp:sp modelId="{F0B80F55-3571-4818-94B9-BBE64C6946CA}">
      <dsp:nvSpPr>
        <dsp:cNvPr id="0" name=""/>
        <dsp:cNvSpPr/>
      </dsp:nvSpPr>
      <dsp:spPr>
        <a:xfrm>
          <a:off x="308782" y="1008893"/>
          <a:ext cx="11254136" cy="2552976"/>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just" defTabSz="1066800" rtl="1">
            <a:lnSpc>
              <a:spcPct val="90000"/>
            </a:lnSpc>
            <a:spcBef>
              <a:spcPct val="0"/>
            </a:spcBef>
            <a:spcAft>
              <a:spcPct val="35000"/>
            </a:spcAft>
          </a:pPr>
          <a:r>
            <a:rPr lang="ar-SA" sz="2400" b="0" kern="1200" dirty="0" smtClean="0"/>
            <a:t>تعتبر الدراسات </a:t>
          </a:r>
          <a:r>
            <a:rPr lang="ar-SA" sz="2400" b="0" kern="1200" dirty="0" err="1" smtClean="0"/>
            <a:t>الأنتروبولوجية</a:t>
          </a:r>
          <a:r>
            <a:rPr lang="ar-SA" sz="2400" b="0" kern="1200" dirty="0" smtClean="0"/>
            <a:t> قديمة جدا قدم الإنسان ذاته حينما عاشت الجماعات المختلفة بعضها مع البعض الآخر أو عندما كانت متجاورة مع بعضها البعض وقد أثار هذا الوضع فضول تلك الجماعات خلال اتصالها فيما بينها، لمعرفة طبائع كل منها للأخر، ربما بهدف السيطرة على الموارد كل منهما وإخضاعها لسلطانها بسبب التنافس على المصادر المعيشية ومن ناحية أخرى، حاول البعض خلال تاريخ الإنسان وصف ثقافات الشعوب وتقديم ملاحظات عن الطبيعة الإنسانية والوجود البشري كما افترضوا بعض التفسيرات التي توضح الاختلافات بين بني البشر سواء من الناحية الفيزيقية أو العادات والتقاليد........... </a:t>
          </a:r>
          <a:endParaRPr lang="ar-IQ" sz="2400" kern="1200" dirty="0"/>
        </a:p>
      </dsp:txBody>
      <dsp:txXfrm>
        <a:off x="433408" y="1133519"/>
        <a:ext cx="11004884" cy="2303724"/>
      </dsp:txXfrm>
    </dsp:sp>
    <dsp:sp modelId="{B920FA8E-BE5D-4D26-B969-E3C6B5FD305B}">
      <dsp:nvSpPr>
        <dsp:cNvPr id="0" name=""/>
        <dsp:cNvSpPr/>
      </dsp:nvSpPr>
      <dsp:spPr>
        <a:xfrm>
          <a:off x="0" y="3619469"/>
          <a:ext cx="11871702" cy="2552976"/>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just" defTabSz="889000" rtl="1">
            <a:lnSpc>
              <a:spcPct val="90000"/>
            </a:lnSpc>
            <a:spcBef>
              <a:spcPct val="0"/>
            </a:spcBef>
            <a:spcAft>
              <a:spcPct val="35000"/>
            </a:spcAft>
          </a:pPr>
          <a:r>
            <a:rPr lang="ar-SA" sz="2000" b="0" kern="1200" dirty="0" smtClean="0"/>
            <a:t>ومهما يكن من أمر، فإن البدايات الأولى لهذا العلم ترجع إلى الفلاسفة والمفكرين القدامى الذين تناولوا موضوعات تتعلق بالدين والسلالة وتقسيم المجتمع إلى طبقات...... ولكنها اصطبغت بالصبغة الفلسفية ومن ثم فقد تناول العديد من الفلاسفة مثل أفلاطون موضوعات أكثر حداثة مثل طبيعة العلاقات الاجتماعية والجماعات العرقية، كما أن المدرسة النمساوية الألمانية التي تخصصت في </a:t>
          </a:r>
          <a:r>
            <a:rPr lang="ar-SA" sz="2000" b="0" kern="1200" dirty="0" err="1" smtClean="0"/>
            <a:t>الأثنولوجيا</a:t>
          </a:r>
          <a:r>
            <a:rPr lang="ar-SA" sz="2000" b="0" kern="1200" dirty="0" smtClean="0"/>
            <a:t> تأثرت بنظرية أفلاطون وكتاباته، وحتى ديفيد هيوم الذي كان له دور كبير في نشأة العلم في بريطانيا تأثر إلى حد كبير بنظرية الفيلسوف الإغريقي </a:t>
          </a:r>
          <a:r>
            <a:rPr lang="ar-SA" sz="2000" b="0" kern="1200" dirty="0" err="1" smtClean="0"/>
            <a:t>ديموقريطس</a:t>
          </a:r>
          <a:r>
            <a:rPr lang="ar-SA" sz="2000" b="0" kern="1200" dirty="0" smtClean="0"/>
            <a:t>. وتعتبر رحلات وتقارير المؤرخين وافدا آخر للدراسات </a:t>
          </a:r>
          <a:r>
            <a:rPr lang="ar-SA" sz="2000" b="0" kern="1200" dirty="0" err="1" smtClean="0"/>
            <a:t>الأنتروبولوجية</a:t>
          </a:r>
          <a:r>
            <a:rPr lang="ar-SA" sz="2000" b="0" kern="1200" dirty="0" smtClean="0"/>
            <a:t> ومن هؤلاء هيرودوت الذي عاش خلال القرن الخامس قبل الميلاد ويعتبره معظم كتاب التاريخ </a:t>
          </a:r>
          <a:r>
            <a:rPr lang="ar-SA" sz="2000" b="0" kern="1200" dirty="0" err="1" smtClean="0"/>
            <a:t>الأنتروبولوجيا</a:t>
          </a:r>
          <a:r>
            <a:rPr lang="ar-SA" sz="2000" b="0" kern="1200" dirty="0" smtClean="0"/>
            <a:t> أول باحث </a:t>
          </a:r>
          <a:r>
            <a:rPr lang="ar-SA" sz="2000" b="0" kern="1200" dirty="0" err="1" smtClean="0"/>
            <a:t>أنتروبولوجي</a:t>
          </a:r>
          <a:r>
            <a:rPr lang="ar-SA" sz="2000" b="0" kern="1200" dirty="0" smtClean="0"/>
            <a:t> في التاريخ فقد جمع معلومات وصفية دقيقة عن عدد كبير من الشعوب غير الأوروبية حيث تناول تقاليدهم وعاداتهم وملامحهم الجسمية وأصولهم السلالية في كتابه "التواريخ" قدم معلومات في تسعة فصول عن حوالي خمسين شعبا من خلال رحلاته وكذلك وصفه الدقيق للحرب –من خلال رحلاته- التي دارت بين الفرس والإغريق إبان القرن السادس قبل الميلاد، </a:t>
          </a:r>
          <a:endParaRPr lang="ar-IQ" sz="2000" kern="1200" dirty="0"/>
        </a:p>
      </dsp:txBody>
      <dsp:txXfrm>
        <a:off x="124626" y="3744095"/>
        <a:ext cx="11622450" cy="230372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E43442-459E-47E6-BA68-7013F0A6E186}">
      <dsp:nvSpPr>
        <dsp:cNvPr id="0" name=""/>
        <dsp:cNvSpPr/>
      </dsp:nvSpPr>
      <dsp:spPr>
        <a:xfrm>
          <a:off x="0" y="190311"/>
          <a:ext cx="11856202" cy="5803199"/>
        </a:xfrm>
        <a:prstGeom prst="roundRect">
          <a:avLst/>
        </a:prstGeom>
        <a:solidFill>
          <a:schemeClr val="lt1"/>
        </a:solidFill>
        <a:ln w="19050" cap="flat" cmpd="sng" algn="ctr">
          <a:solidFill>
            <a:schemeClr val="accent3"/>
          </a:solidFill>
          <a:prstDash val="solid"/>
        </a:ln>
        <a:effectLst/>
        <a:scene3d>
          <a:camera prst="orthographicFront"/>
          <a:lightRig rig="threePt" dir="t"/>
        </a:scene3d>
        <a:sp3d>
          <a:bevelT prst="relaxedInset"/>
        </a:sp3d>
      </dsp:spPr>
      <dsp:style>
        <a:lnRef idx="2">
          <a:schemeClr val="accent3"/>
        </a:lnRef>
        <a:fillRef idx="1">
          <a:schemeClr val="lt1"/>
        </a:fillRef>
        <a:effectRef idx="0">
          <a:schemeClr val="accent3"/>
        </a:effectRef>
        <a:fontRef idx="minor">
          <a:schemeClr val="dk1"/>
        </a:fontRef>
      </dsp:style>
      <dsp:txBody>
        <a:bodyPr spcFirstLastPara="0" vert="horz" wrap="square" lIns="118110" tIns="118110" rIns="118110" bIns="118110" numCol="1" spcCol="1270" anchor="ctr" anchorCtr="0">
          <a:noAutofit/>
        </a:bodyPr>
        <a:lstStyle/>
        <a:p>
          <a:pPr lvl="0" algn="just" defTabSz="1377950" rtl="1">
            <a:lnSpc>
              <a:spcPct val="90000"/>
            </a:lnSpc>
            <a:spcBef>
              <a:spcPct val="0"/>
            </a:spcBef>
            <a:spcAft>
              <a:spcPct val="35000"/>
            </a:spcAft>
          </a:pPr>
          <a:r>
            <a:rPr lang="ar-SA" sz="3100" b="0" kern="1200" dirty="0" smtClean="0"/>
            <a:t>وغني عن البيان، الأثر العظيم الذي أحدته العلامة العربي ابن خلدون من خلال أسفاره العديدة في عصره والتي تمخض عنها ظهور كتابه الخالد «العبر وديوان المبتدأ والخبر في أيام العرب والعجم والبربر ومن عاصرهم من ذوي السلطان الأكبر» وكذلك المقدمة التي اشتهرت أكثر من شهرت الكتاب ذاته. ومن خلال العنوان ذاته يتضح لنا المسالك التي سافر فيها والشعوب التي زارها سواء العرب أو العجم-الفرس- أو البربر-سكان شمال إفريقيا- وكثرت أسفاره خلال تلك الفترة وسجل تسجيلا أمينا كل ما رآه حتى المكان والطقس والمناخ والمنازل والعادات والتقاليد ومن ثم تداخلت المعلومات الجغرافية والسياسية والاجتماعية في مقدمته وكتابه، وأطلق على العلم الجديد الذي توصل إليه اسم «علم العمران البشري» وكان يقصد به بالطبع علم الاجتماع . ودون الدخول في تفاصيل ماهية العلاقة بين علمي الاجتماع </a:t>
          </a:r>
          <a:r>
            <a:rPr lang="ar-SA" sz="3100" b="0" kern="1200" dirty="0" err="1" smtClean="0"/>
            <a:t>والانتروبولوجيا</a:t>
          </a:r>
          <a:r>
            <a:rPr lang="ar-SA" sz="3100" b="0" kern="1200" dirty="0" smtClean="0"/>
            <a:t> إلا أنه يمكن القول أن المعلومات </a:t>
          </a:r>
          <a:r>
            <a:rPr lang="ar-SA" sz="3100" b="0" kern="1200" dirty="0" err="1" smtClean="0"/>
            <a:t>الأثنوغرافية</a:t>
          </a:r>
          <a:r>
            <a:rPr lang="ar-SA" sz="3100" b="0" kern="1200" dirty="0" smtClean="0"/>
            <a:t>- وإن كانت لا تخلو من بعض الآراء </a:t>
          </a:r>
          <a:r>
            <a:rPr lang="ar-SA" sz="3100" b="0" kern="1200" dirty="0" err="1" smtClean="0"/>
            <a:t>التقيمية</a:t>
          </a:r>
          <a:r>
            <a:rPr lang="ar-SA" sz="3100" b="0" kern="1200" dirty="0" smtClean="0"/>
            <a:t> المتحيزة- تعتبر من أهم روافد المعلومات </a:t>
          </a:r>
          <a:r>
            <a:rPr lang="ar-SA" sz="3100" b="0" kern="1200" dirty="0" err="1" smtClean="0"/>
            <a:t>الإثنوغرافية</a:t>
          </a:r>
          <a:r>
            <a:rPr lang="ar-SA" sz="3100" b="0" kern="1200" dirty="0" smtClean="0"/>
            <a:t> التي تعتبر ركيزة الدراسات </a:t>
          </a:r>
          <a:r>
            <a:rPr lang="ar-SA" sz="3100" b="0" kern="1200" dirty="0" err="1" smtClean="0"/>
            <a:t>الأنتروبولوجية</a:t>
          </a:r>
          <a:r>
            <a:rPr lang="ar-SA" sz="3100" b="0" kern="1200" dirty="0" smtClean="0"/>
            <a:t> الآن.</a:t>
          </a:r>
          <a:endParaRPr lang="ar-IQ" sz="3100" kern="1200" dirty="0"/>
        </a:p>
      </dsp:txBody>
      <dsp:txXfrm>
        <a:off x="283289" y="473600"/>
        <a:ext cx="11289624" cy="523662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BD23BE-92B9-47DF-9FDA-634489D9BB92}">
      <dsp:nvSpPr>
        <dsp:cNvPr id="0" name=""/>
        <dsp:cNvSpPr/>
      </dsp:nvSpPr>
      <dsp:spPr>
        <a:xfrm>
          <a:off x="1080458" y="15349"/>
          <a:ext cx="7867003" cy="839767"/>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ar-SA" sz="3200" b="1" kern="1200" dirty="0" smtClean="0"/>
            <a:t>قائـــــــــــــــمة المراجــــــــع</a:t>
          </a:r>
          <a:r>
            <a:rPr lang="en-US" sz="3200" b="1" kern="1200" dirty="0" smtClean="0"/>
            <a:t>:</a:t>
          </a:r>
          <a:endParaRPr lang="ar-IQ" sz="3200" b="1" kern="1200" dirty="0"/>
        </a:p>
      </dsp:txBody>
      <dsp:txXfrm>
        <a:off x="1121452" y="56343"/>
        <a:ext cx="7785015" cy="757779"/>
      </dsp:txXfrm>
    </dsp:sp>
    <dsp:sp modelId="{D7E55B32-4097-486A-B0DE-A4C67D268E74}">
      <dsp:nvSpPr>
        <dsp:cNvPr id="0" name=""/>
        <dsp:cNvSpPr/>
      </dsp:nvSpPr>
      <dsp:spPr>
        <a:xfrm>
          <a:off x="0" y="918477"/>
          <a:ext cx="10027920" cy="839767"/>
        </a:xfrm>
        <a:prstGeom prst="roundRect">
          <a:avLst/>
        </a:prstGeom>
        <a:solidFill>
          <a:schemeClr val="accent2">
            <a:hueOff val="3494510"/>
            <a:satOff val="-663"/>
            <a:lumOff val="-3333"/>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r" defTabSz="977900" rtl="1">
            <a:lnSpc>
              <a:spcPct val="90000"/>
            </a:lnSpc>
            <a:spcBef>
              <a:spcPct val="0"/>
            </a:spcBef>
            <a:spcAft>
              <a:spcPct val="35000"/>
            </a:spcAft>
          </a:pPr>
          <a:r>
            <a:rPr lang="ar-SA" sz="2200" b="1" kern="1200" dirty="0" smtClean="0">
              <a:solidFill>
                <a:schemeClr val="tx1"/>
              </a:solidFill>
            </a:rPr>
            <a:t>محمد الجوهري، الأنثروبولوجيا أسس نظرية وتطبيقات عملية، درا المعرفة الجامعية، الإسكندرية، مصر، 2005م</a:t>
          </a:r>
          <a:r>
            <a:rPr lang="en-US" sz="2200" b="1" kern="1200" dirty="0" smtClean="0">
              <a:solidFill>
                <a:schemeClr val="tx1"/>
              </a:solidFill>
            </a:rPr>
            <a:t> </a:t>
          </a:r>
          <a:r>
            <a:rPr lang="ar-IQ" sz="2200" b="1" kern="1200" dirty="0" smtClean="0">
              <a:solidFill>
                <a:schemeClr val="tx1"/>
              </a:solidFill>
            </a:rPr>
            <a:t>.</a:t>
          </a:r>
          <a:endParaRPr lang="ar-IQ" sz="2200" b="1" kern="1200" dirty="0">
            <a:solidFill>
              <a:schemeClr val="tx1"/>
            </a:solidFill>
          </a:endParaRPr>
        </a:p>
      </dsp:txBody>
      <dsp:txXfrm>
        <a:off x="40994" y="959471"/>
        <a:ext cx="9945932" cy="757779"/>
      </dsp:txXfrm>
    </dsp:sp>
    <dsp:sp modelId="{DD149918-8E1D-4DBA-BC69-1A9B4F96E5B7}">
      <dsp:nvSpPr>
        <dsp:cNvPr id="0" name=""/>
        <dsp:cNvSpPr/>
      </dsp:nvSpPr>
      <dsp:spPr>
        <a:xfrm>
          <a:off x="0" y="1821604"/>
          <a:ext cx="10027920" cy="839767"/>
        </a:xfrm>
        <a:prstGeom prst="roundRect">
          <a:avLst/>
        </a:prstGeom>
        <a:solidFill>
          <a:schemeClr val="accent2">
            <a:hueOff val="6989019"/>
            <a:satOff val="-1325"/>
            <a:lumOff val="-6666"/>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r" defTabSz="977900" rtl="1">
            <a:lnSpc>
              <a:spcPct val="90000"/>
            </a:lnSpc>
            <a:spcBef>
              <a:spcPct val="0"/>
            </a:spcBef>
            <a:spcAft>
              <a:spcPct val="35000"/>
            </a:spcAft>
          </a:pPr>
          <a:r>
            <a:rPr lang="ar-SA" sz="2200" b="1" kern="1200" dirty="0" smtClean="0"/>
            <a:t>عبد الله محمد عبد الرحمن وآخرون، مناهج وطرق البحث الاجتماعي، دار المعرفة الجامعية، الإسكندرية، مصر، السنة غير مذكورة</a:t>
          </a:r>
          <a:r>
            <a:rPr lang="en-US" sz="2200" b="1" kern="1200" dirty="0" smtClean="0"/>
            <a:t>.</a:t>
          </a:r>
          <a:endParaRPr lang="ar-IQ" sz="2200" b="1" kern="1200" dirty="0"/>
        </a:p>
      </dsp:txBody>
      <dsp:txXfrm>
        <a:off x="40994" y="1862598"/>
        <a:ext cx="9945932" cy="757779"/>
      </dsp:txXfrm>
    </dsp:sp>
    <dsp:sp modelId="{1CE07C14-BBDA-448E-9032-6926F22612F5}">
      <dsp:nvSpPr>
        <dsp:cNvPr id="0" name=""/>
        <dsp:cNvSpPr/>
      </dsp:nvSpPr>
      <dsp:spPr>
        <a:xfrm>
          <a:off x="0" y="2724732"/>
          <a:ext cx="10027920" cy="839767"/>
        </a:xfrm>
        <a:prstGeom prst="roundRect">
          <a:avLst/>
        </a:prstGeom>
        <a:solidFill>
          <a:schemeClr val="accent2">
            <a:hueOff val="10483529"/>
            <a:satOff val="-1988"/>
            <a:lumOff val="-9999"/>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r" defTabSz="977900" rtl="1">
            <a:lnSpc>
              <a:spcPct val="90000"/>
            </a:lnSpc>
            <a:spcBef>
              <a:spcPct val="0"/>
            </a:spcBef>
            <a:spcAft>
              <a:spcPct val="35000"/>
            </a:spcAft>
          </a:pPr>
          <a:r>
            <a:rPr lang="ar-SA" sz="2200" b="1" kern="1200" dirty="0" smtClean="0"/>
            <a:t>يحي مرسي عيد بدر، أصول علم الإنسان الأنثروبولوجيا، ط1، الجزء الأول، دار الوفاء للطباعة والنشر، الإسكندرية، مصر، 2007م</a:t>
          </a:r>
          <a:r>
            <a:rPr lang="en-US" sz="2200" b="1" kern="1200" dirty="0" smtClean="0"/>
            <a:t>.</a:t>
          </a:r>
          <a:endParaRPr lang="ar-IQ" sz="2200" b="1" kern="1200" dirty="0"/>
        </a:p>
      </dsp:txBody>
      <dsp:txXfrm>
        <a:off x="40994" y="2765726"/>
        <a:ext cx="9945932" cy="75777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Right Triangle 6"/>
          <p:cNvSpPr/>
          <p:nvPr/>
        </p:nvSpPr>
        <p:spPr>
          <a:xfrm>
            <a:off x="1"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3173" y="-925"/>
            <a:ext cx="12195173"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1089484" y="1730403"/>
            <a:ext cx="7531497" cy="1204306"/>
          </a:xfrm>
        </p:spPr>
        <p:txBody>
          <a:bodyPr bIns="9144" anchor="b"/>
          <a:lstStyle>
            <a:lvl1pPr>
              <a:defRPr sz="32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rot="19140000">
            <a:off x="1616370" y="2470926"/>
            <a:ext cx="8681508"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transition spd="slow">
    <p:push dir="u"/>
    <p:sndAc>
      <p:stSnd>
        <p:snd r:embed="rId1" name="chimes.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12/17/2018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transition spd="slow">
    <p:push dir="u"/>
    <p:sndAc>
      <p:stSnd>
        <p:snd r:embed="rId1" name="chimes.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4678362"/>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09600" y="274639"/>
            <a:ext cx="8026400" cy="4678362"/>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12/17/2018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transition spd="slow">
    <p:push dir="u"/>
    <p:sndAc>
      <p:stSnd>
        <p:snd r:embed="rId1" name="chimes.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transition spd="slow">
    <p:push dir="u"/>
    <p:sndAc>
      <p:stSnd>
        <p:snd r:embed="rId1" name="chimes.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8" name="Freeform 7"/>
          <p:cNvSpPr/>
          <p:nvPr/>
        </p:nvSpPr>
        <p:spPr>
          <a:xfrm>
            <a:off x="-3173" y="-925"/>
            <a:ext cx="12195173"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1" y="2647950"/>
            <a:ext cx="4762500"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1092532" y="1726738"/>
            <a:ext cx="7534656"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ar-SA" smtClean="0"/>
              <a:t>انقر لتحرير نمط العنوان الرئيسي</a:t>
            </a:r>
            <a:endParaRPr lang="en-US" dirty="0"/>
          </a:p>
        </p:txBody>
      </p:sp>
      <p:sp>
        <p:nvSpPr>
          <p:cNvPr id="3" name="Text Placeholder 2"/>
          <p:cNvSpPr>
            <a:spLocks noGrp="1"/>
          </p:cNvSpPr>
          <p:nvPr>
            <p:ph type="body" idx="1"/>
          </p:nvPr>
        </p:nvSpPr>
        <p:spPr>
          <a:xfrm rot="19140000">
            <a:off x="1621536" y="2468304"/>
            <a:ext cx="8680704"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12/17/2018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transition spd="slow">
    <p:push dir="u"/>
    <p:sndAc>
      <p:stSnd>
        <p:snd r:embed="rId1" name="chimes.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97280" y="1097280"/>
            <a:ext cx="42672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266688" y="1097280"/>
            <a:ext cx="42672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12/17/2018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Tree>
  </p:cSld>
  <p:clrMapOvr>
    <a:masterClrMapping/>
  </p:clrMapOvr>
  <p:transition spd="slow">
    <p:push dir="u"/>
    <p:sndAc>
      <p:stSnd>
        <p:snd r:embed="rId1" name="chimes.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97280" y="1097280"/>
            <a:ext cx="42672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ar-SA" smtClean="0"/>
              <a:t>انقر لتحرير أنماط النص الرئيسي</a:t>
            </a:r>
          </a:p>
        </p:txBody>
      </p:sp>
      <p:sp>
        <p:nvSpPr>
          <p:cNvPr id="4" name="Content Placeholder 3"/>
          <p:cNvSpPr>
            <a:spLocks noGrp="1"/>
          </p:cNvSpPr>
          <p:nvPr>
            <p:ph sz="half" idx="2"/>
          </p:nvPr>
        </p:nvSpPr>
        <p:spPr>
          <a:xfrm>
            <a:off x="1092200" y="1701848"/>
            <a:ext cx="42672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266688" y="1097280"/>
            <a:ext cx="42672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ar-SA" smtClean="0"/>
              <a:t>انقر لتحرير أنماط النص الرئيسي</a:t>
            </a:r>
          </a:p>
        </p:txBody>
      </p:sp>
      <p:sp>
        <p:nvSpPr>
          <p:cNvPr id="6" name="Content Placeholder 5"/>
          <p:cNvSpPr>
            <a:spLocks noGrp="1"/>
          </p:cNvSpPr>
          <p:nvPr>
            <p:ph sz="quarter" idx="4"/>
          </p:nvPr>
        </p:nvSpPr>
        <p:spPr>
          <a:xfrm>
            <a:off x="6266688" y="1701848"/>
            <a:ext cx="42672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12/17/2018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transition spd="slow">
    <p:push dir="u"/>
    <p:sndAc>
      <p:stSnd>
        <p:snd r:embed="rId1" name="chimes.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B61BEF0D-F0BB-DE4B-95CE-6DB70DBA9567}" type="datetimeFigureOut">
              <a:rPr lang="en-US" smtClean="0"/>
              <a:pPr/>
              <a:t>12/17/2018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transition spd="slow">
    <p:push dir="u"/>
    <p:sndAc>
      <p:stSnd>
        <p:snd r:embed="rId1" name="chimes.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12/17/2018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transition spd="slow">
    <p:push dir="u"/>
    <p:sndAc>
      <p:stSnd>
        <p:snd r:embed="rId1" name="chimes.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17" name="Right Triangle 16"/>
          <p:cNvSpPr/>
          <p:nvPr/>
        </p:nvSpPr>
        <p:spPr>
          <a:xfrm>
            <a:off x="1"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1720852" y="-1720850"/>
            <a:ext cx="6858000" cy="10299704"/>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1046573" y="1576104"/>
            <a:ext cx="694944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ar-SA" smtClean="0"/>
              <a:t>انقر لتحرير نمط العنوان الرئيسي</a:t>
            </a:r>
            <a:endParaRPr lang="en-US" dirty="0"/>
          </a:p>
        </p:txBody>
      </p:sp>
      <p:sp>
        <p:nvSpPr>
          <p:cNvPr id="3" name="Content Placeholder 2"/>
          <p:cNvSpPr>
            <a:spLocks noGrp="1"/>
          </p:cNvSpPr>
          <p:nvPr>
            <p:ph idx="1"/>
          </p:nvPr>
        </p:nvSpPr>
        <p:spPr>
          <a:xfrm>
            <a:off x="6332737" y="2618913"/>
            <a:ext cx="507703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rot="19140000">
            <a:off x="1730605" y="2253385"/>
            <a:ext cx="7726347"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12/17/2018</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D57F1E4F-1CFF-5643-939E-217C01CDF565}" type="slidenum">
              <a:rPr lang="en-US" smtClean="0"/>
              <a:pPr/>
              <a:t>‹#›</a:t>
            </a:fld>
            <a:endParaRPr lang="en-US" dirty="0"/>
          </a:p>
        </p:txBody>
      </p:sp>
    </p:spTree>
  </p:cSld>
  <p:clrMapOvr>
    <a:masterClrMapping/>
  </p:clrMapOvr>
  <p:transition spd="slow">
    <p:push dir="u"/>
    <p:sndAc>
      <p:stSnd>
        <p:snd r:embed="rId1" name="chimes.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705101" y="0"/>
            <a:ext cx="9486900"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ar-SA" smtClean="0"/>
              <a:t>انقر فوق الأيقونة لإضافة صورة</a:t>
            </a:r>
            <a:endParaRPr lang="en-US" dirty="0"/>
          </a:p>
        </p:txBody>
      </p:sp>
      <p:sp>
        <p:nvSpPr>
          <p:cNvPr id="9" name="Right Triangle 8"/>
          <p:cNvSpPr/>
          <p:nvPr/>
        </p:nvSpPr>
        <p:spPr>
          <a:xfrm>
            <a:off x="1"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 y="5048250"/>
            <a:ext cx="4762500"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94929" y="1717501"/>
            <a:ext cx="7315200" cy="867444"/>
          </a:xfrm>
        </p:spPr>
        <p:txBody>
          <a:bodyPr anchor="b"/>
          <a:lstStyle>
            <a:lvl1pPr algn="l">
              <a:defRPr sz="2800" b="0">
                <a:latin typeface="+mj-lt"/>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rot="19140000">
            <a:off x="1524639" y="2180529"/>
            <a:ext cx="8128727"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12/17/2018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transition spd="slow">
    <p:push dir="u"/>
    <p:sndAc>
      <p:stSnd>
        <p:snd r:embed="rId1" name="chimes.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Freeform 6"/>
          <p:cNvSpPr/>
          <p:nvPr/>
        </p:nvSpPr>
        <p:spPr>
          <a:xfrm>
            <a:off x="-3175" y="5050633"/>
            <a:ext cx="4765676"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3173" y="5051293"/>
            <a:ext cx="12195173"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97280" y="365760"/>
            <a:ext cx="10027920" cy="54864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97280" y="1100629"/>
            <a:ext cx="10027920" cy="3579849"/>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rot="19140000">
            <a:off x="268224" y="5870448"/>
            <a:ext cx="2901696" cy="201168"/>
          </a:xfrm>
          <a:prstGeom prst="rect">
            <a:avLst/>
          </a:prstGeom>
        </p:spPr>
        <p:txBody>
          <a:bodyPr vert="horz" lIns="91440" tIns="45720" rIns="91440" bIns="45720" rtlCol="0" anchor="ctr"/>
          <a:lstStyle>
            <a:lvl1pPr algn="l">
              <a:defRPr sz="1200">
                <a:solidFill>
                  <a:srgbClr val="FFFFFF"/>
                </a:solidFill>
              </a:defRPr>
            </a:lvl1pPr>
          </a:lstStyle>
          <a:p>
            <a:fld id="{B61BEF0D-F0BB-DE4B-95CE-6DB70DBA9567}" type="datetimeFigureOut">
              <a:rPr lang="en-US" smtClean="0"/>
              <a:pPr/>
              <a:t>12/17/2018</a:t>
            </a:fld>
            <a:endParaRPr lang="en-US" dirty="0"/>
          </a:p>
        </p:txBody>
      </p:sp>
      <p:sp>
        <p:nvSpPr>
          <p:cNvPr id="5" name="Footer Placeholder 4"/>
          <p:cNvSpPr>
            <a:spLocks noGrp="1"/>
          </p:cNvSpPr>
          <p:nvPr>
            <p:ph type="ftr" sz="quarter" idx="3"/>
          </p:nvPr>
        </p:nvSpPr>
        <p:spPr>
          <a:xfrm>
            <a:off x="4690019" y="6285122"/>
            <a:ext cx="62992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1201384" y="6170822"/>
            <a:ext cx="67056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D57F1E4F-1CFF-5643-939E-217C01CDF56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ransition spd="slow">
    <p:push dir="u"/>
    <p:sndAc>
      <p:stSnd>
        <p:snd r:embed="rId13" name="chimes.wav"/>
      </p:stSnd>
    </p:sndAc>
  </p:transition>
  <p:txStyles>
    <p:titleStyle>
      <a:lvl1pPr algn="l" defTabSz="914400" rtl="1"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r" defTabSz="914400" rtl="1"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937983" y="1132764"/>
            <a:ext cx="7997588" cy="3534770"/>
          </a:xfrm>
        </p:spPr>
        <p:txBody>
          <a:bodyPr/>
          <a:lstStyle/>
          <a:p>
            <a:pPr algn="ctr"/>
            <a:r>
              <a:rPr lang="ar-IQ" dirty="0"/>
              <a:t> </a:t>
            </a:r>
            <a:r>
              <a:rPr lang="ar-IQ" sz="6000" b="1" dirty="0">
                <a:solidFill>
                  <a:srgbClr val="C00000"/>
                </a:solidFill>
                <a:latin typeface="Arabic Typesetting" panose="03020402040406030203" pitchFamily="66" charset="-78"/>
                <a:cs typeface="Arabic Typesetting" panose="03020402040406030203" pitchFamily="66" charset="-78"/>
              </a:rPr>
              <a:t>المحاضرة </a:t>
            </a:r>
            <a:r>
              <a:rPr lang="ar-IQ" sz="6000" b="1" dirty="0" smtClean="0">
                <a:solidFill>
                  <a:srgbClr val="C00000"/>
                </a:solidFill>
                <a:latin typeface="Arabic Typesetting" panose="03020402040406030203" pitchFamily="66" charset="-78"/>
                <a:cs typeface="Arabic Typesetting" panose="03020402040406030203" pitchFamily="66" charset="-78"/>
              </a:rPr>
              <a:t>الأولى : التطور التاريخي للأنثروبولوجيا</a:t>
            </a:r>
            <a:r>
              <a:rPr lang="ar-IQ" sz="6000" b="1" dirty="0">
                <a:solidFill>
                  <a:srgbClr val="C00000"/>
                </a:solidFill>
                <a:latin typeface="Arabic Typesetting" panose="03020402040406030203" pitchFamily="66" charset="-78"/>
                <a:cs typeface="Arabic Typesetting" panose="03020402040406030203" pitchFamily="66" charset="-78"/>
              </a:rPr>
              <a:t/>
            </a:r>
            <a:br>
              <a:rPr lang="ar-IQ" sz="6000" b="1" dirty="0">
                <a:solidFill>
                  <a:srgbClr val="C00000"/>
                </a:solidFill>
                <a:latin typeface="Arabic Typesetting" panose="03020402040406030203" pitchFamily="66" charset="-78"/>
                <a:cs typeface="Arabic Typesetting" panose="03020402040406030203" pitchFamily="66" charset="-78"/>
              </a:rPr>
            </a:br>
            <a:r>
              <a:rPr lang="ar-IQ" sz="6000" b="1" dirty="0">
                <a:solidFill>
                  <a:srgbClr val="C00000"/>
                </a:solidFill>
                <a:latin typeface="Arabic Typesetting" panose="03020402040406030203" pitchFamily="66" charset="-78"/>
                <a:cs typeface="Arabic Typesetting" panose="03020402040406030203" pitchFamily="66" charset="-78"/>
              </a:rPr>
              <a:t>المادة: </a:t>
            </a:r>
            <a:r>
              <a:rPr lang="ar-IQ" sz="6000" b="1" dirty="0" smtClean="0">
                <a:solidFill>
                  <a:srgbClr val="C00000"/>
                </a:solidFill>
                <a:latin typeface="Arabic Typesetting" panose="03020402040406030203" pitchFamily="66" charset="-78"/>
                <a:cs typeface="Arabic Typesetting" panose="03020402040406030203" pitchFamily="66" charset="-78"/>
              </a:rPr>
              <a:t>الأنثروبولوجيا الحضرية</a:t>
            </a:r>
            <a:r>
              <a:rPr lang="ar-IQ" sz="6000" b="1" dirty="0">
                <a:solidFill>
                  <a:srgbClr val="C00000"/>
                </a:solidFill>
                <a:latin typeface="Arabic Typesetting" panose="03020402040406030203" pitchFamily="66" charset="-78"/>
                <a:cs typeface="Arabic Typesetting" panose="03020402040406030203" pitchFamily="66" charset="-78"/>
              </a:rPr>
              <a:t/>
            </a:r>
            <a:br>
              <a:rPr lang="ar-IQ" sz="6000" b="1" dirty="0">
                <a:solidFill>
                  <a:srgbClr val="C00000"/>
                </a:solidFill>
                <a:latin typeface="Arabic Typesetting" panose="03020402040406030203" pitchFamily="66" charset="-78"/>
                <a:cs typeface="Arabic Typesetting" panose="03020402040406030203" pitchFamily="66" charset="-78"/>
              </a:rPr>
            </a:br>
            <a:r>
              <a:rPr lang="ar-IQ" sz="6000" b="1" dirty="0">
                <a:solidFill>
                  <a:srgbClr val="C00000"/>
                </a:solidFill>
                <a:latin typeface="Arabic Typesetting" panose="03020402040406030203" pitchFamily="66" charset="-78"/>
                <a:cs typeface="Arabic Typesetting" panose="03020402040406030203" pitchFamily="66" charset="-78"/>
              </a:rPr>
              <a:t>أستاذ المادة: </a:t>
            </a:r>
            <a:r>
              <a:rPr lang="ar-IQ" sz="6000" b="1" dirty="0" err="1" smtClean="0">
                <a:solidFill>
                  <a:srgbClr val="C00000"/>
                </a:solidFill>
                <a:latin typeface="Arabic Typesetting" panose="03020402040406030203" pitchFamily="66" charset="-78"/>
                <a:cs typeface="Arabic Typesetting" panose="03020402040406030203" pitchFamily="66" charset="-78"/>
              </a:rPr>
              <a:t>أ.م.د</a:t>
            </a:r>
            <a:r>
              <a:rPr lang="ar-IQ" sz="6000" b="1" dirty="0">
                <a:solidFill>
                  <a:srgbClr val="C00000"/>
                </a:solidFill>
                <a:latin typeface="Arabic Typesetting" panose="03020402040406030203" pitchFamily="66" charset="-78"/>
                <a:cs typeface="Arabic Typesetting" panose="03020402040406030203" pitchFamily="66" charset="-78"/>
              </a:rPr>
              <a:t>. </a:t>
            </a:r>
            <a:r>
              <a:rPr lang="ar-IQ" sz="6000" b="1" dirty="0" smtClean="0">
                <a:solidFill>
                  <a:srgbClr val="C00000"/>
                </a:solidFill>
                <a:latin typeface="Arabic Typesetting" panose="03020402040406030203" pitchFamily="66" charset="-78"/>
                <a:cs typeface="Arabic Typesetting" panose="03020402040406030203" pitchFamily="66" charset="-78"/>
              </a:rPr>
              <a:t>سعد محمد علي الكرعاوي</a:t>
            </a:r>
            <a:r>
              <a:rPr lang="ar-IQ" dirty="0"/>
              <a:t/>
            </a:r>
            <a:br>
              <a:rPr lang="ar-IQ" dirty="0"/>
            </a:br>
            <a:endParaRPr lang="ar-IQ" dirty="0"/>
          </a:p>
        </p:txBody>
      </p:sp>
    </p:spTree>
    <p:extLst>
      <p:ext uri="{BB962C8B-B14F-4D97-AF65-F5344CB8AC3E}">
        <p14:creationId xmlns:p14="http://schemas.microsoft.com/office/powerpoint/2010/main" val="2274140927"/>
      </p:ext>
    </p:extLst>
  </p:cSld>
  <p:clrMapOvr>
    <a:masterClrMapping/>
  </p:clrMapOvr>
  <p:transition spd="slow">
    <p:push dir="u"/>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32475" y="777922"/>
            <a:ext cx="11685721" cy="5090615"/>
          </a:xfrm>
        </p:spPr>
        <p:style>
          <a:lnRef idx="1">
            <a:schemeClr val="accent5"/>
          </a:lnRef>
          <a:fillRef idx="2">
            <a:schemeClr val="accent5"/>
          </a:fillRef>
          <a:effectRef idx="1">
            <a:schemeClr val="accent5"/>
          </a:effectRef>
          <a:fontRef idx="minor">
            <a:schemeClr val="dk1"/>
          </a:fontRef>
        </p:style>
        <p:txBody>
          <a:bodyPr>
            <a:normAutofit/>
          </a:bodyPr>
          <a:lstStyle/>
          <a:p>
            <a:pPr algn="just"/>
            <a:r>
              <a:rPr lang="ar-SA" sz="2800" dirty="0">
                <a:solidFill>
                  <a:schemeClr val="tx1">
                    <a:lumMod val="95000"/>
                    <a:lumOff val="5000"/>
                  </a:schemeClr>
                </a:solidFill>
                <a:latin typeface="Simplified Arabic" panose="02020603050405020304" pitchFamily="18" charset="-78"/>
                <a:cs typeface="Simplified Arabic" panose="02020603050405020304" pitchFamily="18" charset="-78"/>
              </a:rPr>
              <a:t>مقدمــــــــة</a:t>
            </a:r>
            <a:r>
              <a:rPr lang="en-US" sz="2800" dirty="0">
                <a:solidFill>
                  <a:schemeClr val="tx1">
                    <a:lumMod val="95000"/>
                    <a:lumOff val="5000"/>
                  </a:schemeClr>
                </a:solidFill>
                <a:latin typeface="Simplified Arabic" panose="02020603050405020304" pitchFamily="18" charset="-78"/>
                <a:cs typeface="Simplified Arabic" panose="02020603050405020304" pitchFamily="18" charset="-78"/>
              </a:rPr>
              <a:t>:</a:t>
            </a:r>
            <a:br>
              <a:rPr lang="en-US" sz="2800" dirty="0">
                <a:solidFill>
                  <a:schemeClr val="tx1">
                    <a:lumMod val="95000"/>
                    <a:lumOff val="5000"/>
                  </a:schemeClr>
                </a:solidFill>
                <a:latin typeface="Simplified Arabic" panose="02020603050405020304" pitchFamily="18" charset="-78"/>
                <a:cs typeface="Simplified Arabic" panose="02020603050405020304" pitchFamily="18" charset="-78"/>
              </a:rPr>
            </a:br>
            <a:r>
              <a:rPr lang="ar-IQ" sz="2800" dirty="0" smtClean="0">
                <a:solidFill>
                  <a:schemeClr val="tx1">
                    <a:lumMod val="95000"/>
                    <a:lumOff val="5000"/>
                  </a:schemeClr>
                </a:solidFill>
                <a:latin typeface="Simplified Arabic" panose="02020603050405020304" pitchFamily="18" charset="-78"/>
                <a:cs typeface="Simplified Arabic" panose="02020603050405020304" pitchFamily="18" charset="-78"/>
              </a:rPr>
              <a:t>	</a:t>
            </a:r>
            <a:r>
              <a:rPr lang="ar-SA" sz="2800" dirty="0" smtClean="0">
                <a:solidFill>
                  <a:schemeClr val="tx1">
                    <a:lumMod val="95000"/>
                    <a:lumOff val="5000"/>
                  </a:schemeClr>
                </a:solidFill>
                <a:latin typeface="Simplified Arabic" panose="02020603050405020304" pitchFamily="18" charset="-78"/>
                <a:cs typeface="Simplified Arabic" panose="02020603050405020304" pitchFamily="18" charset="-78"/>
              </a:rPr>
              <a:t>تمر </a:t>
            </a:r>
            <a:r>
              <a:rPr lang="ar-SA" sz="2800" dirty="0">
                <a:solidFill>
                  <a:schemeClr val="tx1">
                    <a:lumMod val="95000"/>
                    <a:lumOff val="5000"/>
                  </a:schemeClr>
                </a:solidFill>
                <a:latin typeface="Simplified Arabic" panose="02020603050405020304" pitchFamily="18" charset="-78"/>
                <a:cs typeface="Simplified Arabic" panose="02020603050405020304" pitchFamily="18" charset="-78"/>
              </a:rPr>
              <a:t>المجتمعات من خلال عملية تطورية واحدة من أكثرها بدائية إلى أكثرها تطورا ولأن الأنثروبولوجيا تهتم بالمجتمعات البدائية أكثر، كانت دراسة هذه المجتمعات تمثل ميلاد الأنثروبولوجيا. وإن اختلف المؤرخون عن مدى حياتها إلا أن الأنثروبولوجيا كعلم مستقل له ميدانه ومنهجه وله طريقته الخاصة ومقارنته المستقلة لم يظهر إلا في نهاية القرن التاسع عشر، فالأنثروبولوجيا كانت في الحقيقة في البداية موجودة في المقامات الفلسفية والأمثلة الشعبية أي ضمن نطاق كل ما يدرس الإنسان في شتى جوانب حياته وعلاقته مع ذاته والآخرين ومع الكون وما وراء الكون. ولأن الأنثروبولوجيا علم له صلة بمعظم إن لم نقل كل العلوم الأخرى فإن له عدة فروع متخصصة كما له مصطلحاته ومفاهيمه الخاصة</a:t>
            </a:r>
            <a:r>
              <a:rPr lang="en-US" sz="2800" dirty="0">
                <a:solidFill>
                  <a:schemeClr val="tx1">
                    <a:lumMod val="95000"/>
                    <a:lumOff val="5000"/>
                  </a:schemeClr>
                </a:solidFill>
                <a:latin typeface="Simplified Arabic" panose="02020603050405020304" pitchFamily="18" charset="-78"/>
                <a:cs typeface="Simplified Arabic" panose="02020603050405020304" pitchFamily="18" charset="-78"/>
              </a:rPr>
              <a:t>. </a:t>
            </a:r>
          </a:p>
          <a:p>
            <a:r>
              <a:rPr lang="en-US" sz="2400" dirty="0"/>
              <a:t> </a:t>
            </a:r>
          </a:p>
          <a:p>
            <a:pPr algn="just"/>
            <a:endParaRPr lang="en-US" sz="2400" dirty="0"/>
          </a:p>
        </p:txBody>
      </p:sp>
    </p:spTree>
    <p:extLst>
      <p:ext uri="{BB962C8B-B14F-4D97-AF65-F5344CB8AC3E}">
        <p14:creationId xmlns:p14="http://schemas.microsoft.com/office/powerpoint/2010/main" val="2252027542"/>
      </p:ext>
    </p:extLst>
  </p:cSld>
  <p:clrMapOvr>
    <a:masterClrMapping/>
  </p:clrMapOvr>
  <p:transition spd="slow">
    <p:push dir="u"/>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1" fill="hold" grpId="0" nodeType="clickEffect">
                                  <p:stCondLst>
                                    <p:cond delay="0"/>
                                  </p:stCondLst>
                                  <p:childTnLst>
                                    <p:anim calcmode="lin" valueType="num">
                                      <p:cBhvr additive="base">
                                        <p:cTn id="6" dur="500"/>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7" dur="500"/>
                                        <p:tgtEl>
                                          <p:spTgt spid="3">
                                            <p:txEl>
                                              <p:pRg st="0" end="0"/>
                                            </p:txEl>
                                          </p:spTgt>
                                        </p:tgtEl>
                                        <p:attrNameLst>
                                          <p:attrName>ppt_y</p:attrName>
                                        </p:attrNameLst>
                                      </p:cBhvr>
                                      <p:tavLst>
                                        <p:tav tm="0">
                                          <p:val>
                                            <p:strVal val="ppt_y"/>
                                          </p:val>
                                        </p:tav>
                                        <p:tav tm="100000">
                                          <p:val>
                                            <p:strVal val="0-ppt_h/2"/>
                                          </p:val>
                                        </p:tav>
                                      </p:tavLst>
                                    </p:anim>
                                    <p:set>
                                      <p:cBhvr>
                                        <p:cTn id="8"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1" fill="hold" grpId="0" nodeType="clickEffect">
                                  <p:stCondLst>
                                    <p:cond delay="0"/>
                                  </p:stCondLst>
                                  <p:childTnLst>
                                    <p:anim calcmode="lin" valueType="num">
                                      <p:cBhvr additive="base">
                                        <p:cTn id="12" dur="500"/>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p:tgtEl>
                                          <p:spTgt spid="3">
                                            <p:txEl>
                                              <p:pRg st="1" end="1"/>
                                            </p:txEl>
                                          </p:spTgt>
                                        </p:tgtEl>
                                        <p:attrNameLst>
                                          <p:attrName>ppt_y</p:attrName>
                                        </p:attrNameLst>
                                      </p:cBhvr>
                                      <p:tavLst>
                                        <p:tav tm="0">
                                          <p:val>
                                            <p:strVal val="ppt_y"/>
                                          </p:val>
                                        </p:tav>
                                        <p:tav tm="100000">
                                          <p:val>
                                            <p:strVal val="0-ppt_h/2"/>
                                          </p:val>
                                        </p:tav>
                                      </p:tavLst>
                                    </p:anim>
                                    <p:set>
                                      <p:cBhvr>
                                        <p:cTn id="14"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1" fill="hold" grpId="0" nodeType="clickEffect">
                                  <p:stCondLst>
                                    <p:cond delay="0"/>
                                  </p:stCondLst>
                                  <p:childTnLst>
                                    <p:anim calcmode="lin" valueType="num">
                                      <p:cBhvr additive="base">
                                        <p:cTn id="18" dur="500"/>
                                        <p:tgtEl>
                                          <p:spTgt spid="3">
                                            <p:bg/>
                                          </p:spTgt>
                                        </p:tgtEl>
                                        <p:attrNameLst>
                                          <p:attrName>ppt_x</p:attrName>
                                        </p:attrNameLst>
                                      </p:cBhvr>
                                      <p:tavLst>
                                        <p:tav tm="0">
                                          <p:val>
                                            <p:strVal val="ppt_x"/>
                                          </p:val>
                                        </p:tav>
                                        <p:tav tm="100000">
                                          <p:val>
                                            <p:strVal val="ppt_x"/>
                                          </p:val>
                                        </p:tav>
                                      </p:tavLst>
                                    </p:anim>
                                    <p:anim calcmode="lin" valueType="num">
                                      <p:cBhvr additive="base">
                                        <p:cTn id="19" dur="500"/>
                                        <p:tgtEl>
                                          <p:spTgt spid="3">
                                            <p:bg/>
                                          </p:spTgt>
                                        </p:tgtEl>
                                        <p:attrNameLst>
                                          <p:attrName>ppt_y</p:attrName>
                                        </p:attrNameLst>
                                      </p:cBhvr>
                                      <p:tavLst>
                                        <p:tav tm="0">
                                          <p:val>
                                            <p:strVal val="ppt_y"/>
                                          </p:val>
                                        </p:tav>
                                        <p:tav tm="100000">
                                          <p:val>
                                            <p:strVal val="0-ppt_h/2"/>
                                          </p:val>
                                        </p:tav>
                                      </p:tavLst>
                                    </p:anim>
                                    <p:set>
                                      <p:cBhvr>
                                        <p:cTn id="20" dur="1" fill="hold">
                                          <p:stCondLst>
                                            <p:cond delay="499"/>
                                          </p:stCondLst>
                                        </p:cTn>
                                        <p:tgtEl>
                                          <p:spTgt spid="3">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68740" y="340963"/>
            <a:ext cx="10890914" cy="4817891"/>
          </a:xfrm>
          <a:solidFill>
            <a:schemeClr val="accent3">
              <a:lumMod val="20000"/>
              <a:lumOff val="80000"/>
            </a:schemeClr>
          </a:solidFill>
          <a:effectLst>
            <a:innerShdw blurRad="63500" dist="50800" dir="16200000">
              <a:prstClr val="black">
                <a:alpha val="50000"/>
              </a:prstClr>
            </a:innerShdw>
          </a:effectLst>
        </p:spPr>
        <p:txBody>
          <a:bodyPr>
            <a:normAutofit/>
          </a:bodyPr>
          <a:lstStyle/>
          <a:p>
            <a:pPr algn="just"/>
            <a:r>
              <a:rPr lang="ar-SA" sz="2800" dirty="0">
                <a:latin typeface="Simplified Arabic" panose="02020603050405020304" pitchFamily="18" charset="-78"/>
                <a:cs typeface="Simplified Arabic" panose="02020603050405020304" pitchFamily="18" charset="-78"/>
              </a:rPr>
              <a:t>مفهوم الأنثروبولوجيا</a:t>
            </a:r>
            <a:r>
              <a:rPr lang="en-US" sz="2800" dirty="0">
                <a:latin typeface="Simplified Arabic" panose="02020603050405020304" pitchFamily="18" charset="-78"/>
                <a:cs typeface="Simplified Arabic" panose="02020603050405020304" pitchFamily="18" charset="-78"/>
              </a:rPr>
              <a:t>:</a:t>
            </a:r>
          </a:p>
          <a:p>
            <a:pPr algn="just"/>
            <a:r>
              <a:rPr lang="ar-SA" sz="2800" b="0" dirty="0">
                <a:latin typeface="Simplified Arabic" panose="02020603050405020304" pitchFamily="18" charset="-78"/>
                <a:cs typeface="Simplified Arabic" panose="02020603050405020304" pitchFamily="18" charset="-78"/>
              </a:rPr>
              <a:t>الأنثروبولوجيا هي مصطلح مركب من مقطعين بالغة اليونانية هما "</a:t>
            </a:r>
            <a:r>
              <a:rPr lang="ar-SA" sz="2800" b="0" dirty="0" err="1">
                <a:latin typeface="Simplified Arabic" panose="02020603050405020304" pitchFamily="18" charset="-78"/>
                <a:cs typeface="Simplified Arabic" panose="02020603050405020304" pitchFamily="18" charset="-78"/>
              </a:rPr>
              <a:t>أنتروس</a:t>
            </a:r>
            <a:r>
              <a:rPr lang="ar-SA" sz="2800" b="0" dirty="0">
                <a:latin typeface="Simplified Arabic" panose="02020603050405020304" pitchFamily="18" charset="-78"/>
                <a:cs typeface="Simplified Arabic" panose="02020603050405020304" pitchFamily="18" charset="-78"/>
              </a:rPr>
              <a:t> وتعني إنسان" و"لوجيا وتعني علم" وبهذا فهي تعني علم الإنسان أو المعرفة المنظمة عن الإنسان، وهي تجمع في علم واحد الجوانب البيولوجية والاجتماعية والثقافية للإنسان وميدان الدراسة الأساسي لها هو الجماعات أو المجتمعات التي تدعى بالبدائية وإن كان هذا الميدان اتسع في الفترة الأخيرة بحيث أصبح يشمل دراسة المجتمعات العليا القديمة وبتأثير المدرسة الثقافية الأمريكية ازداد المجال اتساعا ليشمل مجتمعات أوروبية الأصل تعيش في ظروف تكنولوجية حديثة، وبالتالي أصبحت تدرس الأنماط الحضارية ذات الطابع المعاصر والقديم، كما تدرس المجتمعات الحديثة في الريف والمدينة وتأثير الهجرات في التركيبات الحضارية الثقافية المعاصرة.</a:t>
            </a:r>
            <a:endParaRPr lang="en-US" sz="2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600577867"/>
      </p:ext>
    </p:extLst>
  </p:cSld>
  <p:clrMapOvr>
    <a:masterClrMapping/>
  </p:clrMapOvr>
  <p:transition spd="slow">
    <p:push dir="u"/>
    <p:sndAc>
      <p:stSnd>
        <p:snd r:embed="rId2" name="chimes.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عنصر نائب للمحتوى 1"/>
          <p:cNvGraphicFramePr>
            <a:graphicFrameLocks noGrp="1"/>
          </p:cNvGraphicFramePr>
          <p:nvPr>
            <p:ph idx="1"/>
            <p:extLst>
              <p:ext uri="{D42A27DB-BD31-4B8C-83A1-F6EECF244321}">
                <p14:modId xmlns:p14="http://schemas.microsoft.com/office/powerpoint/2010/main" val="3244685897"/>
              </p:ext>
            </p:extLst>
          </p:nvPr>
        </p:nvGraphicFramePr>
        <p:xfrm>
          <a:off x="108490" y="247972"/>
          <a:ext cx="11856202" cy="62613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59796643"/>
      </p:ext>
    </p:extLst>
  </p:cSld>
  <p:clrMapOvr>
    <a:masterClrMapping/>
  </p:clrMapOvr>
  <p:transition spd="slow">
    <p:push dir="u"/>
    <p:sndAc>
      <p:stSnd>
        <p:snd r:embed="rId2" name="chimes.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عنصر نائب للمحتوى 1"/>
          <p:cNvGraphicFramePr>
            <a:graphicFrameLocks noGrp="1"/>
          </p:cNvGraphicFramePr>
          <p:nvPr>
            <p:ph idx="1"/>
            <p:extLst>
              <p:ext uri="{D42A27DB-BD31-4B8C-83A1-F6EECF244321}">
                <p14:modId xmlns:p14="http://schemas.microsoft.com/office/powerpoint/2010/main" val="743978150"/>
              </p:ext>
            </p:extLst>
          </p:nvPr>
        </p:nvGraphicFramePr>
        <p:xfrm>
          <a:off x="247973" y="278970"/>
          <a:ext cx="11747715" cy="63698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79409826"/>
      </p:ext>
    </p:extLst>
  </p:cSld>
  <p:clrMapOvr>
    <a:masterClrMapping/>
  </p:clrMapOvr>
  <p:transition spd="slow">
    <p:push dir="u"/>
    <p:sndAc>
      <p:stSnd>
        <p:snd r:embed="rId2" name="chimes.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عنصر نائب للمحتوى 1"/>
          <p:cNvGraphicFramePr>
            <a:graphicFrameLocks noGrp="1"/>
          </p:cNvGraphicFramePr>
          <p:nvPr>
            <p:ph idx="1"/>
            <p:extLst>
              <p:ext uri="{D42A27DB-BD31-4B8C-83A1-F6EECF244321}">
                <p14:modId xmlns:p14="http://schemas.microsoft.com/office/powerpoint/2010/main" val="4215537167"/>
              </p:ext>
            </p:extLst>
          </p:nvPr>
        </p:nvGraphicFramePr>
        <p:xfrm>
          <a:off x="201478" y="371960"/>
          <a:ext cx="11871702" cy="62923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21342577"/>
      </p:ext>
    </p:extLst>
  </p:cSld>
  <p:clrMapOvr>
    <a:masterClrMapping/>
  </p:clrMapOvr>
  <p:transition spd="slow">
    <p:push dir="u"/>
    <p:sndAc>
      <p:stSnd>
        <p:snd r:embed="rId2" name="chimes.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عنصر نائب للمحتوى 1"/>
          <p:cNvGraphicFramePr>
            <a:graphicFrameLocks noGrp="1"/>
          </p:cNvGraphicFramePr>
          <p:nvPr>
            <p:ph idx="1"/>
            <p:extLst>
              <p:ext uri="{D42A27DB-BD31-4B8C-83A1-F6EECF244321}">
                <p14:modId xmlns:p14="http://schemas.microsoft.com/office/powerpoint/2010/main" val="3129337148"/>
              </p:ext>
            </p:extLst>
          </p:nvPr>
        </p:nvGraphicFramePr>
        <p:xfrm>
          <a:off x="170481" y="340963"/>
          <a:ext cx="11856203" cy="61838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59173257"/>
      </p:ext>
    </p:extLst>
  </p:cSld>
  <p:clrMapOvr>
    <a:masterClrMapping/>
  </p:clrMapOvr>
  <p:transition spd="slow">
    <p:push dir="u"/>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2265112613"/>
              </p:ext>
            </p:extLst>
          </p:nvPr>
        </p:nvGraphicFramePr>
        <p:xfrm>
          <a:off x="1097280" y="1100629"/>
          <a:ext cx="10027920" cy="35798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44971015"/>
      </p:ext>
    </p:extLst>
  </p:cSld>
  <p:clrMapOvr>
    <a:masterClrMapping/>
  </p:clrMapOvr>
  <p:transition spd="slow">
    <p:push dir="u"/>
    <p:sndAc>
      <p:stSnd>
        <p:snd r:embed="rId2" name="chimes.wav"/>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زوايا">
  <a:themeElements>
    <a:clrScheme name="زوايا">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زوايا">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أصل">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78</TotalTime>
  <Words>905</Words>
  <Application>Microsoft Office PowerPoint</Application>
  <PresentationFormat>مخصص</PresentationFormat>
  <Paragraphs>19</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زوايا</vt:lpstr>
      <vt:lpstr> المحاضرة الأولى : التطور التاريخي للأنثروبولوجيا المادة: الأنثروبولوجيا الحضرية أستاذ المادة: أ.م.د. سعد محمد علي الكرعاوي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المحاضرة الرابعة عشرة: نظرية التطور وأصل الإنسان  المادة: الانثروبولوجيا الطبيعية أستاذ المادة: د. رباح احمد مهدي  </dc:title>
  <dc:creator>F1</dc:creator>
  <cp:lastModifiedBy>saad</cp:lastModifiedBy>
  <cp:revision>18</cp:revision>
  <dcterms:created xsi:type="dcterms:W3CDTF">2018-01-09T12:22:06Z</dcterms:created>
  <dcterms:modified xsi:type="dcterms:W3CDTF">2018-12-17T18:57:39Z</dcterms:modified>
</cp:coreProperties>
</file>