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66" r:id="rId14"/>
    <p:sldId id="289" r:id="rId15"/>
    <p:sldId id="290" r:id="rId16"/>
    <p:sldId id="291" r:id="rId17"/>
    <p:sldId id="267" r:id="rId18"/>
    <p:sldId id="268" r:id="rId19"/>
    <p:sldId id="280" r:id="rId20"/>
    <p:sldId id="269" r:id="rId21"/>
    <p:sldId id="270" r:id="rId22"/>
    <p:sldId id="293" r:id="rId23"/>
    <p:sldId id="294" r:id="rId24"/>
    <p:sldId id="292" r:id="rId25"/>
    <p:sldId id="271" r:id="rId26"/>
    <p:sldId id="272" r:id="rId27"/>
    <p:sldId id="273" r:id="rId28"/>
    <p:sldId id="281" r:id="rId29"/>
    <p:sldId id="274" r:id="rId30"/>
    <p:sldId id="282" r:id="rId31"/>
    <p:sldId id="275" r:id="rId32"/>
    <p:sldId id="276" r:id="rId33"/>
    <p:sldId id="277" r:id="rId34"/>
    <p:sldId id="278" r:id="rId35"/>
    <p:sldId id="283" r:id="rId36"/>
    <p:sldId id="285" r:id="rId37"/>
    <p:sldId id="284" r:id="rId38"/>
    <p:sldId id="286"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BFB1-09EC-48C5-9530-127601725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31587-A0BD-4F8C-AFBD-8B29E7CAD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868642-70D7-40F8-9DF5-30ECED9111C7}"/>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5" name="Footer Placeholder 4">
            <a:extLst>
              <a:ext uri="{FF2B5EF4-FFF2-40B4-BE49-F238E27FC236}">
                <a16:creationId xmlns:a16="http://schemas.microsoft.com/office/drawing/2014/main" id="{E32C1170-94D9-4AEE-8C0A-A83C5A9F1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71863-76C0-4DDA-B86F-E9213AE18AD0}"/>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13327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06C4-F137-4067-84CF-DC1D676E6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558BB1-5818-438F-9099-447828C9E1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CC699-98F3-46CA-8AD4-B90367E387E3}"/>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5" name="Footer Placeholder 4">
            <a:extLst>
              <a:ext uri="{FF2B5EF4-FFF2-40B4-BE49-F238E27FC236}">
                <a16:creationId xmlns:a16="http://schemas.microsoft.com/office/drawing/2014/main" id="{566BAA2D-FA0A-43A3-B2E5-1579521A9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2FC7F-10A4-4FEC-971C-E846363A9DB2}"/>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297654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7DACAD-69AE-4A8D-B4F9-E878928A9F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C5DC51-8694-41CF-BEF7-36B17F8C1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7D71E-5647-4F98-93E4-FA6A44F7E218}"/>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5" name="Footer Placeholder 4">
            <a:extLst>
              <a:ext uri="{FF2B5EF4-FFF2-40B4-BE49-F238E27FC236}">
                <a16:creationId xmlns:a16="http://schemas.microsoft.com/office/drawing/2014/main" id="{340A4E5B-42BE-41DA-84A9-2F1050D27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CB58E-682F-4DA5-B6C9-08DD2C5AC546}"/>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244854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5663-2547-42A1-B3A8-6A8A51FAA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7E540-5942-48CD-A940-12F969CB90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38DA7-EDC2-41EE-B441-CDD9AF0181C6}"/>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5" name="Footer Placeholder 4">
            <a:extLst>
              <a:ext uri="{FF2B5EF4-FFF2-40B4-BE49-F238E27FC236}">
                <a16:creationId xmlns:a16="http://schemas.microsoft.com/office/drawing/2014/main" id="{413CDBF7-2E88-490A-8E8A-72E04CFA6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EDDA9-D54E-482B-AC10-13A3719B2132}"/>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383854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6B42-A271-4147-8F08-346940B03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D0E0E-BA89-46EF-A390-EC6D9B3F1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68F65D-5044-4307-8426-BF0076E9FE51}"/>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5" name="Footer Placeholder 4">
            <a:extLst>
              <a:ext uri="{FF2B5EF4-FFF2-40B4-BE49-F238E27FC236}">
                <a16:creationId xmlns:a16="http://schemas.microsoft.com/office/drawing/2014/main" id="{14836297-9309-45DB-96B4-23F0183A2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572A9-0027-4DCE-AD38-C7D7FABCFB96}"/>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168243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C8E5-A82A-4FBA-94EC-99A6F57FC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45DF1-ADBA-49C4-8FEC-5B2E0D0A29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5BEA02-6F8E-4DE2-AA98-C0AA9143F2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E3216-0DB8-45AF-9D6F-CCBB0F9E3395}"/>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6" name="Footer Placeholder 5">
            <a:extLst>
              <a:ext uri="{FF2B5EF4-FFF2-40B4-BE49-F238E27FC236}">
                <a16:creationId xmlns:a16="http://schemas.microsoft.com/office/drawing/2014/main" id="{AA3C4A1F-0DB8-483A-B559-20040FDC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1BCF6-E3E4-4179-A45C-F2FFA68154C3}"/>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13645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2C8B-D9CA-408F-BA93-33A8965E72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47749B-37FE-4AEC-8AC7-5C8238BC47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5AAB13-F078-46C6-AFDD-7853A18B49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8362C-C7D2-432B-B7E6-A6D3E84E6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F708CD-7BAD-4951-9192-DEA5155939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834F1D-5097-4C75-9592-1AA24132EED9}"/>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8" name="Footer Placeholder 7">
            <a:extLst>
              <a:ext uri="{FF2B5EF4-FFF2-40B4-BE49-F238E27FC236}">
                <a16:creationId xmlns:a16="http://schemas.microsoft.com/office/drawing/2014/main" id="{B9EA0846-03D8-4DD4-A723-A3AC8AD41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332617-65CC-428A-B0E2-FDD75D308CC5}"/>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115438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0193-CEA5-49F3-BF0E-5E50C05B8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8C2AA-6FBF-4BDB-8019-B85C61CB0127}"/>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4" name="Footer Placeholder 3">
            <a:extLst>
              <a:ext uri="{FF2B5EF4-FFF2-40B4-BE49-F238E27FC236}">
                <a16:creationId xmlns:a16="http://schemas.microsoft.com/office/drawing/2014/main" id="{2A8DB85A-21B0-42B0-B912-210C21D17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82B16-2ECF-4F1D-86C3-3FE382F211B4}"/>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36534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6D161-301C-4AFB-8B43-8677BD05010E}"/>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3" name="Footer Placeholder 2">
            <a:extLst>
              <a:ext uri="{FF2B5EF4-FFF2-40B4-BE49-F238E27FC236}">
                <a16:creationId xmlns:a16="http://schemas.microsoft.com/office/drawing/2014/main" id="{8B408214-091A-4386-8E43-F946A0081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4B0719-B53C-432F-8EA2-CE388FE0B03C}"/>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291939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CFA5-ADC6-4011-B66B-724996A61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582E69-DF2F-4F7F-8B90-C8CF8C284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0C40D-F803-4217-9554-C293F6318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E08108-F0CE-4FBB-BF07-1FDD530C243B}"/>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6" name="Footer Placeholder 5">
            <a:extLst>
              <a:ext uri="{FF2B5EF4-FFF2-40B4-BE49-F238E27FC236}">
                <a16:creationId xmlns:a16="http://schemas.microsoft.com/office/drawing/2014/main" id="{31D626F6-C09D-434A-A4CD-901B1AF8BB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12005-CDAB-4AE8-85E8-AAAFF265CAF7}"/>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157494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61D7-F977-4A02-AE95-5142854FF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27721-3A26-446A-9499-B9118ED8E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F4DE4A-AB6B-4B44-B1F6-31CB07309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FE22AF-0B6F-4DF1-8D5E-8E1609CC7BEB}"/>
              </a:ext>
            </a:extLst>
          </p:cNvPr>
          <p:cNvSpPr>
            <a:spLocks noGrp="1"/>
          </p:cNvSpPr>
          <p:nvPr>
            <p:ph type="dt" sz="half" idx="10"/>
          </p:nvPr>
        </p:nvSpPr>
        <p:spPr/>
        <p:txBody>
          <a:bodyPr/>
          <a:lstStyle/>
          <a:p>
            <a:fld id="{4F18552F-44CB-4B6E-85A8-2CFF7A7A1890}" type="datetimeFigureOut">
              <a:rPr lang="en-US" smtClean="0"/>
              <a:t>12/15/2018</a:t>
            </a:fld>
            <a:endParaRPr lang="en-US"/>
          </a:p>
        </p:txBody>
      </p:sp>
      <p:sp>
        <p:nvSpPr>
          <p:cNvPr id="6" name="Footer Placeholder 5">
            <a:extLst>
              <a:ext uri="{FF2B5EF4-FFF2-40B4-BE49-F238E27FC236}">
                <a16:creationId xmlns:a16="http://schemas.microsoft.com/office/drawing/2014/main" id="{E34A44CD-8336-4001-9B0D-317252459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A9615-356A-4B79-8B5E-D8EEFF50FFC0}"/>
              </a:ext>
            </a:extLst>
          </p:cNvPr>
          <p:cNvSpPr>
            <a:spLocks noGrp="1"/>
          </p:cNvSpPr>
          <p:nvPr>
            <p:ph type="sldNum" sz="quarter" idx="12"/>
          </p:nvPr>
        </p:nvSpPr>
        <p:spPr/>
        <p:txBody>
          <a:bodyPr/>
          <a:lstStyle/>
          <a:p>
            <a:fld id="{BC5D3F35-0E0D-49AB-A697-FBA60BD3D57C}" type="slidenum">
              <a:rPr lang="en-US" smtClean="0"/>
              <a:t>‹#›</a:t>
            </a:fld>
            <a:endParaRPr lang="en-US"/>
          </a:p>
        </p:txBody>
      </p:sp>
    </p:spTree>
    <p:extLst>
      <p:ext uri="{BB962C8B-B14F-4D97-AF65-F5344CB8AC3E}">
        <p14:creationId xmlns:p14="http://schemas.microsoft.com/office/powerpoint/2010/main" val="69420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0E510-185E-41C1-BCC0-8FAB07D87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9F8C1-C662-4750-8AA4-AC5F09F9C8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F420E-EF18-434C-9700-7B40EAB47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8552F-44CB-4B6E-85A8-2CFF7A7A1890}" type="datetimeFigureOut">
              <a:rPr lang="en-US" smtClean="0"/>
              <a:t>12/15/2018</a:t>
            </a:fld>
            <a:endParaRPr lang="en-US"/>
          </a:p>
        </p:txBody>
      </p:sp>
      <p:sp>
        <p:nvSpPr>
          <p:cNvPr id="5" name="Footer Placeholder 4">
            <a:extLst>
              <a:ext uri="{FF2B5EF4-FFF2-40B4-BE49-F238E27FC236}">
                <a16:creationId xmlns:a16="http://schemas.microsoft.com/office/drawing/2014/main" id="{01E30863-C39D-4A2E-AA73-358D870CC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52CD5-F666-4108-BC55-B079BA8CD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D3F35-0E0D-49AB-A697-FBA60BD3D57C}" type="slidenum">
              <a:rPr lang="en-US" smtClean="0"/>
              <a:t>‹#›</a:t>
            </a:fld>
            <a:endParaRPr lang="en-US"/>
          </a:p>
        </p:txBody>
      </p:sp>
    </p:spTree>
    <p:extLst>
      <p:ext uri="{BB962C8B-B14F-4D97-AF65-F5344CB8AC3E}">
        <p14:creationId xmlns:p14="http://schemas.microsoft.com/office/powerpoint/2010/main" val="340053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D07A-8C31-4784-A273-8B0788CCF81F}"/>
              </a:ext>
            </a:extLst>
          </p:cNvPr>
          <p:cNvSpPr>
            <a:spLocks noGrp="1"/>
          </p:cNvSpPr>
          <p:nvPr>
            <p:ph type="ctrTitle"/>
          </p:nvPr>
        </p:nvSpPr>
        <p:spPr>
          <a:xfrm>
            <a:off x="0" y="0"/>
            <a:ext cx="12192000" cy="3509963"/>
          </a:xfrm>
        </p:spPr>
        <p:txBody>
          <a:bodyPr>
            <a:normAutofit/>
          </a:bodyPr>
          <a:lstStyle/>
          <a:p>
            <a:r>
              <a:rPr lang="en-US" sz="8000" b="1" dirty="0"/>
              <a:t>Will mankind be wise enough to protect our planet for future generations?</a:t>
            </a:r>
          </a:p>
        </p:txBody>
      </p:sp>
      <p:sp>
        <p:nvSpPr>
          <p:cNvPr id="3" name="Subtitle 2">
            <a:extLst>
              <a:ext uri="{FF2B5EF4-FFF2-40B4-BE49-F238E27FC236}">
                <a16:creationId xmlns:a16="http://schemas.microsoft.com/office/drawing/2014/main" id="{5DFF0EC7-434C-4259-9A1F-074F20993C2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E4B8801E-8156-4747-9F72-107E5EBA8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12191999" cy="3428999"/>
          </a:xfrm>
          <a:prstGeom prst="rect">
            <a:avLst/>
          </a:prstGeom>
        </p:spPr>
      </p:pic>
    </p:spTree>
    <p:extLst>
      <p:ext uri="{BB962C8B-B14F-4D97-AF65-F5344CB8AC3E}">
        <p14:creationId xmlns:p14="http://schemas.microsoft.com/office/powerpoint/2010/main" val="255848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18EB-0A96-4EFE-B60E-DE3205C479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C985418-E01C-437F-80F2-C991F89D25C7}"/>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508FB3D-90D7-4F1A-A162-5CDA0E2A8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90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7C6F-DF1B-4440-8E20-2DD6739C79E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03FB907-A37E-49A1-A433-4F409EF7C90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F9663C4-81A0-4B41-81B3-A2DEC7026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26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38C8-8014-4117-BD29-724D4FE6E8D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DCA448-6F07-4178-8C97-653AAB06023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A865D6-859A-4529-B901-9F10660C0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623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EB3D-8A40-439E-8A65-91537B52EE43}"/>
              </a:ext>
            </a:extLst>
          </p:cNvPr>
          <p:cNvSpPr>
            <a:spLocks noGrp="1"/>
          </p:cNvSpPr>
          <p:nvPr>
            <p:ph type="ctrTitle"/>
          </p:nvPr>
        </p:nvSpPr>
        <p:spPr>
          <a:xfrm>
            <a:off x="0" y="0"/>
            <a:ext cx="12192000" cy="6857999"/>
          </a:xfrm>
        </p:spPr>
        <p:txBody>
          <a:bodyPr>
            <a:normAutofit/>
          </a:bodyPr>
          <a:lstStyle/>
          <a:p>
            <a:r>
              <a:rPr lang="en-US" sz="8000" b="1" dirty="0"/>
              <a:t>In an effort to track the changing climate, many—perhaps most—species are on the move, and a growing number are threatened with extinction. </a:t>
            </a:r>
          </a:p>
        </p:txBody>
      </p:sp>
      <p:sp>
        <p:nvSpPr>
          <p:cNvPr id="3" name="Subtitle 2">
            <a:extLst>
              <a:ext uri="{FF2B5EF4-FFF2-40B4-BE49-F238E27FC236}">
                <a16:creationId xmlns:a16="http://schemas.microsoft.com/office/drawing/2014/main" id="{DBFC77C7-F934-425D-9D16-AD2C753CD94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7654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10F1-0ACE-42C4-85C2-E3E8F568AA1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DDF744-DE07-491D-A5C5-542912E1F70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A6FEBB6-567F-4DB6-8D60-CA601C04B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32514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A141-3CCC-429D-9600-AE8FB7D3F3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A0D03B-69C7-4ABB-8EF7-90CD19D765D1}"/>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E122DB2-34BD-43DE-97C7-66B663724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12192000" cy="6858000"/>
          </a:xfrm>
          <a:prstGeom prst="rect">
            <a:avLst/>
          </a:prstGeom>
        </p:spPr>
      </p:pic>
    </p:spTree>
    <p:extLst>
      <p:ext uri="{BB962C8B-B14F-4D97-AF65-F5344CB8AC3E}">
        <p14:creationId xmlns:p14="http://schemas.microsoft.com/office/powerpoint/2010/main" val="287003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A86D-0DB8-4BBF-BA55-3F04EA178A7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BB93337-2BA0-40BB-B3DC-EB2E18A316B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78A2F04-976D-4A64-AEA6-FC6B69AB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615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8DFB-D9A1-48CD-9D72-6676B4334E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F52F9D-6EEA-4245-A12B-A242518EBD5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6DFD8B5-FB58-4D95-B934-617158C34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030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6796-A5E4-4B7E-A6C1-7929D65869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9024AA9-ED5F-4794-BEBD-168018894C03}"/>
              </a:ext>
            </a:extLst>
          </p:cNvPr>
          <p:cNvSpPr>
            <a:spLocks noGrp="1"/>
          </p:cNvSpPr>
          <p:nvPr>
            <p:ph type="subTitle" idx="1"/>
          </p:nvPr>
        </p:nvSpPr>
        <p:spPr>
          <a:xfrm>
            <a:off x="4795838" y="3687763"/>
            <a:ext cx="9144000" cy="1655762"/>
          </a:xfrm>
        </p:spPr>
        <p:txBody>
          <a:bodyPr/>
          <a:lstStyle/>
          <a:p>
            <a:endParaRPr lang="en-US"/>
          </a:p>
        </p:txBody>
      </p:sp>
      <p:pic>
        <p:nvPicPr>
          <p:cNvPr id="5" name="Picture 4">
            <a:extLst>
              <a:ext uri="{FF2B5EF4-FFF2-40B4-BE49-F238E27FC236}">
                <a16:creationId xmlns:a16="http://schemas.microsoft.com/office/drawing/2014/main" id="{31A3DCED-A808-4A7B-A973-D2E538489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87993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F96B-6CA5-4E37-BDA3-F8F39AD838D0}"/>
              </a:ext>
            </a:extLst>
          </p:cNvPr>
          <p:cNvSpPr>
            <a:spLocks noGrp="1"/>
          </p:cNvSpPr>
          <p:nvPr>
            <p:ph type="ctrTitle"/>
          </p:nvPr>
        </p:nvSpPr>
        <p:spPr>
          <a:xfrm>
            <a:off x="0" y="0"/>
            <a:ext cx="12192000" cy="6857999"/>
          </a:xfrm>
        </p:spPr>
        <p:txBody>
          <a:bodyPr>
            <a:normAutofit/>
          </a:bodyPr>
          <a:lstStyle/>
          <a:p>
            <a:r>
              <a:rPr lang="en-US" sz="8000" b="1" dirty="0"/>
              <a:t>During the same time period, carbon dioxide emissions have soared, from about 18 billion metric tons per year to almost 37 billion metric tons per year.</a:t>
            </a:r>
          </a:p>
        </p:txBody>
      </p:sp>
      <p:sp>
        <p:nvSpPr>
          <p:cNvPr id="3" name="Subtitle 2">
            <a:extLst>
              <a:ext uri="{FF2B5EF4-FFF2-40B4-BE49-F238E27FC236}">
                <a16:creationId xmlns:a16="http://schemas.microsoft.com/office/drawing/2014/main" id="{FB019050-98FA-4105-856A-8E5F52BC339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1520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B558-47D9-4D46-81A4-FF02D6532890}"/>
              </a:ext>
            </a:extLst>
          </p:cNvPr>
          <p:cNvSpPr>
            <a:spLocks noGrp="1"/>
          </p:cNvSpPr>
          <p:nvPr>
            <p:ph type="ctrTitle"/>
          </p:nvPr>
        </p:nvSpPr>
        <p:spPr>
          <a:xfrm>
            <a:off x="0" y="0"/>
            <a:ext cx="12192000" cy="6857999"/>
          </a:xfrm>
        </p:spPr>
        <p:txBody>
          <a:bodyPr>
            <a:normAutofit/>
          </a:bodyPr>
          <a:lstStyle/>
          <a:p>
            <a:r>
              <a:rPr lang="en-US" sz="6600" b="1" dirty="0"/>
              <a:t>The more facts that pile up about global warming, the greater the resistance to them grows, making it harder to enact measures to reduce greenhouse gas emissions and prepare communities for the inevitable change ahead.</a:t>
            </a:r>
          </a:p>
        </p:txBody>
      </p:sp>
      <p:sp>
        <p:nvSpPr>
          <p:cNvPr id="3" name="Subtitle 2">
            <a:extLst>
              <a:ext uri="{FF2B5EF4-FFF2-40B4-BE49-F238E27FC236}">
                <a16:creationId xmlns:a16="http://schemas.microsoft.com/office/drawing/2014/main" id="{EF903B86-39E3-4445-B539-4A33149322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176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82A6-AF2E-43D7-A5DF-6202451E2C2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A1D05E-15A3-4D29-B49F-12A2E9DEF0E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07B1B0F-CED8-40C9-9D2F-16E5FFE7B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083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DE83-6276-47D8-A7A3-F4D03AEDCA49}"/>
              </a:ext>
            </a:extLst>
          </p:cNvPr>
          <p:cNvSpPr>
            <a:spLocks noGrp="1"/>
          </p:cNvSpPr>
          <p:nvPr>
            <p:ph type="ctrTitle"/>
          </p:nvPr>
        </p:nvSpPr>
        <p:spPr>
          <a:xfrm>
            <a:off x="0" y="0"/>
            <a:ext cx="12192000" cy="6857999"/>
          </a:xfrm>
        </p:spPr>
        <p:txBody>
          <a:bodyPr>
            <a:normAutofit/>
          </a:bodyPr>
          <a:lstStyle/>
          <a:p>
            <a:r>
              <a:rPr lang="en-US" sz="9600" b="1" dirty="0"/>
              <a:t>New evidence shows that the climate is shifting so quickly, it’s putting many of the world’s trees in jeopardy. </a:t>
            </a:r>
          </a:p>
        </p:txBody>
      </p:sp>
      <p:sp>
        <p:nvSpPr>
          <p:cNvPr id="3" name="Subtitle 2">
            <a:extLst>
              <a:ext uri="{FF2B5EF4-FFF2-40B4-BE49-F238E27FC236}">
                <a16:creationId xmlns:a16="http://schemas.microsoft.com/office/drawing/2014/main" id="{9DD236E7-9C19-4F1F-85EC-26890D3BE47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4527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ABEA-DC50-4052-AB61-F2E8B6A51D2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78E035-50C6-4126-A27F-8C34ECEACC7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CE0153-BED8-47E3-930D-F8C822422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111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5E8E-D5A6-40C5-A8DA-A2C99D7C4B0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C8F59F5-F62B-4B4E-B03E-9C39F96D1F0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48A4AA7-932A-497E-837C-ED6452F72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6877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2985-C6AA-4540-90C1-7E0EA275B627}"/>
              </a:ext>
            </a:extLst>
          </p:cNvPr>
          <p:cNvSpPr>
            <a:spLocks noGrp="1"/>
          </p:cNvSpPr>
          <p:nvPr>
            <p:ph type="ctrTitle"/>
          </p:nvPr>
        </p:nvSpPr>
        <p:spPr>
          <a:xfrm>
            <a:off x="0" y="0"/>
            <a:ext cx="12192000" cy="6857999"/>
          </a:xfrm>
        </p:spPr>
        <p:txBody>
          <a:bodyPr>
            <a:normAutofit/>
          </a:bodyPr>
          <a:lstStyle/>
          <a:p>
            <a:r>
              <a:rPr lang="en-US" sz="8000" b="1" dirty="0"/>
              <a:t>Rising temperatures and increasingly unusual rainfall patterns inflict more frequent drought, pest outbreaks, and fires. Trees are dying at the fastest rate ever seen.</a:t>
            </a:r>
          </a:p>
        </p:txBody>
      </p:sp>
      <p:sp>
        <p:nvSpPr>
          <p:cNvPr id="3" name="Subtitle 2">
            <a:extLst>
              <a:ext uri="{FF2B5EF4-FFF2-40B4-BE49-F238E27FC236}">
                <a16:creationId xmlns:a16="http://schemas.microsoft.com/office/drawing/2014/main" id="{FDF1DA96-BAF3-4706-B072-3C9ADB87FF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619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495A-4A83-4B43-AC58-252BF228C03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C5EB19-FC62-4348-BCE1-3E27D94F9B9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308B5A6-6D73-423A-A2DA-9B7AB8C0C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24972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3E36-CE48-4035-8BCC-09A846CC98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39A467C-7BB4-4615-9B90-4B7DC794808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36792B4-4689-4698-A9EB-7C37C2E3E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20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D83D-84C9-4014-98B8-44A66F072835}"/>
              </a:ext>
            </a:extLst>
          </p:cNvPr>
          <p:cNvSpPr>
            <a:spLocks noGrp="1"/>
          </p:cNvSpPr>
          <p:nvPr>
            <p:ph type="ctrTitle"/>
          </p:nvPr>
        </p:nvSpPr>
        <p:spPr>
          <a:xfrm>
            <a:off x="0" y="0"/>
            <a:ext cx="12192000" cy="6857999"/>
          </a:xfrm>
        </p:spPr>
        <p:txBody>
          <a:bodyPr>
            <a:noAutofit/>
          </a:bodyPr>
          <a:lstStyle/>
          <a:p>
            <a:r>
              <a:rPr lang="en-US" sz="9600" b="1" dirty="0">
                <a:latin typeface="Times New Roman" panose="02020603050405020304" pitchFamily="18" charset="0"/>
                <a:cs typeface="Times New Roman" panose="02020603050405020304" pitchFamily="18" charset="0"/>
              </a:rPr>
              <a:t>The declining health of trees globally is starting to have profound effects on Earth’s carbon cycle. </a:t>
            </a:r>
          </a:p>
        </p:txBody>
      </p:sp>
      <p:sp>
        <p:nvSpPr>
          <p:cNvPr id="3" name="Subtitle 2">
            <a:extLst>
              <a:ext uri="{FF2B5EF4-FFF2-40B4-BE49-F238E27FC236}">
                <a16:creationId xmlns:a16="http://schemas.microsoft.com/office/drawing/2014/main" id="{4D257DF4-AAAA-46A5-9806-55CCB6A4AB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181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0E1C-8143-4A7A-AF1F-EF3ECD50B47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69A0C13-A05B-4902-8296-AD2FF26FBDB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60E9D1-E7F0-41FA-AD8F-DE4CE142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15993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06D0-DB13-4C5C-81A5-D74086F630F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6CF8D8-5956-471B-A4A9-DDCDAA49122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2748EBB-B30A-408B-98CC-5AF965A9D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64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830E-0370-43B9-B126-42AF3D24C6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20010A4-11E8-42B1-9CCA-993F52B76F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832F9C0-92CD-4527-A0E9-7F507BB3A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211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97C7-BA52-40A7-AB73-20A6BA793F97}"/>
              </a:ext>
            </a:extLst>
          </p:cNvPr>
          <p:cNvSpPr>
            <a:spLocks noGrp="1"/>
          </p:cNvSpPr>
          <p:nvPr>
            <p:ph type="ctrTitle"/>
          </p:nvPr>
        </p:nvSpPr>
        <p:spPr>
          <a:xfrm>
            <a:off x="0" y="0"/>
            <a:ext cx="12192000" cy="6857999"/>
          </a:xfrm>
        </p:spPr>
        <p:txBody>
          <a:bodyPr>
            <a:noAutofit/>
          </a:bodyPr>
          <a:lstStyle/>
          <a:p>
            <a:r>
              <a:rPr lang="en-US" sz="7200" b="1" dirty="0"/>
              <a:t>The rise in atmospheric carbon dioxide has been picking up speed over the past few years, even though human CO2 emissions have flattened. The net effect: Climate change is starting to accelerate.</a:t>
            </a:r>
          </a:p>
        </p:txBody>
      </p:sp>
      <p:sp>
        <p:nvSpPr>
          <p:cNvPr id="3" name="Subtitle 2">
            <a:extLst>
              <a:ext uri="{FF2B5EF4-FFF2-40B4-BE49-F238E27FC236}">
                <a16:creationId xmlns:a16="http://schemas.microsoft.com/office/drawing/2014/main" id="{3484F73C-3E6F-4CE0-805A-A29BF7F307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1447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1EF8-E159-459B-91BD-985B20495E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BDF789-DF2F-43AF-93D5-36591F45DD9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C6004CD-5690-4F9A-A058-1202CD224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506460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D6D6-88DE-4A26-BD8D-A2EB360BD372}"/>
              </a:ext>
            </a:extLst>
          </p:cNvPr>
          <p:cNvSpPr>
            <a:spLocks noGrp="1"/>
          </p:cNvSpPr>
          <p:nvPr>
            <p:ph type="ctrTitle"/>
          </p:nvPr>
        </p:nvSpPr>
        <p:spPr>
          <a:xfrm>
            <a:off x="0" y="0"/>
            <a:ext cx="12192000" cy="6857999"/>
          </a:xfrm>
        </p:spPr>
        <p:txBody>
          <a:bodyPr>
            <a:normAutofit/>
          </a:bodyPr>
          <a:lstStyle/>
          <a:p>
            <a:r>
              <a:rPr lang="en-US" sz="8800" b="1" dirty="0"/>
              <a:t>Some tropical forests — in the Congo, the Amazon, and in Southeast Asia — have already shifted to a net carbon source. </a:t>
            </a:r>
          </a:p>
        </p:txBody>
      </p:sp>
      <p:sp>
        <p:nvSpPr>
          <p:cNvPr id="3" name="Subtitle 2">
            <a:extLst>
              <a:ext uri="{FF2B5EF4-FFF2-40B4-BE49-F238E27FC236}">
                <a16:creationId xmlns:a16="http://schemas.microsoft.com/office/drawing/2014/main" id="{E2428424-A7B1-41E5-B1CA-6D1D94442EB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76492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85D3-1985-4D79-BC94-5EEAAD8BFF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DAAA0E-AC67-4ED4-8677-14F346C7BC9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CD358B7-3709-45C0-A1C1-601BEA6FD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903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04AC-BA74-48FF-904E-E323106A4A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C0DBED-89EA-4C18-8F60-AE7EA4263CF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CE658D8-52A5-4B0C-9838-1F5245E73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2982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5637-05DC-4C16-A7DF-DE331E908A85}"/>
              </a:ext>
            </a:extLst>
          </p:cNvPr>
          <p:cNvSpPr>
            <a:spLocks noGrp="1"/>
          </p:cNvSpPr>
          <p:nvPr>
            <p:ph type="ctrTitle"/>
          </p:nvPr>
        </p:nvSpPr>
        <p:spPr>
          <a:xfrm>
            <a:off x="0" y="0"/>
            <a:ext cx="12192000" cy="6857999"/>
          </a:xfrm>
        </p:spPr>
        <p:txBody>
          <a:bodyPr>
            <a:normAutofit/>
          </a:bodyPr>
          <a:lstStyle/>
          <a:p>
            <a:r>
              <a:rPr lang="en-US" sz="9600" b="1" dirty="0"/>
              <a:t>That means they emit more greenhouse gases than they absorb, worsening the climate problem worldwide. </a:t>
            </a:r>
          </a:p>
        </p:txBody>
      </p:sp>
      <p:sp>
        <p:nvSpPr>
          <p:cNvPr id="3" name="Subtitle 2">
            <a:extLst>
              <a:ext uri="{FF2B5EF4-FFF2-40B4-BE49-F238E27FC236}">
                <a16:creationId xmlns:a16="http://schemas.microsoft.com/office/drawing/2014/main" id="{C215F004-EAAD-4EC5-8C2F-17BBFADB535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96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F8F3-39A0-45F7-9EAD-E16E18B4211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7775BB-3762-493A-A3D4-DEC95A0FBA6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7EA0E1C-B16E-4CBF-8636-C23E3B900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129256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92E-79F1-4F7B-A9A6-915A498F639B}"/>
              </a:ext>
            </a:extLst>
          </p:cNvPr>
          <p:cNvSpPr>
            <a:spLocks noGrp="1"/>
          </p:cNvSpPr>
          <p:nvPr>
            <p:ph type="ctrTitle"/>
          </p:nvPr>
        </p:nvSpPr>
        <p:spPr>
          <a:xfrm>
            <a:off x="0" y="0"/>
            <a:ext cx="11620500" cy="6857999"/>
          </a:xfrm>
        </p:spPr>
        <p:txBody>
          <a:bodyPr>
            <a:noAutofit/>
          </a:bodyPr>
          <a:lstStyle/>
          <a:p>
            <a:r>
              <a:rPr lang="en-US" sz="9600" b="1" dirty="0"/>
              <a:t>Forests are our last, best natural defense against global warming.</a:t>
            </a:r>
          </a:p>
        </p:txBody>
      </p:sp>
      <p:sp>
        <p:nvSpPr>
          <p:cNvPr id="3" name="Subtitle 2">
            <a:extLst>
              <a:ext uri="{FF2B5EF4-FFF2-40B4-BE49-F238E27FC236}">
                <a16:creationId xmlns:a16="http://schemas.microsoft.com/office/drawing/2014/main" id="{1EC95A36-479A-444C-8C91-F2B915DE44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907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F7D9-1499-4CB1-8BB0-4770602AD2E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27A839-19F5-43F7-9CD9-B2B91419673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759CFD2-37DB-4EFB-84F5-9F67D44F7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245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177E-8FD3-4A79-91BB-DA32F707974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E283024-A767-42FE-9639-E7C82BE9A5E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3887B4B-484A-4D7B-A6F4-F5D089E3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16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4F8-8349-4DCF-B21B-153F5123F55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914C606-6D1D-4726-9F11-0DCFE8C8D30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7FA1AA6-DF1A-4D72-B877-F75975BB1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757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B5C3-173D-48B1-BB06-EC5DA0FFC6A1}"/>
              </a:ext>
            </a:extLst>
          </p:cNvPr>
          <p:cNvSpPr>
            <a:spLocks noGrp="1"/>
          </p:cNvSpPr>
          <p:nvPr>
            <p:ph type="ctrTitle"/>
          </p:nvPr>
        </p:nvSpPr>
        <p:spPr>
          <a:xfrm>
            <a:off x="0" y="0"/>
            <a:ext cx="12192000" cy="6857999"/>
          </a:xfrm>
        </p:spPr>
        <p:txBody>
          <a:bodyPr>
            <a:noAutofit/>
          </a:bodyPr>
          <a:lstStyle/>
          <a:p>
            <a:r>
              <a:rPr lang="en-US" sz="7200" b="1" dirty="0"/>
              <a:t>The Arctic ice cap has shrunk by nearly half, coastal storms have become increasingly destructive, and millions of acres of forest in the American West have been killed off by warming-related pest infestations.</a:t>
            </a:r>
          </a:p>
        </p:txBody>
      </p:sp>
      <p:sp>
        <p:nvSpPr>
          <p:cNvPr id="3" name="Subtitle 2">
            <a:extLst>
              <a:ext uri="{FF2B5EF4-FFF2-40B4-BE49-F238E27FC236}">
                <a16:creationId xmlns:a16="http://schemas.microsoft.com/office/drawing/2014/main" id="{320C3FC8-2C92-47C9-BD1B-A1BE5CFD473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7576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73FB-9F6F-4655-BE73-1C9E7BE183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3DF8D0-F008-4BC9-8739-B6EA7BED124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9939AFC-22F4-44F4-B0C3-C1A7357CF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610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0180-E396-47BD-AE64-F82F4D2186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72CD13-0B6A-43FF-A51D-C80ECF0A6B0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FB2B72E-84FC-4349-8667-DD1D99342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820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E575-1B9B-4937-BE15-AD8A9A8CF6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75985-05EE-4069-A1ED-0F7C3C464CF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C4B116B-EB19-4A83-B1C4-8269CF926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24827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D74F-0A7C-438A-AD89-B54198A76DF5}"/>
              </a:ext>
            </a:extLst>
          </p:cNvPr>
          <p:cNvSpPr>
            <a:spLocks noGrp="1"/>
          </p:cNvSpPr>
          <p:nvPr>
            <p:ph type="ctrTitle"/>
          </p:nvPr>
        </p:nvSpPr>
        <p:spPr>
          <a:xfrm>
            <a:off x="0" y="0"/>
            <a:ext cx="12192000" cy="6857999"/>
          </a:xfrm>
        </p:spPr>
        <p:txBody>
          <a:bodyPr>
            <a:noAutofit/>
          </a:bodyPr>
          <a:lstStyle/>
          <a:p>
            <a:r>
              <a:rPr lang="en-US" sz="7200" b="1" dirty="0"/>
              <a:t>Just a few months ago two groups of scientists separately concluded that a large segment of the West Antarctic Ice Sheet has begun irreversibly to melt away; this will eventually raise global sea levels by four feet.</a:t>
            </a:r>
          </a:p>
        </p:txBody>
      </p:sp>
      <p:sp>
        <p:nvSpPr>
          <p:cNvPr id="3" name="Subtitle 2">
            <a:extLst>
              <a:ext uri="{FF2B5EF4-FFF2-40B4-BE49-F238E27FC236}">
                <a16:creationId xmlns:a16="http://schemas.microsoft.com/office/drawing/2014/main" id="{D785BEC9-D1A6-4302-B0AF-3295A0855F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190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340</Words>
  <Application>Microsoft Office PowerPoint</Application>
  <PresentationFormat>Widescreen</PresentationFormat>
  <Paragraphs>13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Will mankind be wise enough to protect our planet for future generations?</vt:lpstr>
      <vt:lpstr>The more facts that pile up about global warming, the greater the resistance to them grows, making it harder to enact measures to reduce greenhouse gas emissions and prepare communities for the inevitable change ahead.</vt:lpstr>
      <vt:lpstr>PowerPoint Presentation</vt:lpstr>
      <vt:lpstr>PowerPoint Presentation</vt:lpstr>
      <vt:lpstr>The Arctic ice cap has shrunk by nearly half, coastal storms have become increasingly destructive, and millions of acres of forest in the American West have been killed off by warming-related pest infestations.</vt:lpstr>
      <vt:lpstr>PowerPoint Presentation</vt:lpstr>
      <vt:lpstr>PowerPoint Presentation</vt:lpstr>
      <vt:lpstr>PowerPoint Presentation</vt:lpstr>
      <vt:lpstr>Just a few months ago two groups of scientists separately concluded that a large segment of the West Antarctic Ice Sheet has begun irreversibly to melt away; this will eventually raise global sea levels by four feet.</vt:lpstr>
      <vt:lpstr>PowerPoint Presentation</vt:lpstr>
      <vt:lpstr>PowerPoint Presentation</vt:lpstr>
      <vt:lpstr>PowerPoint Presentation</vt:lpstr>
      <vt:lpstr>In an effort to track the changing climate, many—perhaps most—species are on the move, and a growing number are threatened with extinction. </vt:lpstr>
      <vt:lpstr>PowerPoint Presentation</vt:lpstr>
      <vt:lpstr>PowerPoint Presentation</vt:lpstr>
      <vt:lpstr>PowerPoint Presentation</vt:lpstr>
      <vt:lpstr>PowerPoint Presentation</vt:lpstr>
      <vt:lpstr>PowerPoint Presentation</vt:lpstr>
      <vt:lpstr>During the same time period, carbon dioxide emissions have soared, from about 18 billion metric tons per year to almost 37 billion metric tons per year.</vt:lpstr>
      <vt:lpstr>PowerPoint Presentation</vt:lpstr>
      <vt:lpstr>New evidence shows that the climate is shifting so quickly, it’s putting many of the world’s trees in jeopardy. </vt:lpstr>
      <vt:lpstr>PowerPoint Presentation</vt:lpstr>
      <vt:lpstr>PowerPoint Presentation</vt:lpstr>
      <vt:lpstr>Rising temperatures and increasingly unusual rainfall patterns inflict more frequent drought, pest outbreaks, and fires. Trees are dying at the fastest rate ever seen.</vt:lpstr>
      <vt:lpstr>PowerPoint Presentation</vt:lpstr>
      <vt:lpstr>PowerPoint Presentation</vt:lpstr>
      <vt:lpstr>The declining health of trees globally is starting to have profound effects on Earth’s carbon cycle. </vt:lpstr>
      <vt:lpstr>PowerPoint Presentation</vt:lpstr>
      <vt:lpstr>PowerPoint Presentation</vt:lpstr>
      <vt:lpstr>The rise in atmospheric carbon dioxide has been picking up speed over the past few years, even though human CO2 emissions have flattened. The net effect: Climate change is starting to accelerate.</vt:lpstr>
      <vt:lpstr>PowerPoint Presentation</vt:lpstr>
      <vt:lpstr>Some tropical forests — in the Congo, the Amazon, and in Southeast Asia — have already shifted to a net carbon source. </vt:lpstr>
      <vt:lpstr>PowerPoint Presentation</vt:lpstr>
      <vt:lpstr>PowerPoint Presentation</vt:lpstr>
      <vt:lpstr>That means they emit more greenhouse gases than they absorb, worsening the climate problem worldwide. </vt:lpstr>
      <vt:lpstr>PowerPoint Presentation</vt:lpstr>
      <vt:lpstr>Forests are our last, best natural defense against global warming.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mankind be wise enough to protect our planet for future generations?</dc:title>
  <dc:creator>Noona</dc:creator>
  <cp:lastModifiedBy>Noona</cp:lastModifiedBy>
  <cp:revision>48</cp:revision>
  <dcterms:created xsi:type="dcterms:W3CDTF">2018-11-26T19:16:15Z</dcterms:created>
  <dcterms:modified xsi:type="dcterms:W3CDTF">2018-12-15T06:06:15Z</dcterms:modified>
</cp:coreProperties>
</file>