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05/04/1440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05/04/1440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05/04/1440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t>المحاضرة الثلاثون</a:t>
            </a:r>
          </a:p>
        </p:txBody>
      </p:sp>
      <p:sp>
        <p:nvSpPr>
          <p:cNvPr id="3" name="عنوان فرعي 2"/>
          <p:cNvSpPr>
            <a:spLocks noGrp="1"/>
          </p:cNvSpPr>
          <p:nvPr>
            <p:ph type="subTitle" idx="1"/>
          </p:nvPr>
        </p:nvSpPr>
        <p:spPr/>
        <p:txBody>
          <a:bodyPr/>
          <a:lstStyle/>
          <a:p>
            <a:r>
              <a:rPr lang="ar-IQ" dirty="0" smtClean="0"/>
              <a:t>الفراء وكتابه معاني القرآن</a:t>
            </a:r>
            <a:endParaRPr lang="ar-IQ" dirty="0"/>
          </a:p>
        </p:txBody>
      </p:sp>
    </p:spTree>
    <p:extLst>
      <p:ext uri="{BB962C8B-B14F-4D97-AF65-F5344CB8AC3E}">
        <p14:creationId xmlns:p14="http://schemas.microsoft.com/office/powerpoint/2010/main" val="1674880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حياته وشيوخه</a:t>
            </a:r>
            <a:endParaRPr lang="ar-IQ" dirty="0"/>
          </a:p>
        </p:txBody>
      </p:sp>
      <p:sp>
        <p:nvSpPr>
          <p:cNvPr id="3" name="عنصر نائب للمحتوى 2"/>
          <p:cNvSpPr>
            <a:spLocks noGrp="1"/>
          </p:cNvSpPr>
          <p:nvPr>
            <p:ph idx="1"/>
          </p:nvPr>
        </p:nvSpPr>
        <p:spPr/>
        <p:txBody>
          <a:bodyPr>
            <a:normAutofit fontScale="62500" lnSpcReduction="20000"/>
          </a:bodyPr>
          <a:lstStyle/>
          <a:p>
            <a:r>
              <a:rPr lang="ar-IQ" dirty="0"/>
              <a:t>أبو زكريا الفراء</a:t>
            </a:r>
          </a:p>
          <a:p>
            <a:r>
              <a:rPr lang="ar-IQ" dirty="0"/>
              <a:t>          الإمام أبو زكريا يحيى بن زياد بن عبد الله بن منظور بن مروان الأسلمي </a:t>
            </a:r>
            <a:r>
              <a:rPr lang="ar-IQ" dirty="0" err="1"/>
              <a:t>الديلمي</a:t>
            </a:r>
            <a:r>
              <a:rPr lang="ar-IQ" dirty="0"/>
              <a:t> ‏الكوفي، مولى بني أسد، المعروف بالفراء, وهو لقبه "لأنه كان يفري الكلام" </a:t>
            </a:r>
            <a:r>
              <a:rPr lang="ar-IQ" dirty="0" err="1"/>
              <a:t>أي:يصلحه</a:t>
            </a:r>
            <a:r>
              <a:rPr lang="ar-IQ" dirty="0"/>
              <a:t>. ولد الفراء في الكوفة سنة 144 هجري كما حققه الدكتور أحمد الأنصاري ثم انتقل إلى بغداد وجعل أكثر مقامه فيها</a:t>
            </a:r>
          </a:p>
          <a:p>
            <a:r>
              <a:rPr lang="ar-IQ" dirty="0"/>
              <a:t>            ولد الإمام في الكوفة ثم انتقل إلى بغداد وأثرت البيئة الكوفية في نشأته وفكره لما اتسمت به من شيوع التصوف الإشراقي, فكان لذلك أثر في نشأة الإمام. فكان ورعاً متديناً براً بأهله وقومه. "ثم لما علا نجمه وولج معترك المنافسة النحوية وغدا إماماً ورئيس نحاة برز فيه شيء من التيه والتعظم". وكان الفراء شديد الطلب للمعاش لا يستريح في بيته وكان يجمع طول السنة فإذا كان في آخرها خرج إلى الكوفة فأقام بها أربعين يوماً في أهله يفرق عليهم ما جمعه ويبرهم. نشأ الإمام الفراء في بيئة الصراع بين المعتزلة  وأهل السنة مما مكنه من التعرف على الأعراف الكلامية السائدة "فظهرت هذه النزعة في </a:t>
            </a:r>
            <a:r>
              <a:rPr lang="ar-IQ" dirty="0" err="1"/>
              <a:t>تآليفه</a:t>
            </a:r>
            <a:r>
              <a:rPr lang="ar-IQ" dirty="0"/>
              <a:t> وكان يتفلسف في تصانيفه ويستعمل فيها ألفاظ الفلاسفة".</a:t>
            </a:r>
          </a:p>
          <a:p>
            <a:endParaRPr lang="ar-IQ" dirty="0"/>
          </a:p>
          <a:p>
            <a:r>
              <a:rPr lang="ar-IQ" dirty="0"/>
              <a:t>وقد أخذ العلم عن أئمة عظام أهمهم أبو الحسن الكسائي ويونس بن حبيب, كما روى عن قيس بن الربيع ومندل بن علي وكان يتصل بالأعراب ويأخذ ممن يثق به. وكان الفراء أحفظ الناس لنوادر الكسائي</a:t>
            </a:r>
          </a:p>
          <a:p>
            <a:endParaRPr lang="ar-IQ" dirty="0"/>
          </a:p>
        </p:txBody>
      </p:sp>
    </p:spTree>
    <p:extLst>
      <p:ext uri="{BB962C8B-B14F-4D97-AF65-F5344CB8AC3E}">
        <p14:creationId xmlns:p14="http://schemas.microsoft.com/office/powerpoint/2010/main" val="3319105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ثناء العلماء عليه ومصنفاته</a:t>
            </a:r>
            <a:endParaRPr lang="ar-IQ" dirty="0"/>
          </a:p>
        </p:txBody>
      </p:sp>
      <p:sp>
        <p:nvSpPr>
          <p:cNvPr id="3" name="عنصر نائب للمحتوى 2"/>
          <p:cNvSpPr>
            <a:spLocks noGrp="1"/>
          </p:cNvSpPr>
          <p:nvPr>
            <p:ph idx="1"/>
          </p:nvPr>
        </p:nvSpPr>
        <p:spPr/>
        <p:txBody>
          <a:bodyPr>
            <a:normAutofit fontScale="40000" lnSpcReduction="20000"/>
          </a:bodyPr>
          <a:lstStyle/>
          <a:p>
            <a:r>
              <a:rPr lang="ar-IQ" dirty="0"/>
              <a:t>ثناء العلماء عليه </a:t>
            </a:r>
          </a:p>
          <a:p>
            <a:endParaRPr lang="ar-IQ" dirty="0"/>
          </a:p>
          <a:p>
            <a:r>
              <a:rPr lang="ar-IQ" dirty="0"/>
              <a:t>"    كان للإمام الفراء تأثير كبير في البيئة الفكرية التي عاش فيها وأثر بصورة جلية في كثير من البيئات التي نهلت من علمه وأساليبه مما جعله يحتل مركزاً سامياً ومنزلة جليلة في نفوس العلماء والأئمة حدتهم على مدحه والثناء عليه حتى بعد صيته وغدا بحق إمام عصره ونسيج وحده". ويحكى عن ثعلب أنه قال: (لولا الفراء لما كانت عربية). "لأن الفراء خلصها وضبطها". وقد اشتهر الفراء بلقب أمير المؤمنين في النحو لعظم مكانته بين العلماء. وقد قال أبو بكر الأنباري: "لو لم يكن لأهل بغداد والكوفة من علماء العربية إلا الكسائي والفراء لكان لهم بهما الافتخار على جميع الناس".</a:t>
            </a:r>
          </a:p>
          <a:p>
            <a:r>
              <a:rPr lang="ar-IQ" dirty="0"/>
              <a:t>مذهبه في الكلام </a:t>
            </a:r>
          </a:p>
          <a:p>
            <a:r>
              <a:rPr lang="ar-IQ" dirty="0"/>
              <a:t>عاش الفراء في عصر اشتهرت فيه الخصومات بين المعتزلة وأهل السنة ومن الطبيعي أن يكون لعالم مثل الفراء موقفاً من هذا الجدال المحتدم بناء على رأي علمي وعقلي ناضج, وقد ذكر بعض من ترجم للفراء أنه كان </a:t>
            </a:r>
            <a:r>
              <a:rPr lang="ar-IQ" dirty="0" err="1"/>
              <a:t>معتزلياً</a:t>
            </a:r>
            <a:r>
              <a:rPr lang="ar-IQ" dirty="0"/>
              <a:t> أو له ميل إلى الاعتزال. ولكن المحققين ذكروا أنه لم يكن له عمق في مذاهب المتكلمين وذكر ذلك الجاحظ, وأكد ذلك الإمام ابن خلكان حيث قال: "وكان الفراء لا يميل إلى الاعتزال".</a:t>
            </a:r>
          </a:p>
          <a:p>
            <a:endParaRPr lang="ar-IQ" dirty="0"/>
          </a:p>
          <a:p>
            <a:r>
              <a:rPr lang="ar-IQ" dirty="0"/>
              <a:t>مصنفاته </a:t>
            </a:r>
          </a:p>
          <a:p>
            <a:r>
              <a:rPr lang="ar-IQ" dirty="0"/>
              <a:t>كتاب الحدود</a:t>
            </a:r>
          </a:p>
          <a:p>
            <a:r>
              <a:rPr lang="ar-IQ" dirty="0"/>
              <a:t>كتاب المعاني</a:t>
            </a:r>
          </a:p>
          <a:p>
            <a:r>
              <a:rPr lang="ar-IQ" dirty="0"/>
              <a:t>المصادر في القرآن</a:t>
            </a:r>
          </a:p>
          <a:p>
            <a:r>
              <a:rPr lang="ar-IQ" dirty="0"/>
              <a:t>كتاب الوقف والابتداء</a:t>
            </a:r>
          </a:p>
          <a:p>
            <a:r>
              <a:rPr lang="ar-IQ" dirty="0"/>
              <a:t>كتاب الجمع والتثنية في القرآن</a:t>
            </a:r>
          </a:p>
          <a:p>
            <a:r>
              <a:rPr lang="ar-IQ" dirty="0"/>
              <a:t>آلة الكاتب</a:t>
            </a:r>
          </a:p>
          <a:p>
            <a:r>
              <a:rPr lang="ar-IQ" dirty="0"/>
              <a:t>كتاب المفاخر</a:t>
            </a:r>
          </a:p>
          <a:p>
            <a:endParaRPr lang="ar-IQ" dirty="0"/>
          </a:p>
        </p:txBody>
      </p:sp>
    </p:spTree>
    <p:extLst>
      <p:ext uri="{BB962C8B-B14F-4D97-AF65-F5344CB8AC3E}">
        <p14:creationId xmlns:p14="http://schemas.microsoft.com/office/powerpoint/2010/main" val="2120365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وفاته ومذهبه النحوي</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a:t>وفاته </a:t>
            </a:r>
          </a:p>
          <a:p>
            <a:r>
              <a:rPr lang="ar-IQ" dirty="0"/>
              <a:t>توفي الفراء سنة 207 هجرية وقيل في 215 هـ واختلف المحققون في مكان وفاته فجماعة قالوا توفي في بغداد وبعضهم قال إنه توفي في طريق إلى مكة.</a:t>
            </a:r>
          </a:p>
          <a:p>
            <a:endParaRPr lang="ar-IQ" dirty="0"/>
          </a:p>
          <a:p>
            <a:r>
              <a:rPr lang="ar-IQ" dirty="0"/>
              <a:t>مذهبه في النحو </a:t>
            </a:r>
          </a:p>
          <a:p>
            <a:r>
              <a:rPr lang="ar-IQ" dirty="0"/>
              <a:t>كان الفراء نحويًا كوفيًا وكان أشهر الكوفيين وأكثرهم اطلاعًا على علوم النحو واللغة وفنون الأدب. </a:t>
            </a:r>
            <a:r>
              <a:rPr lang="ar-IQ"/>
              <a:t>وكان في منهجه مكثرًا من الرواية مهتمًا بالنقل وكان يقف على دقائق اللغة والاختلافات الصوتية</a:t>
            </a:r>
          </a:p>
          <a:p>
            <a:endParaRPr lang="ar-IQ"/>
          </a:p>
        </p:txBody>
      </p:sp>
    </p:spTree>
    <p:extLst>
      <p:ext uri="{BB962C8B-B14F-4D97-AF65-F5344CB8AC3E}">
        <p14:creationId xmlns:p14="http://schemas.microsoft.com/office/powerpoint/2010/main" val="142144659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عرض على الشاشة (3:4)‏</PresentationFormat>
  <Paragraphs>29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المحاضرة الثلاثون</vt:lpstr>
      <vt:lpstr>حياته وشيوخه</vt:lpstr>
      <vt:lpstr>ثناء العلماء عليه ومصنفاته</vt:lpstr>
      <vt:lpstr>وفاته ومذهبه النحوي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الثلاثون</dc:title>
  <dc:creator>Lenovo</dc:creator>
  <cp:lastModifiedBy>DR.Ahmed Saker 2O14</cp:lastModifiedBy>
  <cp:revision>1</cp:revision>
  <dcterms:created xsi:type="dcterms:W3CDTF">2018-12-13T13:03:44Z</dcterms:created>
  <dcterms:modified xsi:type="dcterms:W3CDTF">2018-12-13T13:07:24Z</dcterms:modified>
</cp:coreProperties>
</file>