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74" r:id="rId6"/>
    <p:sldId id="259" r:id="rId7"/>
    <p:sldId id="260" r:id="rId8"/>
    <p:sldId id="262" r:id="rId9"/>
    <p:sldId id="264" r:id="rId10"/>
    <p:sldId id="263" r:id="rId11"/>
    <p:sldId id="265" r:id="rId12"/>
    <p:sldId id="275" r:id="rId13"/>
    <p:sldId id="276" r:id="rId14"/>
    <p:sldId id="267" r:id="rId15"/>
    <p:sldId id="268" r:id="rId16"/>
    <p:sldId id="269" r:id="rId17"/>
    <p:sldId id="270" r:id="rId18"/>
    <p:sldId id="271" r:id="rId19"/>
    <p:sldId id="272" r:id="rId20"/>
    <p:sldId id="273"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7" d="100"/>
          <a:sy n="67" d="100"/>
        </p:scale>
        <p:origin x="10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ED214-743C-4640-88DC-4A4FD5CCBF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F2C569-141A-46AD-96FC-F9248BA79A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40393B-2D51-4A58-9B0F-0E7220491DA7}"/>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C0DD3816-4A41-457F-A7BC-077DA210E2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B9911-73F0-4946-AD00-A26123B7AC52}"/>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2024861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A5F1B-0CC4-43C7-A58F-36440626F7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494EF3-E273-4657-B429-2C33218C73B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F0BF1-6808-4608-978C-6BA90F6165B7}"/>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A628D6B3-A413-4E92-B8AD-FB4C3643EB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DEC065-F5ED-4BF2-AD84-5219EF2CBAB9}"/>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1884940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8A6CAE-B855-4DB1-88B2-E5EBC6F849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B55A93-2F63-4A16-9CEA-A62E99AE628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137573-EE77-4F76-8B7F-42D1D1F456E6}"/>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77E957F0-7369-4ABD-8DB4-60E34387E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1E9FBD-EED6-4DA0-821C-4FC55441FB3B}"/>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241209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5D744-3124-4628-A437-2B2DBF504F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94C23F-D4D7-4902-80A1-9222A578D5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2D48A-3A6C-48A8-BDAD-CCE01D37E39E}"/>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CEB96444-954A-4323-9995-304DB03DC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1CFD9-2262-48D4-96F7-E18884B0BA2B}"/>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82585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2C97-15F1-49C7-A0D8-C8F8604DBD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D9A146-652E-4956-A363-8994E3E401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1E3529-B388-42AA-B247-DDFB415499F1}"/>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41F1F03E-90B2-4023-9C46-AF58528CA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5A864-3846-4CF4-8895-46AF15D0CF80}"/>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3521898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6E8F3-E0DD-4397-93A1-1E7C78E5D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FA44B5-59DF-4043-9723-0E274BF0F1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2859E1-C37A-45E6-B42E-250CEDE1A09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B1EEE9-0F5E-48A4-8F00-ED1CC104650B}"/>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6" name="Footer Placeholder 5">
            <a:extLst>
              <a:ext uri="{FF2B5EF4-FFF2-40B4-BE49-F238E27FC236}">
                <a16:creationId xmlns:a16="http://schemas.microsoft.com/office/drawing/2014/main" id="{9714A6F4-D5AB-4DF9-AEC8-83264585BC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4C22C-C535-4752-A74B-92A718BC5677}"/>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8476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78BCC-C3E8-4524-A9DC-AA1A56CBEC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FC2C39-E75B-4339-BF35-09009A238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38FC3F-96FC-45FC-BB48-2773DF02125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FCB190-FDEB-4E5E-9800-B8260A84FE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25F7BD4-581D-4DBE-AB43-F822C41D14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CDEF24-B1F6-4CE6-87E9-9074B6AF35C5}"/>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8" name="Footer Placeholder 7">
            <a:extLst>
              <a:ext uri="{FF2B5EF4-FFF2-40B4-BE49-F238E27FC236}">
                <a16:creationId xmlns:a16="http://schemas.microsoft.com/office/drawing/2014/main" id="{281F4F6F-B7B5-4E29-9F4C-B6286344F5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6464E5-3369-4C33-8DAB-B86157D8B7E2}"/>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141184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B21B8-22CF-4CB1-94EE-8F50F46B94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6F5167-6BFF-4889-BAB8-A88428D0504D}"/>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4" name="Footer Placeholder 3">
            <a:extLst>
              <a:ext uri="{FF2B5EF4-FFF2-40B4-BE49-F238E27FC236}">
                <a16:creationId xmlns:a16="http://schemas.microsoft.com/office/drawing/2014/main" id="{C83BC95F-E70A-47C3-B32C-8A0EBA4D40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E91758-5E6E-4D12-AA57-94E6BDC4887B}"/>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24398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19D6E5-A96F-42D9-9C57-4238FF2834D8}"/>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3" name="Footer Placeholder 2">
            <a:extLst>
              <a:ext uri="{FF2B5EF4-FFF2-40B4-BE49-F238E27FC236}">
                <a16:creationId xmlns:a16="http://schemas.microsoft.com/office/drawing/2014/main" id="{399B71D1-0677-4D24-90D1-057F36013B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FEC177-2798-4968-9E11-3CB653C73A4C}"/>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167090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3AAEE-FA88-46F1-8D98-5327534781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7BE21A-0CEB-4099-A1D2-B7FE8A1955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5EA8D4-E0A7-418E-A4EC-12B47E499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878089-6D23-4A1B-8685-1ED31A89EC2C}"/>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6" name="Footer Placeholder 5">
            <a:extLst>
              <a:ext uri="{FF2B5EF4-FFF2-40B4-BE49-F238E27FC236}">
                <a16:creationId xmlns:a16="http://schemas.microsoft.com/office/drawing/2014/main" id="{D7138ACC-A4C8-43D9-8882-DED980B1A4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A0A20-1FC9-4DBF-8E4D-3360DA94B738}"/>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376864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A2CCE-53A3-4783-A563-587726962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D537D9-E85D-4C68-9A2C-3A5D199E9A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693330-F68E-4CF3-B04E-736FDA560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E0C85D-4F87-4AD6-9D5D-1A35B8037517}"/>
              </a:ext>
            </a:extLst>
          </p:cNvPr>
          <p:cNvSpPr>
            <a:spLocks noGrp="1"/>
          </p:cNvSpPr>
          <p:nvPr>
            <p:ph type="dt" sz="half" idx="10"/>
          </p:nvPr>
        </p:nvSpPr>
        <p:spPr/>
        <p:txBody>
          <a:bodyPr/>
          <a:lstStyle/>
          <a:p>
            <a:fld id="{DF6FF292-5963-4A95-8173-0970F04FF82F}" type="datetimeFigureOut">
              <a:rPr lang="en-US" smtClean="0"/>
              <a:t>11/3/2018</a:t>
            </a:fld>
            <a:endParaRPr lang="en-US"/>
          </a:p>
        </p:txBody>
      </p:sp>
      <p:sp>
        <p:nvSpPr>
          <p:cNvPr id="6" name="Footer Placeholder 5">
            <a:extLst>
              <a:ext uri="{FF2B5EF4-FFF2-40B4-BE49-F238E27FC236}">
                <a16:creationId xmlns:a16="http://schemas.microsoft.com/office/drawing/2014/main" id="{F51C430B-3D47-4ED3-94B4-B83649B899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9BD4FD-518E-4EC3-9163-1B0DF2C6CCAE}"/>
              </a:ext>
            </a:extLst>
          </p:cNvPr>
          <p:cNvSpPr>
            <a:spLocks noGrp="1"/>
          </p:cNvSpPr>
          <p:nvPr>
            <p:ph type="sldNum" sz="quarter" idx="12"/>
          </p:nvPr>
        </p:nvSpPr>
        <p:spPr/>
        <p:txBody>
          <a:bodyPr/>
          <a:lstStyle/>
          <a:p>
            <a:fld id="{BAB58B7B-B38F-4F68-AC65-F4F452125CFE}" type="slidenum">
              <a:rPr lang="en-US" smtClean="0"/>
              <a:t>‹#›</a:t>
            </a:fld>
            <a:endParaRPr lang="en-US"/>
          </a:p>
        </p:txBody>
      </p:sp>
    </p:spTree>
    <p:extLst>
      <p:ext uri="{BB962C8B-B14F-4D97-AF65-F5344CB8AC3E}">
        <p14:creationId xmlns:p14="http://schemas.microsoft.com/office/powerpoint/2010/main" val="210052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A4BD65-22B4-465F-90D3-E06E0248C6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85598E-BB72-4553-9C94-7EAF35C485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BBA71-8D2D-4AA1-92D7-242169DA01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FF292-5963-4A95-8173-0970F04FF82F}" type="datetimeFigureOut">
              <a:rPr lang="en-US" smtClean="0"/>
              <a:t>11/3/2018</a:t>
            </a:fld>
            <a:endParaRPr lang="en-US"/>
          </a:p>
        </p:txBody>
      </p:sp>
      <p:sp>
        <p:nvSpPr>
          <p:cNvPr id="5" name="Footer Placeholder 4">
            <a:extLst>
              <a:ext uri="{FF2B5EF4-FFF2-40B4-BE49-F238E27FC236}">
                <a16:creationId xmlns:a16="http://schemas.microsoft.com/office/drawing/2014/main" id="{980112F6-1531-4A8F-9ED5-7A44E06C86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48904A-B5E0-46C3-B3A1-4C2DD9773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58B7B-B38F-4F68-AC65-F4F452125CFE}" type="slidenum">
              <a:rPr lang="en-US" smtClean="0"/>
              <a:t>‹#›</a:t>
            </a:fld>
            <a:endParaRPr lang="en-US"/>
          </a:p>
        </p:txBody>
      </p:sp>
    </p:spTree>
    <p:extLst>
      <p:ext uri="{BB962C8B-B14F-4D97-AF65-F5344CB8AC3E}">
        <p14:creationId xmlns:p14="http://schemas.microsoft.com/office/powerpoint/2010/main" val="3018142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A9FFB-26D5-4D5B-B26F-D31B4AFFA7E7}"/>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E68AE74-FB8E-46E0-A1B6-974C0C00B839}"/>
              </a:ext>
            </a:extLst>
          </p:cNvPr>
          <p:cNvSpPr>
            <a:spLocks noGrp="1"/>
          </p:cNvSpPr>
          <p:nvPr>
            <p:ph type="subTitle" idx="1"/>
          </p:nvPr>
        </p:nvSpPr>
        <p:spPr>
          <a:xfrm>
            <a:off x="66674" y="0"/>
            <a:ext cx="12125325" cy="6858000"/>
          </a:xfrm>
        </p:spPr>
        <p:txBody>
          <a:bodyPr>
            <a:normAutofit fontScale="32500" lnSpcReduction="20000"/>
          </a:bodyPr>
          <a:lstStyle/>
          <a:p>
            <a:r>
              <a:rPr lang="en-US" sz="17600" dirty="0"/>
              <a:t>PRACTICE (1</a:t>
            </a:r>
            <a:r>
              <a:rPr lang="en-US" sz="16000" dirty="0"/>
              <a:t>)</a:t>
            </a:r>
          </a:p>
          <a:p>
            <a:r>
              <a:rPr lang="en-US" sz="14400" dirty="0"/>
              <a:t>Say which of the following is a sentence or an utterance?</a:t>
            </a:r>
          </a:p>
          <a:p>
            <a:r>
              <a:rPr lang="en-US" sz="17600" dirty="0"/>
              <a:t>1. I would like a cup of coffee.</a:t>
            </a:r>
          </a:p>
          <a:p>
            <a:r>
              <a:rPr lang="en-US" sz="17600" dirty="0"/>
              <a:t>2. Coffee, please.</a:t>
            </a:r>
          </a:p>
          <a:p>
            <a:r>
              <a:rPr lang="en-US" sz="17600" dirty="0"/>
              <a:t>3. In the kitchen.</a:t>
            </a:r>
          </a:p>
          <a:p>
            <a:r>
              <a:rPr lang="en-US" sz="17600" dirty="0"/>
              <a:t>4. Please put it in the kitchen.</a:t>
            </a:r>
          </a:p>
          <a:p>
            <a:r>
              <a:rPr lang="en-US" sz="17600" dirty="0"/>
              <a:t>5. Hello.</a:t>
            </a:r>
          </a:p>
          <a:p>
            <a:r>
              <a:rPr lang="en-US" sz="17600" dirty="0"/>
              <a:t>6. Not Much.</a:t>
            </a:r>
          </a:p>
          <a:p>
            <a:endParaRPr lang="en-US" dirty="0"/>
          </a:p>
        </p:txBody>
      </p:sp>
    </p:spTree>
    <p:extLst>
      <p:ext uri="{BB962C8B-B14F-4D97-AF65-F5344CB8AC3E}">
        <p14:creationId xmlns:p14="http://schemas.microsoft.com/office/powerpoint/2010/main" val="1808206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3762-A879-477B-9497-61842BAF8ED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464D2DE2-4202-4E0F-A1B3-A483E4F582C5}"/>
              </a:ext>
            </a:extLst>
          </p:cNvPr>
          <p:cNvSpPr>
            <a:spLocks noGrp="1"/>
          </p:cNvSpPr>
          <p:nvPr>
            <p:ph type="subTitle" idx="1"/>
          </p:nvPr>
        </p:nvSpPr>
        <p:spPr>
          <a:xfrm>
            <a:off x="0" y="0"/>
            <a:ext cx="12192000" cy="6858000"/>
          </a:xfrm>
        </p:spPr>
        <p:txBody>
          <a:bodyPr>
            <a:noAutofit/>
          </a:bodyPr>
          <a:lstStyle/>
          <a:p>
            <a:endParaRPr lang="en-US" sz="2000" b="1" dirty="0"/>
          </a:p>
          <a:p>
            <a:r>
              <a:rPr lang="en-US" sz="2800" b="1" dirty="0"/>
              <a:t>(1) No one has led a perfect life</a:t>
            </a:r>
          </a:p>
          <a:p>
            <a:r>
              <a:rPr lang="en-US" sz="2800" b="1" dirty="0"/>
              <a:t>     Someone has led a perfect life </a:t>
            </a:r>
          </a:p>
          <a:p>
            <a:endParaRPr lang="en-US" sz="2800" b="1" dirty="0"/>
          </a:p>
          <a:p>
            <a:r>
              <a:rPr lang="en-US" sz="2800" b="1" dirty="0"/>
              <a:t>(2) We’ve just bought a dog</a:t>
            </a:r>
          </a:p>
          <a:p>
            <a:r>
              <a:rPr lang="en-US" sz="2800" b="1" dirty="0"/>
              <a:t>      We’ve just bought something </a:t>
            </a:r>
          </a:p>
          <a:p>
            <a:r>
              <a:rPr lang="en-US" sz="2800" b="1" dirty="0"/>
              <a:t>(3) The house was concealed by the trees</a:t>
            </a:r>
          </a:p>
          <a:p>
            <a:r>
              <a:rPr lang="en-US" sz="2800" b="1" dirty="0"/>
              <a:t>      The house was hidden by the trees </a:t>
            </a:r>
          </a:p>
          <a:p>
            <a:endParaRPr lang="en-US" sz="2800" b="1" dirty="0"/>
          </a:p>
          <a:p>
            <a:r>
              <a:rPr lang="en-US" sz="2800" b="1" dirty="0"/>
              <a:t>(4) I ran to the house</a:t>
            </a:r>
          </a:p>
          <a:p>
            <a:r>
              <a:rPr lang="en-US" sz="2800" b="1" dirty="0"/>
              <a:t>      I went to the house </a:t>
            </a:r>
          </a:p>
          <a:p>
            <a:r>
              <a:rPr lang="en-US" sz="2800" b="1" dirty="0"/>
              <a:t>(5) It is hard to lasso elephants</a:t>
            </a:r>
          </a:p>
          <a:p>
            <a:r>
              <a:rPr lang="en-US" sz="2800" b="1" dirty="0"/>
              <a:t>     Elephants are hard to lasso </a:t>
            </a:r>
          </a:p>
        </p:txBody>
      </p:sp>
    </p:spTree>
    <p:extLst>
      <p:ext uri="{BB962C8B-B14F-4D97-AF65-F5344CB8AC3E}">
        <p14:creationId xmlns:p14="http://schemas.microsoft.com/office/powerpoint/2010/main" val="222094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3339-E713-46D9-9459-EFFE341ECE0C}"/>
              </a:ext>
            </a:extLst>
          </p:cNvPr>
          <p:cNvSpPr>
            <a:spLocks noGrp="1"/>
          </p:cNvSpPr>
          <p:nvPr>
            <p:ph type="ctrTitle"/>
          </p:nvPr>
        </p:nvSpPr>
        <p:spPr>
          <a:xfrm>
            <a:off x="0" y="0"/>
            <a:ext cx="12192000" cy="6858000"/>
          </a:xfrm>
        </p:spPr>
        <p:txBody>
          <a:bodyPr>
            <a:normAutofit/>
          </a:bodyPr>
          <a:lstStyle/>
          <a:p>
            <a:r>
              <a:rPr lang="en-US" dirty="0"/>
              <a:t>PRACTICE (7)</a:t>
            </a:r>
            <a:br>
              <a:rPr lang="en-US" dirty="0"/>
            </a:br>
            <a:r>
              <a:rPr lang="en-US" dirty="0"/>
              <a:t>Are the following pairs paraphrases of each other?</a:t>
            </a:r>
            <a:br>
              <a:rPr lang="en-US" dirty="0"/>
            </a:br>
            <a:endParaRPr lang="en-US" dirty="0"/>
          </a:p>
        </p:txBody>
      </p:sp>
      <p:sp>
        <p:nvSpPr>
          <p:cNvPr id="3" name="Subtitle 2">
            <a:extLst>
              <a:ext uri="{FF2B5EF4-FFF2-40B4-BE49-F238E27FC236}">
                <a16:creationId xmlns:a16="http://schemas.microsoft.com/office/drawing/2014/main" id="{CE086D5B-2E19-4EC0-8DF9-4B17E6062646}"/>
              </a:ext>
            </a:extLst>
          </p:cNvPr>
          <p:cNvSpPr>
            <a:spLocks noGrp="1"/>
          </p:cNvSpPr>
          <p:nvPr>
            <p:ph type="subTitle" idx="1"/>
          </p:nvPr>
        </p:nvSpPr>
        <p:spPr>
          <a:xfrm>
            <a:off x="1524000" y="0"/>
            <a:ext cx="9144000" cy="5257800"/>
          </a:xfrm>
        </p:spPr>
        <p:txBody>
          <a:bodyPr/>
          <a:lstStyle/>
          <a:p>
            <a:endParaRPr lang="en-US" dirty="0"/>
          </a:p>
        </p:txBody>
      </p:sp>
    </p:spTree>
    <p:extLst>
      <p:ext uri="{BB962C8B-B14F-4D97-AF65-F5344CB8AC3E}">
        <p14:creationId xmlns:p14="http://schemas.microsoft.com/office/powerpoint/2010/main" val="1317646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11222-5FA4-4ED6-84B0-D1B24A28E080}"/>
              </a:ext>
            </a:extLst>
          </p:cNvPr>
          <p:cNvSpPr>
            <a:spLocks noGrp="1"/>
          </p:cNvSpPr>
          <p:nvPr>
            <p:ph type="ctrTitle"/>
          </p:nvPr>
        </p:nvSpPr>
        <p:spPr>
          <a:xfrm>
            <a:off x="0" y="0"/>
            <a:ext cx="12192000" cy="6858000"/>
          </a:xfrm>
        </p:spPr>
        <p:txBody>
          <a:bodyPr>
            <a:normAutofit fontScale="90000"/>
          </a:bodyPr>
          <a:lstStyle/>
          <a:p>
            <a:r>
              <a:rPr lang="en-US" b="1" dirty="0"/>
              <a:t>1) John is the parent of James</a:t>
            </a:r>
            <a:br>
              <a:rPr lang="en-US" b="1" dirty="0"/>
            </a:br>
            <a:r>
              <a:rPr lang="en-US" b="1" dirty="0"/>
              <a:t>    </a:t>
            </a:r>
            <a:r>
              <a:rPr lang="en-US" b="1" dirty="0" err="1"/>
              <a:t>James</a:t>
            </a:r>
            <a:r>
              <a:rPr lang="en-US" b="1" dirty="0"/>
              <a:t> is the child of John </a:t>
            </a:r>
            <a:br>
              <a:rPr lang="en-US" b="1" dirty="0"/>
            </a:br>
            <a:br>
              <a:rPr lang="en-US" b="1" dirty="0"/>
            </a:br>
            <a:r>
              <a:rPr lang="en-US" b="1" dirty="0"/>
              <a:t>(2) John is the parent of James</a:t>
            </a:r>
            <a:br>
              <a:rPr lang="en-US" b="1" dirty="0"/>
            </a:br>
            <a:r>
              <a:rPr lang="en-US" b="1" dirty="0"/>
              <a:t>     </a:t>
            </a:r>
            <a:r>
              <a:rPr lang="en-US" b="1" dirty="0" err="1"/>
              <a:t>James</a:t>
            </a:r>
            <a:r>
              <a:rPr lang="en-US" b="1" dirty="0"/>
              <a:t> is the parent of John </a:t>
            </a:r>
            <a:br>
              <a:rPr lang="en-US" b="1" dirty="0"/>
            </a:br>
            <a:br>
              <a:rPr lang="en-US" b="1" dirty="0"/>
            </a:br>
            <a:r>
              <a:rPr lang="en-US" b="1" dirty="0"/>
              <a:t>(3) My father owns this car</a:t>
            </a:r>
            <a:br>
              <a:rPr lang="en-US" b="1" dirty="0"/>
            </a:br>
            <a:r>
              <a:rPr lang="en-US" b="1" dirty="0"/>
              <a:t>     This car belongs to my father </a:t>
            </a:r>
            <a:br>
              <a:rPr lang="en-US" dirty="0"/>
            </a:br>
            <a:endParaRPr lang="en-US" dirty="0"/>
          </a:p>
        </p:txBody>
      </p:sp>
      <p:sp>
        <p:nvSpPr>
          <p:cNvPr id="3" name="Subtitle 2">
            <a:extLst>
              <a:ext uri="{FF2B5EF4-FFF2-40B4-BE49-F238E27FC236}">
                <a16:creationId xmlns:a16="http://schemas.microsoft.com/office/drawing/2014/main" id="{86D89DDE-9188-4F7B-A527-1DB014B6233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5989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DF6A-90D2-490E-8CCC-168459A4E5E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3D572AE-5C61-42D4-B901-635ABF6A9A8A}"/>
              </a:ext>
            </a:extLst>
          </p:cNvPr>
          <p:cNvSpPr>
            <a:spLocks noGrp="1"/>
          </p:cNvSpPr>
          <p:nvPr>
            <p:ph type="subTitle" idx="1"/>
          </p:nvPr>
        </p:nvSpPr>
        <p:spPr>
          <a:xfrm>
            <a:off x="0" y="0"/>
            <a:ext cx="12192000" cy="6858000"/>
          </a:xfrm>
        </p:spPr>
        <p:txBody>
          <a:bodyPr/>
          <a:lstStyle/>
          <a:p>
            <a:r>
              <a:rPr lang="en-US" sz="3600" b="1" dirty="0"/>
              <a:t>(4) The fly was on the wall</a:t>
            </a:r>
          </a:p>
          <a:p>
            <a:r>
              <a:rPr lang="en-US" sz="3600" b="1" dirty="0"/>
              <a:t>      The wall was under the fly </a:t>
            </a:r>
          </a:p>
          <a:p>
            <a:endParaRPr lang="en-US" sz="3600" b="1" dirty="0"/>
          </a:p>
          <a:p>
            <a:r>
              <a:rPr lang="en-US" sz="3600" b="1" dirty="0"/>
              <a:t>(5) Some countries have no coastline</a:t>
            </a:r>
          </a:p>
          <a:p>
            <a:r>
              <a:rPr lang="en-US" sz="3600" b="1" dirty="0"/>
              <a:t>     Not all countries have a coastline </a:t>
            </a:r>
          </a:p>
          <a:p>
            <a:endParaRPr lang="en-US" sz="3600" b="1" dirty="0"/>
          </a:p>
          <a:p>
            <a:r>
              <a:rPr lang="en-US" sz="3600" b="1" dirty="0"/>
              <a:t>(6) Fred sent Mary a new book</a:t>
            </a:r>
          </a:p>
          <a:p>
            <a:r>
              <a:rPr lang="en-US" sz="3600" b="1" dirty="0"/>
              <a:t>     Fred sent a new book to Mary </a:t>
            </a:r>
          </a:p>
          <a:p>
            <a:endParaRPr lang="en-US" sz="3600" b="1" dirty="0"/>
          </a:p>
          <a:p>
            <a:r>
              <a:rPr lang="en-US" sz="3600" b="1" dirty="0"/>
              <a:t>(7) Jerry took out the garbage</a:t>
            </a:r>
          </a:p>
          <a:p>
            <a:r>
              <a:rPr lang="en-US" sz="3600" b="1" dirty="0"/>
              <a:t>     Jerry took the garbage out</a:t>
            </a:r>
          </a:p>
          <a:p>
            <a:endParaRPr lang="en-US" dirty="0"/>
          </a:p>
        </p:txBody>
      </p:sp>
    </p:spTree>
    <p:extLst>
      <p:ext uri="{BB962C8B-B14F-4D97-AF65-F5344CB8AC3E}">
        <p14:creationId xmlns:p14="http://schemas.microsoft.com/office/powerpoint/2010/main" val="3980813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AD3CB-71A6-478D-8639-2452C545DE6F}"/>
              </a:ext>
            </a:extLst>
          </p:cNvPr>
          <p:cNvSpPr>
            <a:spLocks noGrp="1"/>
          </p:cNvSpPr>
          <p:nvPr>
            <p:ph type="ctrTitle"/>
          </p:nvPr>
        </p:nvSpPr>
        <p:spPr>
          <a:xfrm>
            <a:off x="0" y="0"/>
            <a:ext cx="12192000" cy="6858000"/>
          </a:xfrm>
        </p:spPr>
        <p:txBody>
          <a:bodyPr/>
          <a:lstStyle/>
          <a:p>
            <a:r>
              <a:rPr lang="en-US" b="1" dirty="0"/>
              <a:t>PRACTICE (8)</a:t>
            </a:r>
            <a:br>
              <a:rPr lang="en-US" b="1" dirty="0"/>
            </a:br>
            <a:r>
              <a:rPr lang="en-US" b="1" dirty="0"/>
              <a:t> What is intended by the word (mean), (meaning), etc. in the following examples,</a:t>
            </a:r>
            <a:br>
              <a:rPr lang="en-US" b="1" dirty="0"/>
            </a:br>
            <a:r>
              <a:rPr lang="en-US" b="1" dirty="0"/>
              <a:t>reference (R) or sense (S)?</a:t>
            </a:r>
            <a:br>
              <a:rPr lang="en-US" dirty="0"/>
            </a:br>
            <a:endParaRPr lang="en-US" dirty="0"/>
          </a:p>
        </p:txBody>
      </p:sp>
      <p:sp>
        <p:nvSpPr>
          <p:cNvPr id="3" name="Subtitle 2">
            <a:extLst>
              <a:ext uri="{FF2B5EF4-FFF2-40B4-BE49-F238E27FC236}">
                <a16:creationId xmlns:a16="http://schemas.microsoft.com/office/drawing/2014/main" id="{CF28C8B2-BB05-4695-A97E-000886060AE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94209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81E05-4F41-4C5E-8EE4-47CFF4D8DE63}"/>
              </a:ext>
            </a:extLst>
          </p:cNvPr>
          <p:cNvSpPr>
            <a:spLocks noGrp="1"/>
          </p:cNvSpPr>
          <p:nvPr>
            <p:ph type="ctrTitle"/>
          </p:nvPr>
        </p:nvSpPr>
        <p:spPr>
          <a:xfrm>
            <a:off x="0" y="0"/>
            <a:ext cx="12192000" cy="6858000"/>
          </a:xfrm>
        </p:spPr>
        <p:txBody>
          <a:bodyPr/>
          <a:lstStyle/>
          <a:p>
            <a:r>
              <a:rPr lang="en-US" b="1" dirty="0"/>
              <a:t>(1) When Helen mentioned ‘the fruit cake’, she meant that</a:t>
            </a:r>
            <a:br>
              <a:rPr lang="en-US" b="1" dirty="0"/>
            </a:br>
            <a:r>
              <a:rPr lang="en-US" b="1" dirty="0"/>
              <a:t>rock-hard object in the middle of the table. </a:t>
            </a:r>
            <a:br>
              <a:rPr lang="en-US" b="1" dirty="0"/>
            </a:br>
            <a:r>
              <a:rPr lang="en-US" b="1" dirty="0"/>
              <a:t>(2) When Albert talks about ‘his former friend’ he means me. </a:t>
            </a:r>
            <a:br>
              <a:rPr lang="en-US" dirty="0"/>
            </a:br>
            <a:endParaRPr lang="en-US" dirty="0"/>
          </a:p>
        </p:txBody>
      </p:sp>
      <p:sp>
        <p:nvSpPr>
          <p:cNvPr id="3" name="Subtitle 2">
            <a:extLst>
              <a:ext uri="{FF2B5EF4-FFF2-40B4-BE49-F238E27FC236}">
                <a16:creationId xmlns:a16="http://schemas.microsoft.com/office/drawing/2014/main" id="{8ACD1311-9AB1-4885-9884-5BA349B4E18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9648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73797-736E-46FE-869B-D4448FF53322}"/>
              </a:ext>
            </a:extLst>
          </p:cNvPr>
          <p:cNvSpPr>
            <a:spLocks noGrp="1"/>
          </p:cNvSpPr>
          <p:nvPr>
            <p:ph type="ctrTitle"/>
          </p:nvPr>
        </p:nvSpPr>
        <p:spPr>
          <a:xfrm>
            <a:off x="38100" y="0"/>
            <a:ext cx="12153900" cy="6858000"/>
          </a:xfrm>
        </p:spPr>
        <p:txBody>
          <a:bodyPr/>
          <a:lstStyle/>
          <a:p>
            <a:r>
              <a:rPr lang="en-US" dirty="0"/>
              <a:t>(3) Daddy, what does unique mean? </a:t>
            </a:r>
            <a:br>
              <a:rPr lang="en-US" dirty="0"/>
            </a:br>
            <a:r>
              <a:rPr lang="en-US" dirty="0"/>
              <a:t>(4) Purchase has the same meaning as buy. </a:t>
            </a:r>
            <a:br>
              <a:rPr lang="en-US" dirty="0"/>
            </a:br>
            <a:endParaRPr lang="en-US" dirty="0"/>
          </a:p>
        </p:txBody>
      </p:sp>
      <p:sp>
        <p:nvSpPr>
          <p:cNvPr id="3" name="Subtitle 2">
            <a:extLst>
              <a:ext uri="{FF2B5EF4-FFF2-40B4-BE49-F238E27FC236}">
                <a16:creationId xmlns:a16="http://schemas.microsoft.com/office/drawing/2014/main" id="{95F2717E-748C-49BB-87A0-5D53AAF2F127}"/>
              </a:ext>
            </a:extLst>
          </p:cNvPr>
          <p:cNvSpPr>
            <a:spLocks noGrp="1"/>
          </p:cNvSpPr>
          <p:nvPr>
            <p:ph type="subTitle" idx="1"/>
          </p:nvPr>
        </p:nvSpPr>
        <p:spPr>
          <a:xfrm>
            <a:off x="0" y="0"/>
            <a:ext cx="12153900" cy="6858000"/>
          </a:xfrm>
        </p:spPr>
        <p:txBody>
          <a:bodyPr/>
          <a:lstStyle/>
          <a:p>
            <a:endParaRPr lang="en-US" dirty="0"/>
          </a:p>
        </p:txBody>
      </p:sp>
    </p:spTree>
    <p:extLst>
      <p:ext uri="{BB962C8B-B14F-4D97-AF65-F5344CB8AC3E}">
        <p14:creationId xmlns:p14="http://schemas.microsoft.com/office/powerpoint/2010/main" val="3725086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22EF-3D45-44DC-BD5E-81E29262E22D}"/>
              </a:ext>
            </a:extLst>
          </p:cNvPr>
          <p:cNvSpPr>
            <a:spLocks noGrp="1"/>
          </p:cNvSpPr>
          <p:nvPr>
            <p:ph type="ctrTitle"/>
          </p:nvPr>
        </p:nvSpPr>
        <p:spPr>
          <a:xfrm>
            <a:off x="23812" y="22224"/>
            <a:ext cx="12168188" cy="6835775"/>
          </a:xfrm>
        </p:spPr>
        <p:txBody>
          <a:bodyPr/>
          <a:lstStyle/>
          <a:p>
            <a:r>
              <a:rPr lang="en-US" dirty="0"/>
              <a:t>(</a:t>
            </a:r>
            <a:r>
              <a:rPr lang="en-US" b="1" dirty="0"/>
              <a:t>5) Look up the meaning of apoplexy in your dictionary. </a:t>
            </a:r>
            <a:br>
              <a:rPr lang="en-US" b="1" dirty="0"/>
            </a:br>
            <a:r>
              <a:rPr lang="en-US" b="1" dirty="0"/>
              <a:t>(6) If you look out of the window now, you’ll see who I mean</a:t>
            </a:r>
            <a:r>
              <a:rPr lang="en-US" dirty="0"/>
              <a:t>.</a:t>
            </a:r>
            <a:br>
              <a:rPr lang="en-US" dirty="0"/>
            </a:br>
            <a:endParaRPr lang="en-US" dirty="0"/>
          </a:p>
        </p:txBody>
      </p:sp>
      <p:sp>
        <p:nvSpPr>
          <p:cNvPr id="3" name="Subtitle 2">
            <a:extLst>
              <a:ext uri="{FF2B5EF4-FFF2-40B4-BE49-F238E27FC236}">
                <a16:creationId xmlns:a16="http://schemas.microsoft.com/office/drawing/2014/main" id="{F72DB851-0740-4E8D-BCB7-AAC1888BE11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6187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DF548-8C15-4E2C-A1E6-69AE9470D0D2}"/>
              </a:ext>
            </a:extLst>
          </p:cNvPr>
          <p:cNvSpPr>
            <a:spLocks noGrp="1"/>
          </p:cNvSpPr>
          <p:nvPr>
            <p:ph type="ctrTitle"/>
          </p:nvPr>
        </p:nvSpPr>
        <p:spPr/>
        <p:txBody>
          <a:bodyPr>
            <a:normAutofit fontScale="90000"/>
          </a:bodyPr>
          <a:lstStyle/>
          <a:p>
            <a:r>
              <a:rPr lang="en-US" b="1" dirty="0"/>
              <a:t>PRACTICE (9)</a:t>
            </a:r>
            <a:br>
              <a:rPr lang="en-US" dirty="0"/>
            </a:br>
            <a:r>
              <a:rPr lang="en-US" sz="7300" b="1" dirty="0"/>
              <a:t>Circle the referents in the following sentences:</a:t>
            </a:r>
            <a:br>
              <a:rPr lang="en-US" sz="7300" b="1" dirty="0"/>
            </a:br>
            <a:endParaRPr lang="en-US" sz="7300" b="1" dirty="0"/>
          </a:p>
        </p:txBody>
      </p:sp>
      <p:sp>
        <p:nvSpPr>
          <p:cNvPr id="3" name="Subtitle 2">
            <a:extLst>
              <a:ext uri="{FF2B5EF4-FFF2-40B4-BE49-F238E27FC236}">
                <a16:creationId xmlns:a16="http://schemas.microsoft.com/office/drawing/2014/main" id="{D6C73F43-70AB-42CE-84FB-A394C0FE13E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5361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5EC3-B780-4D7B-9AC5-AA5920C5262E}"/>
              </a:ext>
            </a:extLst>
          </p:cNvPr>
          <p:cNvSpPr>
            <a:spLocks noGrp="1"/>
          </p:cNvSpPr>
          <p:nvPr>
            <p:ph type="ctrTitle"/>
          </p:nvPr>
        </p:nvSpPr>
        <p:spPr>
          <a:xfrm>
            <a:off x="0" y="0"/>
            <a:ext cx="12192000" cy="6857999"/>
          </a:xfrm>
        </p:spPr>
        <p:txBody>
          <a:bodyPr>
            <a:normAutofit/>
          </a:bodyPr>
          <a:lstStyle/>
          <a:p>
            <a:r>
              <a:rPr lang="en-US" b="1" dirty="0"/>
              <a:t>1.	</a:t>
            </a:r>
            <a:r>
              <a:rPr lang="en-US" sz="5300" b="1" dirty="0"/>
              <a:t>The hospital is outside the city.</a:t>
            </a:r>
            <a:br>
              <a:rPr lang="en-US" sz="5300" b="1" dirty="0"/>
            </a:br>
            <a:r>
              <a:rPr lang="en-US" sz="5300" b="1" dirty="0"/>
              <a:t>2.	My dog bit the postman.</a:t>
            </a:r>
            <a:br>
              <a:rPr lang="en-US" sz="5300" b="1" dirty="0"/>
            </a:br>
            <a:r>
              <a:rPr lang="en-US" sz="5300" b="1" dirty="0"/>
              <a:t>3.	Mr. John is waiting for the downtown bus.</a:t>
            </a:r>
            <a:br>
              <a:rPr lang="en-US" sz="5300" dirty="0"/>
            </a:br>
            <a:endParaRPr lang="en-US" sz="5300" dirty="0"/>
          </a:p>
        </p:txBody>
      </p:sp>
      <p:sp>
        <p:nvSpPr>
          <p:cNvPr id="3" name="Subtitle 2">
            <a:extLst>
              <a:ext uri="{FF2B5EF4-FFF2-40B4-BE49-F238E27FC236}">
                <a16:creationId xmlns:a16="http://schemas.microsoft.com/office/drawing/2014/main" id="{B8473500-16C2-4A6D-99EA-1D2E6745556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08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D904-1287-4541-B835-9BB72EE937C1}"/>
              </a:ext>
            </a:extLst>
          </p:cNvPr>
          <p:cNvSpPr>
            <a:spLocks noGrp="1"/>
          </p:cNvSpPr>
          <p:nvPr>
            <p:ph type="ctrTitle"/>
          </p:nvPr>
        </p:nvSpPr>
        <p:spPr>
          <a:xfrm>
            <a:off x="1" y="0"/>
            <a:ext cx="12192000" cy="6858000"/>
          </a:xfrm>
        </p:spPr>
        <p:txBody>
          <a:bodyPr>
            <a:normAutofit fontScale="90000"/>
          </a:bodyPr>
          <a:lstStyle/>
          <a:p>
            <a:br>
              <a:rPr lang="en-US" dirty="0"/>
            </a:br>
            <a:r>
              <a:rPr lang="en-US" sz="4900" b="1" dirty="0"/>
              <a:t>PRACTICE (2)</a:t>
            </a:r>
            <a:br>
              <a:rPr lang="en-US" sz="4900" dirty="0"/>
            </a:br>
            <a:r>
              <a:rPr lang="en-US" sz="4900" b="1" dirty="0"/>
              <a:t>Decide which of the following phrases may apply to UTTERANCES and/or SENTENCES:</a:t>
            </a:r>
            <a:br>
              <a:rPr lang="en-US" sz="4900" b="1" dirty="0"/>
            </a:br>
            <a:r>
              <a:rPr lang="en-US" sz="4900" b="1" dirty="0"/>
              <a:t>1. Can be loud or quiet</a:t>
            </a:r>
            <a:br>
              <a:rPr lang="en-US" sz="4900" b="1" dirty="0"/>
            </a:br>
            <a:r>
              <a:rPr lang="en-US" sz="4900" b="1" dirty="0"/>
              <a:t>2. Can be grammatical or not</a:t>
            </a:r>
            <a:br>
              <a:rPr lang="en-US" sz="4900" b="1" dirty="0"/>
            </a:br>
            <a:r>
              <a:rPr lang="en-US" sz="4900" b="1" dirty="0"/>
              <a:t>3. Can be true or false</a:t>
            </a:r>
            <a:br>
              <a:rPr lang="en-US" sz="4900" b="1" dirty="0"/>
            </a:br>
            <a:r>
              <a:rPr lang="en-US" sz="4900" b="1" dirty="0"/>
              <a:t>4. In a particular regional accent</a:t>
            </a:r>
            <a:br>
              <a:rPr lang="en-US" sz="4900" b="1" dirty="0"/>
            </a:br>
            <a:r>
              <a:rPr lang="en-US" sz="4900" b="1" dirty="0"/>
              <a:t>5. In a particular language</a:t>
            </a:r>
            <a:br>
              <a:rPr lang="en-US" sz="4900" b="1" dirty="0"/>
            </a:br>
            <a:r>
              <a:rPr lang="en-US" sz="4900" b="1" dirty="0"/>
              <a:t>6. Time and place</a:t>
            </a:r>
            <a:br>
              <a:rPr lang="en-US" sz="4900" b="1" dirty="0"/>
            </a:br>
            <a:endParaRPr lang="en-US" sz="4900" b="1" dirty="0"/>
          </a:p>
        </p:txBody>
      </p:sp>
      <p:sp>
        <p:nvSpPr>
          <p:cNvPr id="3" name="Subtitle 2">
            <a:extLst>
              <a:ext uri="{FF2B5EF4-FFF2-40B4-BE49-F238E27FC236}">
                <a16:creationId xmlns:a16="http://schemas.microsoft.com/office/drawing/2014/main" id="{F4F367B7-5BAF-4321-8EC9-693B71C3441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83410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39BD9-A641-4BD5-A418-4B4C43B9A851}"/>
              </a:ext>
            </a:extLst>
          </p:cNvPr>
          <p:cNvSpPr>
            <a:spLocks noGrp="1"/>
          </p:cNvSpPr>
          <p:nvPr>
            <p:ph type="ctrTitle"/>
          </p:nvPr>
        </p:nvSpPr>
        <p:spPr>
          <a:xfrm>
            <a:off x="0" y="0"/>
            <a:ext cx="10668000" cy="3509963"/>
          </a:xfrm>
        </p:spPr>
        <p:txBody>
          <a:bodyPr/>
          <a:lstStyle/>
          <a:p>
            <a:endParaRPr lang="en-US" dirty="0"/>
          </a:p>
        </p:txBody>
      </p:sp>
      <p:sp>
        <p:nvSpPr>
          <p:cNvPr id="3" name="Subtitle 2">
            <a:extLst>
              <a:ext uri="{FF2B5EF4-FFF2-40B4-BE49-F238E27FC236}">
                <a16:creationId xmlns:a16="http://schemas.microsoft.com/office/drawing/2014/main" id="{5BA9097B-DFD6-40A4-B504-377871838744}"/>
              </a:ext>
            </a:extLst>
          </p:cNvPr>
          <p:cNvSpPr>
            <a:spLocks noGrp="1"/>
          </p:cNvSpPr>
          <p:nvPr>
            <p:ph type="subTitle" idx="1"/>
          </p:nvPr>
        </p:nvSpPr>
        <p:spPr>
          <a:xfrm>
            <a:off x="1" y="1828800"/>
            <a:ext cx="12191998" cy="5029200"/>
          </a:xfrm>
        </p:spPr>
        <p:txBody>
          <a:bodyPr/>
          <a:lstStyle/>
          <a:p>
            <a:r>
              <a:rPr lang="en-US" sz="6000" dirty="0"/>
              <a:t>4.	Cairo is in Africa.</a:t>
            </a:r>
          </a:p>
          <a:p>
            <a:r>
              <a:rPr lang="en-US" sz="6000" dirty="0"/>
              <a:t>5.	This place is nice.</a:t>
            </a:r>
          </a:p>
          <a:p>
            <a:r>
              <a:rPr lang="en-US" sz="6000" dirty="0"/>
              <a:t>6.	John’s car is red.</a:t>
            </a:r>
          </a:p>
          <a:p>
            <a:r>
              <a:rPr lang="en-US" sz="6000" dirty="0"/>
              <a:t>7.	Einstein was a genius. </a:t>
            </a:r>
          </a:p>
          <a:p>
            <a:endParaRPr lang="en-US" dirty="0"/>
          </a:p>
        </p:txBody>
      </p:sp>
    </p:spTree>
    <p:extLst>
      <p:ext uri="{BB962C8B-B14F-4D97-AF65-F5344CB8AC3E}">
        <p14:creationId xmlns:p14="http://schemas.microsoft.com/office/powerpoint/2010/main" val="131616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E5C1C-6E97-4DBD-8E11-4AC368DD765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AF3A9FC-65FC-4E07-92BC-983C18A80B3F}"/>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F8894AAE-8DE6-4600-B83D-A60C4E1FB1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45602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A0864-F54E-4042-B46D-1366DB1CF48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1A9FF21-9310-489A-97AA-36623C91366B}"/>
              </a:ext>
            </a:extLst>
          </p:cNvPr>
          <p:cNvSpPr>
            <a:spLocks noGrp="1"/>
          </p:cNvSpPr>
          <p:nvPr>
            <p:ph type="subTitle" idx="1"/>
          </p:nvPr>
        </p:nvSpPr>
        <p:spPr>
          <a:xfrm>
            <a:off x="-1" y="1"/>
            <a:ext cx="12192001" cy="6857999"/>
          </a:xfrm>
        </p:spPr>
        <p:txBody>
          <a:bodyPr>
            <a:normAutofit fontScale="92500" lnSpcReduction="20000"/>
          </a:bodyPr>
          <a:lstStyle/>
          <a:p>
            <a:r>
              <a:rPr lang="en-US" sz="3600" dirty="0"/>
              <a:t>PRACTICE (3)</a:t>
            </a:r>
          </a:p>
          <a:p>
            <a:r>
              <a:rPr lang="en-US" sz="3600" dirty="0"/>
              <a:t>Write (A) for analytic, (S) for synthetic and (C) for contradictory:</a:t>
            </a:r>
          </a:p>
          <a:p>
            <a:endParaRPr lang="en-US" sz="3600" dirty="0"/>
          </a:p>
          <a:p>
            <a:r>
              <a:rPr lang="en-US" sz="3600" dirty="0"/>
              <a:t> (1) John’s brother is nine years old. </a:t>
            </a:r>
          </a:p>
          <a:p>
            <a:r>
              <a:rPr lang="en-US" sz="3600" dirty="0"/>
              <a:t>(2) John’s nine-year-old brother is a boy. </a:t>
            </a:r>
          </a:p>
          <a:p>
            <a:r>
              <a:rPr lang="en-US" sz="3600" dirty="0"/>
              <a:t>(3) Sam’s wife is married. </a:t>
            </a:r>
          </a:p>
          <a:p>
            <a:r>
              <a:rPr lang="en-US" sz="3600" dirty="0"/>
              <a:t>(4) Sam’s wife is not German. </a:t>
            </a:r>
          </a:p>
          <a:p>
            <a:r>
              <a:rPr lang="en-US" sz="3600" dirty="0"/>
              <a:t>(5) My watch is slow. </a:t>
            </a:r>
          </a:p>
          <a:p>
            <a:r>
              <a:rPr lang="en-US" sz="3600" dirty="0"/>
              <a:t>(6) My watch is a device for telling the time.</a:t>
            </a:r>
          </a:p>
          <a:p>
            <a:r>
              <a:rPr lang="en-US" sz="3600" dirty="0"/>
              <a:t>(7) That girl is her own mother’s mother.</a:t>
            </a:r>
          </a:p>
          <a:p>
            <a:r>
              <a:rPr lang="en-US" sz="3600" dirty="0"/>
              <a:t>(8) The boy is his own father’s son. </a:t>
            </a:r>
          </a:p>
          <a:p>
            <a:r>
              <a:rPr lang="en-US" sz="3600" dirty="0"/>
              <a:t>(9) Alice is Ken’s sister. </a:t>
            </a:r>
          </a:p>
          <a:p>
            <a:r>
              <a:rPr lang="en-US" sz="3600" dirty="0"/>
              <a:t>(10) Some typewriters are dusty. </a:t>
            </a:r>
          </a:p>
          <a:p>
            <a:r>
              <a:rPr lang="en-US" sz="3600" dirty="0"/>
              <a:t>(11) John killed Bill, who remained alive for many years after.</a:t>
            </a:r>
          </a:p>
          <a:p>
            <a:endParaRPr lang="en-US" dirty="0"/>
          </a:p>
        </p:txBody>
      </p:sp>
    </p:spTree>
    <p:extLst>
      <p:ext uri="{BB962C8B-B14F-4D97-AF65-F5344CB8AC3E}">
        <p14:creationId xmlns:p14="http://schemas.microsoft.com/office/powerpoint/2010/main" val="297925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A06F-82CF-4BB4-9320-DA99804B1071}"/>
              </a:ext>
            </a:extLst>
          </p:cNvPr>
          <p:cNvSpPr>
            <a:spLocks noGrp="1"/>
          </p:cNvSpPr>
          <p:nvPr>
            <p:ph type="ctrTitle"/>
          </p:nvPr>
        </p:nvSpPr>
        <p:spPr/>
        <p:txBody>
          <a:bodyPr>
            <a:normAutofit fontScale="90000"/>
          </a:bodyPr>
          <a:lstStyle/>
          <a:p>
            <a:r>
              <a:rPr lang="en-US" b="1" dirty="0"/>
              <a:t>PRACTICE (4)</a:t>
            </a:r>
            <a:br>
              <a:rPr lang="en-US" dirty="0"/>
            </a:br>
            <a:r>
              <a:rPr lang="en-US" sz="6700" dirty="0"/>
              <a:t>Decide whether sentence A entails sentence B:</a:t>
            </a:r>
            <a:br>
              <a:rPr lang="en-US" dirty="0"/>
            </a:br>
            <a:endParaRPr lang="en-US" dirty="0"/>
          </a:p>
        </p:txBody>
      </p:sp>
      <p:sp>
        <p:nvSpPr>
          <p:cNvPr id="3" name="Subtitle 2">
            <a:extLst>
              <a:ext uri="{FF2B5EF4-FFF2-40B4-BE49-F238E27FC236}">
                <a16:creationId xmlns:a16="http://schemas.microsoft.com/office/drawing/2014/main" id="{1A007A53-FBD7-4988-BE4B-181314E0A7F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0861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6D419-EB52-471A-BD9E-EAF18718955F}"/>
              </a:ext>
            </a:extLst>
          </p:cNvPr>
          <p:cNvSpPr>
            <a:spLocks noGrp="1"/>
          </p:cNvSpPr>
          <p:nvPr>
            <p:ph type="ctrTitle"/>
          </p:nvPr>
        </p:nvSpPr>
        <p:spPr>
          <a:xfrm>
            <a:off x="0" y="0"/>
            <a:ext cx="12192000" cy="6857999"/>
          </a:xfrm>
        </p:spPr>
        <p:txBody>
          <a:bodyPr>
            <a:normAutofit fontScale="90000"/>
          </a:bodyPr>
          <a:lstStyle/>
          <a:p>
            <a:r>
              <a:rPr lang="en-US" dirty="0"/>
              <a:t>(</a:t>
            </a:r>
            <a:r>
              <a:rPr lang="en-US" b="1" dirty="0"/>
              <a:t>1) A: John is a bachelor </a:t>
            </a:r>
            <a:br>
              <a:rPr lang="en-US" b="1" dirty="0"/>
            </a:br>
            <a:r>
              <a:rPr lang="en-US" b="1" dirty="0"/>
              <a:t>      B:  John is a man  </a:t>
            </a:r>
            <a:br>
              <a:rPr lang="en-US" b="1" dirty="0"/>
            </a:br>
            <a:r>
              <a:rPr lang="en-US" b="1" dirty="0"/>
              <a:t>                                                   </a:t>
            </a:r>
            <a:br>
              <a:rPr lang="en-US" b="1" dirty="0"/>
            </a:br>
            <a:r>
              <a:rPr lang="en-US" b="1" dirty="0"/>
              <a:t>(2) A: Eliza plays the fiddle                                                </a:t>
            </a:r>
            <a:br>
              <a:rPr lang="en-US" b="1" dirty="0"/>
            </a:br>
            <a:r>
              <a:rPr lang="en-US" b="1" dirty="0"/>
              <a:t>      B: Someone plays a musical instrument</a:t>
            </a:r>
            <a:br>
              <a:rPr lang="en-US" b="1" dirty="0"/>
            </a:br>
            <a:br>
              <a:rPr lang="en-US" b="1" dirty="0"/>
            </a:br>
            <a:r>
              <a:rPr lang="en-US" b="1" dirty="0"/>
              <a:t>(3) A: I’ve done my homework</a:t>
            </a:r>
            <a:br>
              <a:rPr lang="en-US" b="1" dirty="0"/>
            </a:br>
            <a:r>
              <a:rPr lang="en-US" b="1" dirty="0"/>
              <a:t>      B: I haven’t brushed my teeth </a:t>
            </a:r>
          </a:p>
        </p:txBody>
      </p:sp>
      <p:sp>
        <p:nvSpPr>
          <p:cNvPr id="3" name="Subtitle 2">
            <a:extLst>
              <a:ext uri="{FF2B5EF4-FFF2-40B4-BE49-F238E27FC236}">
                <a16:creationId xmlns:a16="http://schemas.microsoft.com/office/drawing/2014/main" id="{659AEDAE-DCC7-4476-B564-BC794B02AAF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12566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2272-1089-47A3-8F93-BAE1041E5FE4}"/>
              </a:ext>
            </a:extLst>
          </p:cNvPr>
          <p:cNvSpPr>
            <a:spLocks noGrp="1"/>
          </p:cNvSpPr>
          <p:nvPr>
            <p:ph type="ctrTitle"/>
          </p:nvPr>
        </p:nvSpPr>
        <p:spPr>
          <a:xfrm>
            <a:off x="-271462" y="-171450"/>
            <a:ext cx="12163425" cy="6858000"/>
          </a:xfrm>
        </p:spPr>
        <p:txBody>
          <a:bodyPr>
            <a:noAutofit/>
          </a:bodyPr>
          <a:lstStyle/>
          <a:p>
            <a:r>
              <a:rPr lang="en-US" sz="2400" dirty="0"/>
              <a:t>                                                                                             </a:t>
            </a:r>
            <a:br>
              <a:rPr lang="en-US" sz="2400" dirty="0"/>
            </a:br>
            <a:br>
              <a:rPr lang="en-US" sz="2400" b="1" dirty="0"/>
            </a:br>
            <a:br>
              <a:rPr lang="en-US" sz="2400" b="1" dirty="0"/>
            </a:br>
            <a:r>
              <a:rPr lang="en-US" sz="2400" b="1" dirty="0"/>
              <a:t>(</a:t>
            </a:r>
            <a:r>
              <a:rPr lang="en-US" sz="4800" b="1" dirty="0"/>
              <a:t>4) A:  Some of the students came to the party </a:t>
            </a:r>
            <a:br>
              <a:rPr lang="en-US" sz="4800" b="1" dirty="0"/>
            </a:br>
            <a:r>
              <a:rPr lang="en-US" sz="4800" b="1" dirty="0"/>
              <a:t>     B:  Not all of the students came to the party</a:t>
            </a:r>
            <a:br>
              <a:rPr lang="en-US" sz="4800" b="1" dirty="0"/>
            </a:br>
            <a:br>
              <a:rPr lang="en-US" sz="4800" b="1" dirty="0"/>
            </a:br>
            <a:r>
              <a:rPr lang="en-US" sz="4800" b="1" dirty="0"/>
              <a:t> (5) A:  Mary owns three canaries </a:t>
            </a:r>
            <a:br>
              <a:rPr lang="en-US" sz="4800" b="1" dirty="0"/>
            </a:br>
            <a:r>
              <a:rPr lang="en-US" sz="4800" b="1" dirty="0"/>
              <a:t>       B:  Mary owns a canary </a:t>
            </a:r>
            <a:br>
              <a:rPr lang="en-US" sz="4800" b="1" dirty="0"/>
            </a:br>
            <a:br>
              <a:rPr lang="en-US" sz="4800" b="1" dirty="0"/>
            </a:br>
            <a:r>
              <a:rPr lang="en-US" sz="4800" b="1" dirty="0"/>
              <a:t>(6) A:  John picked a tulip  </a:t>
            </a:r>
            <a:br>
              <a:rPr lang="en-US" sz="4800" b="1" dirty="0"/>
            </a:br>
            <a:r>
              <a:rPr lang="en-US" sz="4800" b="1" dirty="0"/>
              <a:t>      B:  John didn’t pick a rose</a:t>
            </a:r>
            <a:br>
              <a:rPr lang="en-US" sz="2400" b="1" dirty="0"/>
            </a:br>
            <a:br>
              <a:rPr lang="en-US" sz="2400" dirty="0"/>
            </a:br>
            <a:br>
              <a:rPr lang="en-US" sz="2400" dirty="0"/>
            </a:br>
            <a:endParaRPr lang="en-US" sz="2400" dirty="0"/>
          </a:p>
        </p:txBody>
      </p:sp>
      <p:sp>
        <p:nvSpPr>
          <p:cNvPr id="3" name="Subtitle 2">
            <a:extLst>
              <a:ext uri="{FF2B5EF4-FFF2-40B4-BE49-F238E27FC236}">
                <a16:creationId xmlns:a16="http://schemas.microsoft.com/office/drawing/2014/main" id="{F4CF9605-BDFF-48DE-8898-DC4334DB5679}"/>
              </a:ext>
            </a:extLst>
          </p:cNvPr>
          <p:cNvSpPr>
            <a:spLocks noGrp="1"/>
          </p:cNvSpPr>
          <p:nvPr>
            <p:ph type="subTitle" idx="1"/>
          </p:nvPr>
        </p:nvSpPr>
        <p:spPr>
          <a:xfrm>
            <a:off x="-271462" y="0"/>
            <a:ext cx="12434888" cy="6858000"/>
          </a:xfrm>
        </p:spPr>
        <p:txBody>
          <a:bodyPr>
            <a:normAutofit/>
          </a:bodyPr>
          <a:lstStyle/>
          <a:p>
            <a:endParaRPr lang="en-US" sz="2000" dirty="0"/>
          </a:p>
          <a:p>
            <a:endParaRPr lang="en-US" sz="2000" dirty="0"/>
          </a:p>
          <a:p>
            <a:endParaRPr lang="en-US" sz="2000" dirty="0"/>
          </a:p>
        </p:txBody>
      </p:sp>
    </p:spTree>
    <p:extLst>
      <p:ext uri="{BB962C8B-B14F-4D97-AF65-F5344CB8AC3E}">
        <p14:creationId xmlns:p14="http://schemas.microsoft.com/office/powerpoint/2010/main" val="299582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154AD-E0E2-4E04-BCD3-4968EA5253F9}"/>
              </a:ext>
            </a:extLst>
          </p:cNvPr>
          <p:cNvSpPr>
            <a:spLocks noGrp="1"/>
          </p:cNvSpPr>
          <p:nvPr>
            <p:ph type="ctrTitle"/>
          </p:nvPr>
        </p:nvSpPr>
        <p:spPr>
          <a:xfrm>
            <a:off x="0" y="0"/>
            <a:ext cx="12192000" cy="6858000"/>
          </a:xfrm>
        </p:spPr>
        <p:txBody>
          <a:bodyPr>
            <a:normAutofit fontScale="90000"/>
          </a:bodyPr>
          <a:lstStyle/>
          <a:p>
            <a:r>
              <a:rPr lang="en-US" sz="4000" b="1" dirty="0"/>
              <a:t>(7) A: John saw a big mouse </a:t>
            </a:r>
            <a:br>
              <a:rPr lang="en-US" sz="4000" b="1" dirty="0"/>
            </a:br>
            <a:r>
              <a:rPr lang="en-US" sz="4000" b="1" dirty="0"/>
              <a:t>      B: John saw a big animal</a:t>
            </a:r>
            <a:br>
              <a:rPr lang="en-US" b="1" dirty="0"/>
            </a:br>
            <a:r>
              <a:rPr lang="en-US" sz="4000" b="1" dirty="0"/>
              <a:t>(8) A: A tall pygmy came in</a:t>
            </a:r>
            <a:br>
              <a:rPr lang="en-US" sz="4000" b="1" dirty="0"/>
            </a:br>
            <a:r>
              <a:rPr lang="en-US" sz="4000" b="1" dirty="0"/>
              <a:t>      B: A tall person came in</a:t>
            </a:r>
            <a:br>
              <a:rPr lang="en-US" sz="4000" b="1" dirty="0"/>
            </a:br>
            <a:br>
              <a:rPr lang="en-US" sz="4000" b="1" dirty="0"/>
            </a:br>
            <a:r>
              <a:rPr lang="en-US" sz="4000" b="1" dirty="0"/>
              <a:t>(9) A: We went in a small bus</a:t>
            </a:r>
            <a:br>
              <a:rPr lang="en-US" sz="4000" b="1" dirty="0"/>
            </a:br>
            <a:r>
              <a:rPr lang="en-US" sz="4000" b="1" dirty="0"/>
              <a:t>      B: We went in a small vehicle</a:t>
            </a:r>
            <a:br>
              <a:rPr lang="en-US" sz="4000" b="1" dirty="0"/>
            </a:br>
            <a:br>
              <a:rPr lang="en-US" sz="4000" b="1" dirty="0"/>
            </a:br>
            <a:r>
              <a:rPr lang="en-US" sz="4000" b="1" dirty="0"/>
              <a:t>(10) A: That was an expensive sandwich</a:t>
            </a:r>
            <a:br>
              <a:rPr lang="en-US" sz="4000" b="1" dirty="0"/>
            </a:br>
            <a:r>
              <a:rPr lang="en-US" sz="4000" b="1" dirty="0"/>
              <a:t>        B: That was an expensive meal</a:t>
            </a:r>
            <a:br>
              <a:rPr lang="en-US" sz="4000" b="1" dirty="0"/>
            </a:br>
            <a:br>
              <a:rPr lang="en-US" sz="4000" b="1" dirty="0"/>
            </a:br>
            <a:r>
              <a:rPr lang="en-US" sz="4000" b="1" dirty="0"/>
              <a:t>(11) A: Mary broke the window </a:t>
            </a:r>
            <a:br>
              <a:rPr lang="en-US" sz="4000" b="1" dirty="0"/>
            </a:br>
            <a:r>
              <a:rPr lang="en-US" sz="4000" b="1" dirty="0"/>
              <a:t>        B: The window broke </a:t>
            </a:r>
          </a:p>
        </p:txBody>
      </p:sp>
      <p:sp>
        <p:nvSpPr>
          <p:cNvPr id="3" name="Subtitle 2">
            <a:extLst>
              <a:ext uri="{FF2B5EF4-FFF2-40B4-BE49-F238E27FC236}">
                <a16:creationId xmlns:a16="http://schemas.microsoft.com/office/drawing/2014/main" id="{C0555935-384B-4C43-A9C6-BD7ECC44D23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5669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3CF55-9DDE-40FC-BC44-C0BC2FFF283A}"/>
              </a:ext>
            </a:extLst>
          </p:cNvPr>
          <p:cNvSpPr>
            <a:spLocks noGrp="1"/>
          </p:cNvSpPr>
          <p:nvPr>
            <p:ph type="ctrTitle"/>
          </p:nvPr>
        </p:nvSpPr>
        <p:spPr>
          <a:xfrm>
            <a:off x="0" y="0"/>
            <a:ext cx="12192000" cy="6858000"/>
          </a:xfrm>
        </p:spPr>
        <p:txBody>
          <a:bodyPr>
            <a:normAutofit fontScale="90000"/>
          </a:bodyPr>
          <a:lstStyle/>
          <a:p>
            <a:r>
              <a:rPr lang="en-US" sz="3600" dirty="0"/>
              <a:t> </a:t>
            </a:r>
            <a:r>
              <a:rPr lang="en-US" sz="3600" b="1" dirty="0"/>
              <a:t>PRACTICE (5)</a:t>
            </a:r>
            <a:br>
              <a:rPr lang="en-US" sz="3600" b="1" dirty="0"/>
            </a:br>
            <a:br>
              <a:rPr lang="en-US" sz="3600" dirty="0"/>
            </a:br>
            <a:r>
              <a:rPr lang="en-US" sz="3600" b="1" dirty="0"/>
              <a:t>Look at the following and circle the statements of entailment as correct (C)</a:t>
            </a:r>
            <a:br>
              <a:rPr lang="en-US" sz="3600" b="1" dirty="0"/>
            </a:br>
            <a:r>
              <a:rPr lang="en-US" sz="3600" b="1" dirty="0"/>
              <a:t>or incorrect (I):</a:t>
            </a:r>
            <a:br>
              <a:rPr lang="en-US" sz="3600" b="1" dirty="0"/>
            </a:br>
            <a:br>
              <a:rPr lang="en-US" sz="3600" b="1" dirty="0"/>
            </a:br>
            <a:r>
              <a:rPr lang="en-US" sz="3600" b="1" dirty="0"/>
              <a:t>(1)	John cooked an egg entails John boiled an egg. </a:t>
            </a:r>
            <a:br>
              <a:rPr lang="en-US" sz="3600" b="1" dirty="0"/>
            </a:br>
            <a:br>
              <a:rPr lang="en-US" sz="3600" b="1" dirty="0"/>
            </a:br>
            <a:r>
              <a:rPr lang="en-US" sz="3600" b="1" dirty="0"/>
              <a:t>(2)	John boiled an egg entails John cooked an egg. </a:t>
            </a:r>
            <a:br>
              <a:rPr lang="en-US" sz="3600" b="1" dirty="0"/>
            </a:br>
            <a:br>
              <a:rPr lang="en-US" sz="3600" b="1" dirty="0"/>
            </a:br>
            <a:r>
              <a:rPr lang="en-US" sz="3600" b="1" dirty="0"/>
              <a:t>(3)	I saw a boy entails I saw a person. </a:t>
            </a:r>
            <a:br>
              <a:rPr lang="en-US" sz="3600" b="1" dirty="0"/>
            </a:br>
            <a:br>
              <a:rPr lang="en-US" sz="3600" b="1" dirty="0"/>
            </a:br>
            <a:r>
              <a:rPr lang="en-US" sz="3600" b="1" dirty="0"/>
              <a:t>(4)	John stole a car entails John took a car</a:t>
            </a:r>
            <a:r>
              <a:rPr lang="en-US" b="1" dirty="0"/>
              <a:t>. </a:t>
            </a:r>
            <a:br>
              <a:rPr lang="en-US" dirty="0"/>
            </a:br>
            <a:endParaRPr lang="en-US" dirty="0"/>
          </a:p>
        </p:txBody>
      </p:sp>
      <p:sp>
        <p:nvSpPr>
          <p:cNvPr id="3" name="Subtitle 2">
            <a:extLst>
              <a:ext uri="{FF2B5EF4-FFF2-40B4-BE49-F238E27FC236}">
                <a16:creationId xmlns:a16="http://schemas.microsoft.com/office/drawing/2014/main" id="{EE90CEB4-C539-4E8E-9A47-36778206710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3215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F7D06-4BAD-4666-906B-9269C9DA5627}"/>
              </a:ext>
            </a:extLst>
          </p:cNvPr>
          <p:cNvSpPr>
            <a:spLocks noGrp="1"/>
          </p:cNvSpPr>
          <p:nvPr>
            <p:ph type="ctrTitle"/>
          </p:nvPr>
        </p:nvSpPr>
        <p:spPr>
          <a:xfrm>
            <a:off x="0" y="0"/>
            <a:ext cx="12192000" cy="6858000"/>
          </a:xfrm>
        </p:spPr>
        <p:txBody>
          <a:bodyPr>
            <a:normAutofit/>
          </a:bodyPr>
          <a:lstStyle/>
          <a:p>
            <a:br>
              <a:rPr lang="en-US" dirty="0"/>
            </a:br>
            <a:endParaRPr lang="en-US" dirty="0"/>
          </a:p>
        </p:txBody>
      </p:sp>
      <p:sp>
        <p:nvSpPr>
          <p:cNvPr id="3" name="Subtitle 2">
            <a:extLst>
              <a:ext uri="{FF2B5EF4-FFF2-40B4-BE49-F238E27FC236}">
                <a16:creationId xmlns:a16="http://schemas.microsoft.com/office/drawing/2014/main" id="{785B0BFB-9514-4362-BF29-054E7848A928}"/>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18923E14-C969-4F1D-9699-78D452C17BC6}"/>
              </a:ext>
            </a:extLst>
          </p:cNvPr>
          <p:cNvSpPr/>
          <p:nvPr/>
        </p:nvSpPr>
        <p:spPr>
          <a:xfrm>
            <a:off x="2128837" y="1547802"/>
            <a:ext cx="9144000" cy="4832092"/>
          </a:xfrm>
          <a:prstGeom prst="rect">
            <a:avLst/>
          </a:prstGeom>
        </p:spPr>
        <p:txBody>
          <a:bodyPr wrap="square">
            <a:spAutoFit/>
          </a:bodyPr>
          <a:lstStyle/>
          <a:p>
            <a:r>
              <a:rPr lang="en-US" sz="4400" dirty="0"/>
              <a:t>PRACTICE (6)</a:t>
            </a:r>
            <a:br>
              <a:rPr lang="en-US" sz="4400" dirty="0"/>
            </a:br>
            <a:br>
              <a:rPr lang="en-US" sz="4400" dirty="0"/>
            </a:br>
            <a:r>
              <a:rPr lang="en-US" sz="4400" dirty="0"/>
              <a:t>Look at the following pairs of sentences and see if they have the same set of entailments (Yes) or not (No) (i.e. see if they are paraphrases of each other):</a:t>
            </a:r>
          </a:p>
        </p:txBody>
      </p:sp>
    </p:spTree>
    <p:extLst>
      <p:ext uri="{BB962C8B-B14F-4D97-AF65-F5344CB8AC3E}">
        <p14:creationId xmlns:p14="http://schemas.microsoft.com/office/powerpoint/2010/main" val="3902333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424</Words>
  <Application>Microsoft Office PowerPoint</Application>
  <PresentationFormat>Widescreen</PresentationFormat>
  <Paragraphs>67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 PRACTICE (2) Decide which of the following phrases may apply to UTTERANCES and/or SENTENCES: 1. Can be loud or quiet 2. Can be grammatical or not 3. Can be true or false 4. In a particular regional accent 5. In a particular language 6. Time and place </vt:lpstr>
      <vt:lpstr>PowerPoint Presentation</vt:lpstr>
      <vt:lpstr>PRACTICE (4) Decide whether sentence A entails sentence B: </vt:lpstr>
      <vt:lpstr>(1) A: John is a bachelor        B:  John is a man                                                       (2) A: Eliza plays the fiddle                                                       B: Someone plays a musical instrument  (3) A: I’ve done my homework       B: I haven’t brushed my teeth </vt:lpstr>
      <vt:lpstr>                                                                                                (4) A:  Some of the students came to the party       B:  Not all of the students came to the party   (5) A:  Mary owns three canaries         B:  Mary owns a canary   (6) A:  John picked a tulip         B:  John didn’t pick a rose   </vt:lpstr>
      <vt:lpstr>(7) A: John saw a big mouse        B: John saw a big animal (8) A: A tall pygmy came in       B: A tall person came in  (9) A: We went in a small bus       B: We went in a small vehicle  (10) A: That was an expensive sandwich         B: That was an expensive meal  (11) A: Mary broke the window          B: The window broke </vt:lpstr>
      <vt:lpstr> PRACTICE (5)  Look at the following and circle the statements of entailment as correct (C) or incorrect (I):  (1) John cooked an egg entails John boiled an egg.   (2) John boiled an egg entails John cooked an egg.   (3) I saw a boy entails I saw a person.   (4) John stole a car entails John took a car.  </vt:lpstr>
      <vt:lpstr> </vt:lpstr>
      <vt:lpstr>PowerPoint Presentation</vt:lpstr>
      <vt:lpstr>PRACTICE (7) Are the following pairs paraphrases of each other? </vt:lpstr>
      <vt:lpstr>1) John is the parent of James     James is the child of John   (2) John is the parent of James      James is the parent of John   (3) My father owns this car      This car belongs to my father  </vt:lpstr>
      <vt:lpstr>PowerPoint Presentation</vt:lpstr>
      <vt:lpstr>PRACTICE (8)  What is intended by the word (mean), (meaning), etc. in the following examples, reference (R) or sense (S)? </vt:lpstr>
      <vt:lpstr>(1) When Helen mentioned ‘the fruit cake’, she meant that rock-hard object in the middle of the table.  (2) When Albert talks about ‘his former friend’ he means me.  </vt:lpstr>
      <vt:lpstr>(3) Daddy, what does unique mean?  (4) Purchase has the same meaning as buy.  </vt:lpstr>
      <vt:lpstr>(5) Look up the meaning of apoplexy in your dictionary.  (6) If you look out of the window now, you’ll see who I mean. </vt:lpstr>
      <vt:lpstr>PRACTICE (9) Circle the referents in the following sentences: </vt:lpstr>
      <vt:lpstr>1. The hospital is outside the city. 2. My dog bit the postman. 3. Mr. John is waiting for the downtown bus.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Noona</dc:creator>
  <cp:lastModifiedBy>Noona</cp:lastModifiedBy>
  <cp:revision>36</cp:revision>
  <dcterms:created xsi:type="dcterms:W3CDTF">2018-11-03T17:55:40Z</dcterms:created>
  <dcterms:modified xsi:type="dcterms:W3CDTF">2018-11-03T19:02:12Z</dcterms:modified>
</cp:coreProperties>
</file>