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8" r:id="rId11"/>
    <p:sldId id="269" r:id="rId12"/>
    <p:sldId id="270" r:id="rId13"/>
    <p:sldId id="265" r:id="rId14"/>
    <p:sldId id="266" r:id="rId15"/>
    <p:sldId id="267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B3E31-24DC-4FF5-8BD5-0178B38B95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4267" y="2957689"/>
            <a:ext cx="8703732" cy="552274"/>
          </a:xfrm>
        </p:spPr>
        <p:txBody>
          <a:bodyPr>
            <a:normAutofit fontScale="90000"/>
          </a:bodyPr>
          <a:lstStyle/>
          <a:p>
            <a:r>
              <a:rPr lang="en-US" dirty="0"/>
              <a:t>Q: How many types of sentences are there, depending on propositional meaning?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B37F97-8CAB-4F66-BD50-94FED500CF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6780" y="5001860"/>
            <a:ext cx="8791575" cy="165576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2348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8F53A-709E-4B34-9B86-CBC288C57F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SENSE AND REFERENCE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51C7C8-E20D-4CAB-BA24-47B62457A1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583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66C29-9039-43B9-9D52-6C98AC6816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0212" y="2736851"/>
            <a:ext cx="8791575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By means of reference, a speaker indicates which things in the world</a:t>
            </a:r>
            <a:br>
              <a:rPr lang="en-US" dirty="0"/>
            </a:br>
            <a:r>
              <a:rPr lang="en-US" dirty="0"/>
              <a:t>(including persons) are being talked about.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CC7092-5471-40E3-8839-7061BAC86D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58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26128-DAA2-48A8-897C-A6EB11AC4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ED4C27-1FBB-43A6-B689-56D574ED21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the SENSE of an expression is its place in a system of semantic relationships with other expressions in the language.</a:t>
            </a:r>
          </a:p>
        </p:txBody>
      </p:sp>
    </p:spTree>
    <p:extLst>
      <p:ext uri="{BB962C8B-B14F-4D97-AF65-F5344CB8AC3E}">
        <p14:creationId xmlns:p14="http://schemas.microsoft.com/office/powerpoint/2010/main" val="34722089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8618A-6D38-4F04-BB19-1554B3938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EIFFEL TOWER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96B263E-6B6A-49ED-BDAB-3A556227A6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4412" y="707476"/>
            <a:ext cx="2993643" cy="5443047"/>
          </a:xfrm>
        </p:spPr>
      </p:pic>
    </p:spTree>
    <p:extLst>
      <p:ext uri="{BB962C8B-B14F-4D97-AF65-F5344CB8AC3E}">
        <p14:creationId xmlns:p14="http://schemas.microsoft.com/office/powerpoint/2010/main" val="14228647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7D617-42D3-4511-94ED-21EEC94DFB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90762" y="-463550"/>
            <a:ext cx="8791575" cy="2387600"/>
          </a:xfrm>
        </p:spPr>
        <p:txBody>
          <a:bodyPr/>
          <a:lstStyle/>
          <a:p>
            <a:r>
              <a:rPr lang="en-US" dirty="0"/>
              <a:t>TAJ MAHAL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B32C1A-1205-42AA-A951-90E12DBB52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C998D5E-CDF9-42FB-9871-D1422F2322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2743199" y="1781175"/>
            <a:ext cx="9372600" cy="493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789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5BC00-EE57-4322-9A42-1B32BF9FD9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28837" y="1287463"/>
            <a:ext cx="8539161" cy="1655762"/>
          </a:xfrm>
        </p:spPr>
        <p:txBody>
          <a:bodyPr>
            <a:normAutofit fontScale="90000"/>
          </a:bodyPr>
          <a:lstStyle/>
          <a:p>
            <a:r>
              <a:rPr lang="en-US" dirty="0"/>
              <a:t>LEANING</a:t>
            </a:r>
            <a:br>
              <a:rPr lang="en-US" dirty="0"/>
            </a:br>
            <a:r>
              <a:rPr lang="en-US" dirty="0"/>
              <a:t>TOWER</a:t>
            </a:r>
            <a:br>
              <a:rPr lang="en-US" dirty="0"/>
            </a:br>
            <a:r>
              <a:rPr lang="en-US" dirty="0"/>
              <a:t>OF PISA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10EB52-2D8A-438B-9B2D-89EFF8FCC8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831B5DE-E10E-49D5-A58C-F762DBA116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6915147" y="0"/>
            <a:ext cx="531123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9345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9707C-D0D2-4C88-AFB7-294EE4E690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DENOTATION AND CONNOTATION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AF2C06-CC0C-4E0C-98FC-58A1B5C137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5604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033ED-E638-44B8-AACF-2369B20D01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43125" y="4444206"/>
            <a:ext cx="8667749" cy="609600"/>
          </a:xfrm>
        </p:spPr>
        <p:txBody>
          <a:bodyPr>
            <a:normAutofit fontScale="90000"/>
          </a:bodyPr>
          <a:lstStyle/>
          <a:p>
            <a:r>
              <a:rPr lang="en-US" b="1" i="1" u="sng" dirty="0"/>
              <a:t>Connotation</a:t>
            </a:r>
            <a:r>
              <a:rPr lang="en-US" dirty="0"/>
              <a:t> is the emotional and imaginative association surrounding a word.</a:t>
            </a:r>
            <a:br>
              <a:rPr lang="en-US" dirty="0"/>
            </a:br>
            <a:r>
              <a:rPr lang="en-US" dirty="0"/>
              <a:t>Denotation is the strict dictionary meaning of a word.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B195DB-A628-4BE1-AFAD-012DE7EF5A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9440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CCF82-FDF9-4CF0-A56F-1AA1771BD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465F7-4E7E-4627-9ACD-11AB451229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Denotation refers to the literal meaning of a word, the "dictionary definition."¨ For example, if you look up the word snake in a dictionary, you will discover that one of its denotative meanings is "any of numerous scaly, legless, sometimes venomous reptiles having a long, tapering, cylindrical body and found in most tropical and temperate regions."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FDCFCE0-D237-4BFD-87AD-583D6689C0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618518"/>
            <a:ext cx="10333035" cy="1478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3633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67108-02EE-4A3D-BB7B-ACA624B2A2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0212" y="-76200"/>
            <a:ext cx="8791575" cy="238760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D50985-9782-46EE-BD67-2E7043D2A1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85963" y="2311401"/>
            <a:ext cx="9186861" cy="1317624"/>
          </a:xfrm>
        </p:spPr>
        <p:txBody>
          <a:bodyPr>
            <a:noAutofit/>
          </a:bodyPr>
          <a:lstStyle/>
          <a:p>
            <a:r>
              <a:rPr lang="en-US" sz="3200" dirty="0"/>
              <a:t>Connotation, on the other hand, refers to the associations that are connected to a certain word or the emotional suggestions related to that word. The connotative meanings of a word exist together with the denotative meanings. The connotations for the word snake could include evil or danger</a:t>
            </a:r>
            <a:br>
              <a:rPr lang="en-US" sz="3200" dirty="0"/>
            </a:br>
            <a:endParaRPr lang="en-US" sz="3200" dirty="0"/>
          </a:p>
          <a:p>
            <a:endParaRPr lang="en-US" sz="32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637E59A-909B-4DFC-8EA2-B8E0EAFDE0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0212" y="1"/>
            <a:ext cx="8791575" cy="231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638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206E4-8474-4112-A012-52FF4E58A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4711" y="1817510"/>
            <a:ext cx="10042700" cy="279577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IN TERMS OF PROPOSITION, THERE ARE FIVE KINDS OF SENTENCES: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4B5C3-260A-4CB6-B5E2-29C1DCD7B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ANALYTIC SENTENCES</a:t>
            </a:r>
            <a:br>
              <a:rPr lang="en-US" sz="3600" dirty="0"/>
            </a:br>
            <a:r>
              <a:rPr lang="en-US" sz="3600" dirty="0"/>
              <a:t>SYNTHETIC SENTENCES</a:t>
            </a:r>
          </a:p>
          <a:p>
            <a:r>
              <a:rPr lang="en-US" sz="3600" dirty="0"/>
              <a:t>CONTRADICTION</a:t>
            </a:r>
          </a:p>
          <a:p>
            <a:r>
              <a:rPr lang="en-US" sz="3600" dirty="0"/>
              <a:t>ENTAILMENT</a:t>
            </a:r>
          </a:p>
          <a:p>
            <a:r>
              <a:rPr lang="en-US" sz="3600" dirty="0"/>
              <a:t>PARAPHRASE</a:t>
            </a:r>
          </a:p>
        </p:txBody>
      </p:sp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028B14EA-719C-4201-84EC-BA9786351809}"/>
              </a:ext>
            </a:extLst>
          </p:cNvPr>
          <p:cNvSpPr/>
          <p:nvPr/>
        </p:nvSpPr>
        <p:spPr>
          <a:xfrm>
            <a:off x="1230488" y="3230121"/>
            <a:ext cx="180623" cy="198879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2116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24A97-28BB-4210-8BB8-E1CCE3A58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955A1E2-DF2C-4F6A-A2EE-F64CE8531D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662933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8DF24-C8AD-4998-A7CF-C651BEF332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EXAMPLES OF ANALYTIC SENTENCES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11D684-DB81-4015-92BA-B21EE71B8B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3509963"/>
            <a:ext cx="8893176" cy="1747837"/>
          </a:xfrm>
        </p:spPr>
        <p:txBody>
          <a:bodyPr>
            <a:normAutofit fontScale="25000" lnSpcReduction="20000"/>
          </a:bodyPr>
          <a:lstStyle/>
          <a:p>
            <a:r>
              <a:rPr lang="en-US" sz="16000" dirty="0"/>
              <a:t>Frozen water is ice. </a:t>
            </a:r>
          </a:p>
          <a:p>
            <a:r>
              <a:rPr lang="en-US" sz="16000" dirty="0"/>
              <a:t>Bachelors are unmarried men. </a:t>
            </a:r>
          </a:p>
          <a:p>
            <a:r>
              <a:rPr lang="en-US" sz="16000" dirty="0"/>
              <a:t>Two halves make up a whole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25413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53718-5C59-40C3-AD1E-0DECF529EE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512763"/>
            <a:ext cx="8455378" cy="2387600"/>
          </a:xfrm>
        </p:spPr>
        <p:txBody>
          <a:bodyPr/>
          <a:lstStyle/>
          <a:p>
            <a:r>
              <a:rPr lang="en-US" dirty="0"/>
              <a:t>EXAMPLES OF SYNTHETIC SENTENCES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24D09D-BA98-4C4B-A776-DC3836FC00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Children wear hats. </a:t>
            </a:r>
          </a:p>
          <a:p>
            <a:r>
              <a:rPr lang="en-US" sz="4000" dirty="0"/>
              <a:t>The table in the kitchen is round. </a:t>
            </a:r>
          </a:p>
          <a:p>
            <a:r>
              <a:rPr lang="en-US" sz="4000" dirty="0"/>
              <a:t>My computer is on. </a:t>
            </a:r>
          </a:p>
        </p:txBody>
      </p:sp>
    </p:spTree>
    <p:extLst>
      <p:ext uri="{BB962C8B-B14F-4D97-AF65-F5344CB8AC3E}">
        <p14:creationId xmlns:p14="http://schemas.microsoft.com/office/powerpoint/2010/main" val="2216022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49835-18DB-418F-B48A-CBF7DE83A9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819326"/>
          </a:xfrm>
        </p:spPr>
        <p:txBody>
          <a:bodyPr/>
          <a:lstStyle/>
          <a:p>
            <a:r>
              <a:rPr lang="en-US" dirty="0"/>
              <a:t>EXAMPLES OF CONTRADICTION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97E945-C1A0-4DBB-A758-A3BA1F8305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2111022"/>
            <a:ext cx="8791575" cy="3146778"/>
          </a:xfrm>
        </p:spPr>
        <p:txBody>
          <a:bodyPr>
            <a:noAutofit/>
          </a:bodyPr>
          <a:lstStyle/>
          <a:p>
            <a:r>
              <a:rPr lang="en-US" sz="3600" dirty="0"/>
              <a:t>JOHN IS A BACHELOR. JOHN IS MARRIED.</a:t>
            </a:r>
          </a:p>
          <a:p>
            <a:r>
              <a:rPr lang="en-US" sz="3600" dirty="0"/>
              <a:t>TOM IS A MIDDLE – AGED AMERICAN MAN. TOM IS A CHILD.</a:t>
            </a:r>
          </a:p>
        </p:txBody>
      </p:sp>
    </p:spTree>
    <p:extLst>
      <p:ext uri="{BB962C8B-B14F-4D97-AF65-F5344CB8AC3E}">
        <p14:creationId xmlns:p14="http://schemas.microsoft.com/office/powerpoint/2010/main" val="2491709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E5692-65A8-4A60-A281-4920B7748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ENTAILMENT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2D970-1C64-4C44-A5E2-47C4CB16D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658143"/>
            <a:ext cx="9905999" cy="3541714"/>
          </a:xfrm>
        </p:spPr>
        <p:txBody>
          <a:bodyPr>
            <a:noAutofit/>
          </a:bodyPr>
          <a:lstStyle/>
          <a:p>
            <a:r>
              <a:rPr lang="en-US" sz="2800" dirty="0"/>
              <a:t>ALAN LIVES IN TORONTO. ALAN LIVES IN CANADA.</a:t>
            </a:r>
          </a:p>
          <a:p>
            <a:r>
              <a:rPr lang="en-US" sz="2800" dirty="0"/>
              <a:t>MARY LOVES ROSES. MARY LOVES FLOWERS.</a:t>
            </a:r>
          </a:p>
          <a:p>
            <a:r>
              <a:rPr lang="en-US" sz="2800" dirty="0"/>
              <a:t>THE PRESIDENT WAS ASSASSINATED. THE PRESIDENT IS DEAD.</a:t>
            </a:r>
          </a:p>
          <a:p>
            <a:r>
              <a:rPr lang="en-US" sz="2800" dirty="0"/>
              <a:t>I WILL TURN 28 THIS YEAR. I AM CURRENTLY LIVING.</a:t>
            </a:r>
          </a:p>
          <a:p>
            <a:r>
              <a:rPr lang="en-US" sz="2800" dirty="0"/>
              <a:t>JOHN OWNS A BLUE SWEATER. JOHN OWNS A SWEATER. JOHN OWNS SOMETHING.</a:t>
            </a:r>
          </a:p>
          <a:p>
            <a:r>
              <a:rPr lang="en-US" sz="2800" dirty="0"/>
              <a:t>LOBO IS A DOG. LOBO IS AN ANIMAL.</a:t>
            </a:r>
          </a:p>
        </p:txBody>
      </p:sp>
    </p:spTree>
    <p:extLst>
      <p:ext uri="{BB962C8B-B14F-4D97-AF65-F5344CB8AC3E}">
        <p14:creationId xmlns:p14="http://schemas.microsoft.com/office/powerpoint/2010/main" val="2901553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0B9A2-80CE-4445-8F21-25FCF63B4B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0212" y="2093913"/>
            <a:ext cx="8791575" cy="2387600"/>
          </a:xfrm>
        </p:spPr>
        <p:txBody>
          <a:bodyPr>
            <a:normAutofit/>
          </a:bodyPr>
          <a:lstStyle/>
          <a:p>
            <a:r>
              <a:rPr lang="en-US" sz="6600" dirty="0"/>
              <a:t>HOW MANY TYPES OF ENTAILMENT ARE THERE?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31BCF1-5685-40B4-96DA-D6ED139798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0212" y="4344988"/>
            <a:ext cx="8791575" cy="165576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723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19B99-F4C2-4C29-AB14-77EFBDF1B3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2161" y="3429000"/>
            <a:ext cx="8791575" cy="1181100"/>
          </a:xfrm>
        </p:spPr>
        <p:txBody>
          <a:bodyPr>
            <a:normAutofit fontScale="90000"/>
          </a:bodyPr>
          <a:lstStyle/>
          <a:p>
            <a:r>
              <a:rPr lang="en-US" dirty="0"/>
              <a:t>TWO TYPES:</a:t>
            </a:r>
            <a:br>
              <a:rPr lang="en-US" dirty="0"/>
            </a:br>
            <a:r>
              <a:rPr lang="en-US" dirty="0"/>
              <a:t>UNILATERAL</a:t>
            </a:r>
            <a:br>
              <a:rPr lang="en-US" dirty="0"/>
            </a:br>
            <a:r>
              <a:rPr lang="en-US" dirty="0"/>
              <a:t>It’s a dog unilaterally entails It’s an animal </a:t>
            </a:r>
            <a:br>
              <a:rPr lang="en-US" dirty="0"/>
            </a:br>
            <a:r>
              <a:rPr lang="en-US" dirty="0"/>
              <a:t>BILATERAL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0646AE-9AB5-40C9-A0AE-CB7EE85633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sz="4000" dirty="0">
                <a:solidFill>
                  <a:schemeClr val="tx1"/>
                </a:solidFill>
              </a:rPr>
              <a:t>JOHN IS BILL’S FATHER BILATERALLY ENTAILS BILL IS JOHN’S SON.</a:t>
            </a:r>
          </a:p>
        </p:txBody>
      </p:sp>
    </p:spTree>
    <p:extLst>
      <p:ext uri="{BB962C8B-B14F-4D97-AF65-F5344CB8AC3E}">
        <p14:creationId xmlns:p14="http://schemas.microsoft.com/office/powerpoint/2010/main" val="2730637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8BD0D-E6A0-4996-8859-E022355FBD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828676"/>
            <a:ext cx="8791575" cy="1500188"/>
          </a:xfrm>
        </p:spPr>
        <p:txBody>
          <a:bodyPr>
            <a:normAutofit/>
          </a:bodyPr>
          <a:lstStyle/>
          <a:p>
            <a:r>
              <a:rPr lang="en-US" dirty="0"/>
              <a:t>EXAMPLES OF PARAPHRASE</a:t>
            </a:r>
            <a:br>
              <a:rPr lang="en-US" dirty="0"/>
            </a:b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BD00B8-4BBF-43BC-9A88-76793CA223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2328864"/>
            <a:ext cx="8791575" cy="1655762"/>
          </a:xfrm>
        </p:spPr>
        <p:txBody>
          <a:bodyPr>
            <a:normAutofit fontScale="25000" lnSpcReduction="20000"/>
          </a:bodyPr>
          <a:lstStyle/>
          <a:p>
            <a:r>
              <a:rPr lang="en-US" sz="12800" dirty="0"/>
              <a:t>JOHN WROTE A LETTER TO MARY. JOHN WROTE MARY A LETTER.</a:t>
            </a:r>
            <a:br>
              <a:rPr lang="en-US" sz="12800" dirty="0"/>
            </a:br>
            <a:r>
              <a:rPr lang="en-US" sz="12800" dirty="0"/>
              <a:t>A DOG BIT TOM. TOM WAS BITTEN BY A DOG.</a:t>
            </a:r>
            <a:br>
              <a:rPr lang="en-US" sz="12800" dirty="0"/>
            </a:br>
            <a:r>
              <a:rPr lang="en-US" sz="12800" dirty="0"/>
              <a:t>HE HAS FIVE KIDS. HE HAS FIVE CHILDREN.</a:t>
            </a:r>
          </a:p>
          <a:p>
            <a:r>
              <a:rPr lang="en-US" sz="12800" dirty="0"/>
              <a:t>THIS CAR IS TOO SMALL. THIS CAR IS NOT BIG ENOUGH.</a:t>
            </a:r>
          </a:p>
          <a:p>
            <a:r>
              <a:rPr lang="en-US" sz="12800" dirty="0"/>
              <a:t>THIS NEEDLE IS TOO SHORT. THIS NEEDLE IS NOT LONG ENOUGH.</a:t>
            </a:r>
          </a:p>
          <a:p>
            <a:br>
              <a:rPr lang="en-US" sz="12800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1653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97ECCC31-8429-4523-BE8D-8F09B7A4D4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157</TotalTime>
  <Words>365</Words>
  <Application>Microsoft Office PowerPoint</Application>
  <PresentationFormat>Widescreen</PresentationFormat>
  <Paragraphs>44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Trebuchet MS</vt:lpstr>
      <vt:lpstr>Tw Cen MT</vt:lpstr>
      <vt:lpstr>Circuit</vt:lpstr>
      <vt:lpstr>Q: How many types of sentences are there, depending on propositional meaning?</vt:lpstr>
      <vt:lpstr>  IN TERMS OF PROPOSITION, THERE ARE FIVE KINDS OF SENTENCES:   </vt:lpstr>
      <vt:lpstr>EXAMPLES OF ANALYTIC SENTENCES</vt:lpstr>
      <vt:lpstr>EXAMPLES OF SYNTHETIC SENTENCES</vt:lpstr>
      <vt:lpstr>EXAMPLES OF CONTRADICTION</vt:lpstr>
      <vt:lpstr>EXAMPLES OF ENTAILMENT</vt:lpstr>
      <vt:lpstr>HOW MANY TYPES OF ENTAILMENT ARE THERE?</vt:lpstr>
      <vt:lpstr>TWO TYPES: UNILATERAL It’s a dog unilaterally entails It’s an animal  BILATERAL </vt:lpstr>
      <vt:lpstr>EXAMPLES OF PARAPHRASE </vt:lpstr>
      <vt:lpstr>SENSE AND REFERENCE</vt:lpstr>
      <vt:lpstr>By means of reference, a speaker indicates which things in the world (including persons) are being talked about.</vt:lpstr>
      <vt:lpstr>PowerPoint Presentation</vt:lpstr>
      <vt:lpstr>EIFFEL TOWER</vt:lpstr>
      <vt:lpstr>TAJ MAHAL</vt:lpstr>
      <vt:lpstr>LEANING TOWER OF PISA</vt:lpstr>
      <vt:lpstr>DENOTATION AND CONNOTATION</vt:lpstr>
      <vt:lpstr>Connotation is the emotional and imaginative association surrounding a word. Denotation is the strict dictionary meaning of a word.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Q: How many types of sentences are there, depending on propositional meaning?</dc:title>
  <dc:creator>Noona</dc:creator>
  <cp:lastModifiedBy>Noona</cp:lastModifiedBy>
  <cp:revision>38</cp:revision>
  <dcterms:created xsi:type="dcterms:W3CDTF">2018-11-03T06:02:34Z</dcterms:created>
  <dcterms:modified xsi:type="dcterms:W3CDTF">2018-11-03T19:24:37Z</dcterms:modified>
</cp:coreProperties>
</file>