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00" r:id="rId3"/>
    <p:sldId id="256" r:id="rId4"/>
    <p:sldId id="257" r:id="rId5"/>
    <p:sldId id="264" r:id="rId6"/>
    <p:sldId id="301" r:id="rId7"/>
    <p:sldId id="258" r:id="rId8"/>
    <p:sldId id="259" r:id="rId9"/>
    <p:sldId id="260" r:id="rId10"/>
    <p:sldId id="261" r:id="rId11"/>
    <p:sldId id="262" r:id="rId12"/>
    <p:sldId id="26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302" r:id="rId47"/>
    <p:sldId id="29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78459" autoAdjust="0"/>
  </p:normalViewPr>
  <p:slideViewPr>
    <p:cSldViewPr snapToGrid="0">
      <p:cViewPr varScale="1">
        <p:scale>
          <a:sx n="67" d="100"/>
          <a:sy n="67"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7EEA-579B-4B11-B963-6DA0179A3D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C9E180-9780-4564-92DD-7BAC763BF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4C237A-C284-4102-B6DF-966E173C2620}"/>
              </a:ext>
            </a:extLst>
          </p:cNvPr>
          <p:cNvSpPr>
            <a:spLocks noGrp="1"/>
          </p:cNvSpPr>
          <p:nvPr>
            <p:ph type="dt" sz="half" idx="10"/>
          </p:nvPr>
        </p:nvSpPr>
        <p:spPr/>
        <p:txBody>
          <a:bodyPr/>
          <a:lstStyle/>
          <a:p>
            <a:fld id="{533E7451-ECF8-43AC-BEEA-C88CABA42F3B}" type="datetimeFigureOut">
              <a:rPr lang="en-US" smtClean="0"/>
              <a:t>12/1/2018</a:t>
            </a:fld>
            <a:endParaRPr lang="en-US"/>
          </a:p>
        </p:txBody>
      </p:sp>
      <p:sp>
        <p:nvSpPr>
          <p:cNvPr id="5" name="Footer Placeholder 4">
            <a:extLst>
              <a:ext uri="{FF2B5EF4-FFF2-40B4-BE49-F238E27FC236}">
                <a16:creationId xmlns:a16="http://schemas.microsoft.com/office/drawing/2014/main" id="{CB028933-A987-4BE6-B8B9-0BD787BAE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785CE-E0EC-497F-BEF8-2C27F600B479}"/>
              </a:ext>
            </a:extLst>
          </p:cNvPr>
          <p:cNvSpPr>
            <a:spLocks noGrp="1"/>
          </p:cNvSpPr>
          <p:nvPr>
            <p:ph type="sldNum" sz="quarter" idx="12"/>
          </p:nvPr>
        </p:nvSpPr>
        <p:spPr/>
        <p:txBody>
          <a:bodyPr/>
          <a:lstStyle/>
          <a:p>
            <a:fld id="{8EFC70F2-A279-4C3D-A26D-08015B80FCD4}" type="slidenum">
              <a:rPr lang="en-US" smtClean="0"/>
              <a:t>‹#›</a:t>
            </a:fld>
            <a:endParaRPr lang="en-US"/>
          </a:p>
        </p:txBody>
      </p:sp>
    </p:spTree>
    <p:extLst>
      <p:ext uri="{BB962C8B-B14F-4D97-AF65-F5344CB8AC3E}">
        <p14:creationId xmlns:p14="http://schemas.microsoft.com/office/powerpoint/2010/main" val="3978612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609E-6A0A-4C84-8DE1-F4EF40C552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F3CCE9-0919-4586-AA71-FCB0B52A2D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1AA8B-5481-4BB6-9F24-2AABAC77C036}"/>
              </a:ext>
            </a:extLst>
          </p:cNvPr>
          <p:cNvSpPr>
            <a:spLocks noGrp="1"/>
          </p:cNvSpPr>
          <p:nvPr>
            <p:ph type="dt" sz="half" idx="10"/>
          </p:nvPr>
        </p:nvSpPr>
        <p:spPr/>
        <p:txBody>
          <a:bodyPr/>
          <a:lstStyle/>
          <a:p>
            <a:fld id="{533E7451-ECF8-43AC-BEEA-C88CABA42F3B}" type="datetimeFigureOut">
              <a:rPr lang="en-US" smtClean="0"/>
              <a:t>12/1/2018</a:t>
            </a:fld>
            <a:endParaRPr lang="en-US"/>
          </a:p>
        </p:txBody>
      </p:sp>
      <p:sp>
        <p:nvSpPr>
          <p:cNvPr id="5" name="Footer Placeholder 4">
            <a:extLst>
              <a:ext uri="{FF2B5EF4-FFF2-40B4-BE49-F238E27FC236}">
                <a16:creationId xmlns:a16="http://schemas.microsoft.com/office/drawing/2014/main" id="{AD78C5E0-F033-4525-9AFF-05BC5BA3C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ABE1C-0F69-4113-81B4-539C64E4F4E6}"/>
              </a:ext>
            </a:extLst>
          </p:cNvPr>
          <p:cNvSpPr>
            <a:spLocks noGrp="1"/>
          </p:cNvSpPr>
          <p:nvPr>
            <p:ph type="sldNum" sz="quarter" idx="12"/>
          </p:nvPr>
        </p:nvSpPr>
        <p:spPr/>
        <p:txBody>
          <a:bodyPr/>
          <a:lstStyle/>
          <a:p>
            <a:fld id="{8EFC70F2-A279-4C3D-A26D-08015B80FCD4}" type="slidenum">
              <a:rPr lang="en-US" smtClean="0"/>
              <a:t>‹#›</a:t>
            </a:fld>
            <a:endParaRPr lang="en-US"/>
          </a:p>
        </p:txBody>
      </p:sp>
    </p:spTree>
    <p:extLst>
      <p:ext uri="{BB962C8B-B14F-4D97-AF65-F5344CB8AC3E}">
        <p14:creationId xmlns:p14="http://schemas.microsoft.com/office/powerpoint/2010/main" val="285145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E58C8-7E3F-4AC0-83F6-82C831ACCC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BCA179-2B55-4259-9049-9359D822EE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8C13E-62FF-454D-AAC3-9CB4CD240696}"/>
              </a:ext>
            </a:extLst>
          </p:cNvPr>
          <p:cNvSpPr>
            <a:spLocks noGrp="1"/>
          </p:cNvSpPr>
          <p:nvPr>
            <p:ph type="dt" sz="half" idx="10"/>
          </p:nvPr>
        </p:nvSpPr>
        <p:spPr/>
        <p:txBody>
          <a:bodyPr/>
          <a:lstStyle/>
          <a:p>
            <a:fld id="{533E7451-ECF8-43AC-BEEA-C88CABA42F3B}" type="datetimeFigureOut">
              <a:rPr lang="en-US" smtClean="0"/>
              <a:t>12/1/2018</a:t>
            </a:fld>
            <a:endParaRPr lang="en-US"/>
          </a:p>
        </p:txBody>
      </p:sp>
      <p:sp>
        <p:nvSpPr>
          <p:cNvPr id="5" name="Footer Placeholder 4">
            <a:extLst>
              <a:ext uri="{FF2B5EF4-FFF2-40B4-BE49-F238E27FC236}">
                <a16:creationId xmlns:a16="http://schemas.microsoft.com/office/drawing/2014/main" id="{71C632E0-AB69-4BA2-AE3C-37B752B22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3C75B-6D19-477B-B154-3A8EBE31DAF9}"/>
              </a:ext>
            </a:extLst>
          </p:cNvPr>
          <p:cNvSpPr>
            <a:spLocks noGrp="1"/>
          </p:cNvSpPr>
          <p:nvPr>
            <p:ph type="sldNum" sz="quarter" idx="12"/>
          </p:nvPr>
        </p:nvSpPr>
        <p:spPr/>
        <p:txBody>
          <a:bodyPr/>
          <a:lstStyle/>
          <a:p>
            <a:fld id="{8EFC70F2-A279-4C3D-A26D-08015B80FCD4}" type="slidenum">
              <a:rPr lang="en-US" smtClean="0"/>
              <a:t>‹#›</a:t>
            </a:fld>
            <a:endParaRPr lang="en-US"/>
          </a:p>
        </p:txBody>
      </p:sp>
    </p:spTree>
    <p:extLst>
      <p:ext uri="{BB962C8B-B14F-4D97-AF65-F5344CB8AC3E}">
        <p14:creationId xmlns:p14="http://schemas.microsoft.com/office/powerpoint/2010/main" val="124699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CA29-5DA5-4A6B-92EB-84D4515833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B1546-2BF0-4DD3-B794-DAC67B3F7E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16AAE-C21E-442B-9843-4BE305BB741F}"/>
              </a:ext>
            </a:extLst>
          </p:cNvPr>
          <p:cNvSpPr>
            <a:spLocks noGrp="1"/>
          </p:cNvSpPr>
          <p:nvPr>
            <p:ph type="dt" sz="half" idx="10"/>
          </p:nvPr>
        </p:nvSpPr>
        <p:spPr/>
        <p:txBody>
          <a:bodyPr/>
          <a:lstStyle/>
          <a:p>
            <a:fld id="{533E7451-ECF8-43AC-BEEA-C88CABA42F3B}" type="datetimeFigureOut">
              <a:rPr lang="en-US" smtClean="0"/>
              <a:t>12/1/2018</a:t>
            </a:fld>
            <a:endParaRPr lang="en-US"/>
          </a:p>
        </p:txBody>
      </p:sp>
      <p:sp>
        <p:nvSpPr>
          <p:cNvPr id="5" name="Footer Placeholder 4">
            <a:extLst>
              <a:ext uri="{FF2B5EF4-FFF2-40B4-BE49-F238E27FC236}">
                <a16:creationId xmlns:a16="http://schemas.microsoft.com/office/drawing/2014/main" id="{B14F9BBE-07D8-4691-986C-04D598A29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F8F60-ABC3-4FA9-9D1A-848F16A3B223}"/>
              </a:ext>
            </a:extLst>
          </p:cNvPr>
          <p:cNvSpPr>
            <a:spLocks noGrp="1"/>
          </p:cNvSpPr>
          <p:nvPr>
            <p:ph type="sldNum" sz="quarter" idx="12"/>
          </p:nvPr>
        </p:nvSpPr>
        <p:spPr/>
        <p:txBody>
          <a:bodyPr/>
          <a:lstStyle/>
          <a:p>
            <a:fld id="{8EFC70F2-A279-4C3D-A26D-08015B80FCD4}" type="slidenum">
              <a:rPr lang="en-US" smtClean="0"/>
              <a:t>‹#›</a:t>
            </a:fld>
            <a:endParaRPr lang="en-US"/>
          </a:p>
        </p:txBody>
      </p:sp>
    </p:spTree>
    <p:extLst>
      <p:ext uri="{BB962C8B-B14F-4D97-AF65-F5344CB8AC3E}">
        <p14:creationId xmlns:p14="http://schemas.microsoft.com/office/powerpoint/2010/main" val="170653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4B6C-E299-4D13-9D2B-48FBBF0D69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47F12E-5CA6-40A5-9067-51EF038AB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A7C006-4AD8-4A3E-BDC1-48B97E8ADB47}"/>
              </a:ext>
            </a:extLst>
          </p:cNvPr>
          <p:cNvSpPr>
            <a:spLocks noGrp="1"/>
          </p:cNvSpPr>
          <p:nvPr>
            <p:ph type="dt" sz="half" idx="10"/>
          </p:nvPr>
        </p:nvSpPr>
        <p:spPr/>
        <p:txBody>
          <a:bodyPr/>
          <a:lstStyle/>
          <a:p>
            <a:fld id="{533E7451-ECF8-43AC-BEEA-C88CABA42F3B}" type="datetimeFigureOut">
              <a:rPr lang="en-US" smtClean="0"/>
              <a:t>12/1/2018</a:t>
            </a:fld>
            <a:endParaRPr lang="en-US"/>
          </a:p>
        </p:txBody>
      </p:sp>
      <p:sp>
        <p:nvSpPr>
          <p:cNvPr id="5" name="Footer Placeholder 4">
            <a:extLst>
              <a:ext uri="{FF2B5EF4-FFF2-40B4-BE49-F238E27FC236}">
                <a16:creationId xmlns:a16="http://schemas.microsoft.com/office/drawing/2014/main" id="{713B00FA-62D1-4B77-B492-51E4468C8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F96E4-7DC4-41F7-BB0E-F5B869EA44DE}"/>
              </a:ext>
            </a:extLst>
          </p:cNvPr>
          <p:cNvSpPr>
            <a:spLocks noGrp="1"/>
          </p:cNvSpPr>
          <p:nvPr>
            <p:ph type="sldNum" sz="quarter" idx="12"/>
          </p:nvPr>
        </p:nvSpPr>
        <p:spPr/>
        <p:txBody>
          <a:bodyPr/>
          <a:lstStyle/>
          <a:p>
            <a:fld id="{8EFC70F2-A279-4C3D-A26D-08015B80FCD4}" type="slidenum">
              <a:rPr lang="en-US" smtClean="0"/>
              <a:t>‹#›</a:t>
            </a:fld>
            <a:endParaRPr lang="en-US"/>
          </a:p>
        </p:txBody>
      </p:sp>
    </p:spTree>
    <p:extLst>
      <p:ext uri="{BB962C8B-B14F-4D97-AF65-F5344CB8AC3E}">
        <p14:creationId xmlns:p14="http://schemas.microsoft.com/office/powerpoint/2010/main" val="232714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E6BC-2DB2-4EE2-8121-201B55A23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470186-B484-4E70-AA4D-75016F4939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41BD55-2D36-44E8-B839-0EAF0C38D6E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D0335A-46B9-4A37-8B8A-FE2C436EBF00}"/>
              </a:ext>
            </a:extLst>
          </p:cNvPr>
          <p:cNvSpPr>
            <a:spLocks noGrp="1"/>
          </p:cNvSpPr>
          <p:nvPr>
            <p:ph type="dt" sz="half" idx="10"/>
          </p:nvPr>
        </p:nvSpPr>
        <p:spPr/>
        <p:txBody>
          <a:bodyPr/>
          <a:lstStyle/>
          <a:p>
            <a:fld id="{533E7451-ECF8-43AC-BEEA-C88CABA42F3B}" type="datetimeFigureOut">
              <a:rPr lang="en-US" smtClean="0"/>
              <a:t>12/1/2018</a:t>
            </a:fld>
            <a:endParaRPr lang="en-US"/>
          </a:p>
        </p:txBody>
      </p:sp>
      <p:sp>
        <p:nvSpPr>
          <p:cNvPr id="6" name="Footer Placeholder 5">
            <a:extLst>
              <a:ext uri="{FF2B5EF4-FFF2-40B4-BE49-F238E27FC236}">
                <a16:creationId xmlns:a16="http://schemas.microsoft.com/office/drawing/2014/main" id="{3B621456-3DD7-48B5-B9ED-0082C1B88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2DE5B-9FCD-41B8-B0F9-A17F32ADE1CF}"/>
              </a:ext>
            </a:extLst>
          </p:cNvPr>
          <p:cNvSpPr>
            <a:spLocks noGrp="1"/>
          </p:cNvSpPr>
          <p:nvPr>
            <p:ph type="sldNum" sz="quarter" idx="12"/>
          </p:nvPr>
        </p:nvSpPr>
        <p:spPr/>
        <p:txBody>
          <a:bodyPr/>
          <a:lstStyle/>
          <a:p>
            <a:fld id="{8EFC70F2-A279-4C3D-A26D-08015B80FCD4}" type="slidenum">
              <a:rPr lang="en-US" smtClean="0"/>
              <a:t>‹#›</a:t>
            </a:fld>
            <a:endParaRPr lang="en-US"/>
          </a:p>
        </p:txBody>
      </p:sp>
    </p:spTree>
    <p:extLst>
      <p:ext uri="{BB962C8B-B14F-4D97-AF65-F5344CB8AC3E}">
        <p14:creationId xmlns:p14="http://schemas.microsoft.com/office/powerpoint/2010/main" val="327876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E706-9207-45FF-A0C4-170EB09C7A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51D728-EED4-4C2B-8662-C22A82F01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858BCC-9B72-4A4A-8B10-24773CF2D7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27623B-05BC-4FFC-885D-4969B481A1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44DE7F-BDED-41C5-83BB-2DCFDB1012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796CAA-717D-48AB-906E-EC023E56D1BA}"/>
              </a:ext>
            </a:extLst>
          </p:cNvPr>
          <p:cNvSpPr>
            <a:spLocks noGrp="1"/>
          </p:cNvSpPr>
          <p:nvPr>
            <p:ph type="dt" sz="half" idx="10"/>
          </p:nvPr>
        </p:nvSpPr>
        <p:spPr/>
        <p:txBody>
          <a:bodyPr/>
          <a:lstStyle/>
          <a:p>
            <a:fld id="{533E7451-ECF8-43AC-BEEA-C88CABA42F3B}" type="datetimeFigureOut">
              <a:rPr lang="en-US" smtClean="0"/>
              <a:t>12/1/2018</a:t>
            </a:fld>
            <a:endParaRPr lang="en-US"/>
          </a:p>
        </p:txBody>
      </p:sp>
      <p:sp>
        <p:nvSpPr>
          <p:cNvPr id="8" name="Footer Placeholder 7">
            <a:extLst>
              <a:ext uri="{FF2B5EF4-FFF2-40B4-BE49-F238E27FC236}">
                <a16:creationId xmlns:a16="http://schemas.microsoft.com/office/drawing/2014/main" id="{4E04A057-F93F-4785-AE9C-451F00447A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A6714E-C381-4B5F-8576-78D54803E925}"/>
              </a:ext>
            </a:extLst>
          </p:cNvPr>
          <p:cNvSpPr>
            <a:spLocks noGrp="1"/>
          </p:cNvSpPr>
          <p:nvPr>
            <p:ph type="sldNum" sz="quarter" idx="12"/>
          </p:nvPr>
        </p:nvSpPr>
        <p:spPr/>
        <p:txBody>
          <a:bodyPr/>
          <a:lstStyle/>
          <a:p>
            <a:fld id="{8EFC70F2-A279-4C3D-A26D-08015B80FCD4}" type="slidenum">
              <a:rPr lang="en-US" smtClean="0"/>
              <a:t>‹#›</a:t>
            </a:fld>
            <a:endParaRPr lang="en-US"/>
          </a:p>
        </p:txBody>
      </p:sp>
    </p:spTree>
    <p:extLst>
      <p:ext uri="{BB962C8B-B14F-4D97-AF65-F5344CB8AC3E}">
        <p14:creationId xmlns:p14="http://schemas.microsoft.com/office/powerpoint/2010/main" val="16663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8ADB-663F-4A7E-B074-44C9C8B3B8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875721-0B2B-4A74-AB81-539518C3C44B}"/>
              </a:ext>
            </a:extLst>
          </p:cNvPr>
          <p:cNvSpPr>
            <a:spLocks noGrp="1"/>
          </p:cNvSpPr>
          <p:nvPr>
            <p:ph type="dt" sz="half" idx="10"/>
          </p:nvPr>
        </p:nvSpPr>
        <p:spPr/>
        <p:txBody>
          <a:bodyPr/>
          <a:lstStyle/>
          <a:p>
            <a:fld id="{533E7451-ECF8-43AC-BEEA-C88CABA42F3B}" type="datetimeFigureOut">
              <a:rPr lang="en-US" smtClean="0"/>
              <a:t>12/1/2018</a:t>
            </a:fld>
            <a:endParaRPr lang="en-US"/>
          </a:p>
        </p:txBody>
      </p:sp>
      <p:sp>
        <p:nvSpPr>
          <p:cNvPr id="4" name="Footer Placeholder 3">
            <a:extLst>
              <a:ext uri="{FF2B5EF4-FFF2-40B4-BE49-F238E27FC236}">
                <a16:creationId xmlns:a16="http://schemas.microsoft.com/office/drawing/2014/main" id="{E3B85338-D5F9-4F2A-B6FB-99A6AC93DC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3E2DE7-BEA3-4C1D-8EC3-34EEA2580867}"/>
              </a:ext>
            </a:extLst>
          </p:cNvPr>
          <p:cNvSpPr>
            <a:spLocks noGrp="1"/>
          </p:cNvSpPr>
          <p:nvPr>
            <p:ph type="sldNum" sz="quarter" idx="12"/>
          </p:nvPr>
        </p:nvSpPr>
        <p:spPr/>
        <p:txBody>
          <a:bodyPr/>
          <a:lstStyle/>
          <a:p>
            <a:fld id="{8EFC70F2-A279-4C3D-A26D-08015B80FCD4}" type="slidenum">
              <a:rPr lang="en-US" smtClean="0"/>
              <a:t>‹#›</a:t>
            </a:fld>
            <a:endParaRPr lang="en-US"/>
          </a:p>
        </p:txBody>
      </p:sp>
    </p:spTree>
    <p:extLst>
      <p:ext uri="{BB962C8B-B14F-4D97-AF65-F5344CB8AC3E}">
        <p14:creationId xmlns:p14="http://schemas.microsoft.com/office/powerpoint/2010/main" val="339471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B556F-5EC6-4C4A-90C1-7697F25FF964}"/>
              </a:ext>
            </a:extLst>
          </p:cNvPr>
          <p:cNvSpPr>
            <a:spLocks noGrp="1"/>
          </p:cNvSpPr>
          <p:nvPr>
            <p:ph type="dt" sz="half" idx="10"/>
          </p:nvPr>
        </p:nvSpPr>
        <p:spPr/>
        <p:txBody>
          <a:bodyPr/>
          <a:lstStyle/>
          <a:p>
            <a:fld id="{533E7451-ECF8-43AC-BEEA-C88CABA42F3B}" type="datetimeFigureOut">
              <a:rPr lang="en-US" smtClean="0"/>
              <a:t>12/1/2018</a:t>
            </a:fld>
            <a:endParaRPr lang="en-US"/>
          </a:p>
        </p:txBody>
      </p:sp>
      <p:sp>
        <p:nvSpPr>
          <p:cNvPr id="3" name="Footer Placeholder 2">
            <a:extLst>
              <a:ext uri="{FF2B5EF4-FFF2-40B4-BE49-F238E27FC236}">
                <a16:creationId xmlns:a16="http://schemas.microsoft.com/office/drawing/2014/main" id="{9863C09C-03D9-4F7F-9113-4B8BAD76EA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A4E3BA-781A-48C1-895C-42CBD53FBC84}"/>
              </a:ext>
            </a:extLst>
          </p:cNvPr>
          <p:cNvSpPr>
            <a:spLocks noGrp="1"/>
          </p:cNvSpPr>
          <p:nvPr>
            <p:ph type="sldNum" sz="quarter" idx="12"/>
          </p:nvPr>
        </p:nvSpPr>
        <p:spPr/>
        <p:txBody>
          <a:bodyPr/>
          <a:lstStyle/>
          <a:p>
            <a:fld id="{8EFC70F2-A279-4C3D-A26D-08015B80FCD4}" type="slidenum">
              <a:rPr lang="en-US" smtClean="0"/>
              <a:t>‹#›</a:t>
            </a:fld>
            <a:endParaRPr lang="en-US"/>
          </a:p>
        </p:txBody>
      </p:sp>
    </p:spTree>
    <p:extLst>
      <p:ext uri="{BB962C8B-B14F-4D97-AF65-F5344CB8AC3E}">
        <p14:creationId xmlns:p14="http://schemas.microsoft.com/office/powerpoint/2010/main" val="32615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1F2AE-8C36-4852-A3F5-D86C8418E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054A95-8169-434B-B29A-6433CB2DCF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8632B6-D9C5-495B-8659-C57CDDFF2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38590C-7A10-4CD0-A9EE-5F72D005B41E}"/>
              </a:ext>
            </a:extLst>
          </p:cNvPr>
          <p:cNvSpPr>
            <a:spLocks noGrp="1"/>
          </p:cNvSpPr>
          <p:nvPr>
            <p:ph type="dt" sz="half" idx="10"/>
          </p:nvPr>
        </p:nvSpPr>
        <p:spPr/>
        <p:txBody>
          <a:bodyPr/>
          <a:lstStyle/>
          <a:p>
            <a:fld id="{533E7451-ECF8-43AC-BEEA-C88CABA42F3B}" type="datetimeFigureOut">
              <a:rPr lang="en-US" smtClean="0"/>
              <a:t>12/1/2018</a:t>
            </a:fld>
            <a:endParaRPr lang="en-US"/>
          </a:p>
        </p:txBody>
      </p:sp>
      <p:sp>
        <p:nvSpPr>
          <p:cNvPr id="6" name="Footer Placeholder 5">
            <a:extLst>
              <a:ext uri="{FF2B5EF4-FFF2-40B4-BE49-F238E27FC236}">
                <a16:creationId xmlns:a16="http://schemas.microsoft.com/office/drawing/2014/main" id="{8F387E1F-1B36-4604-BDF3-2780B801A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E576F-6D26-480E-ADC0-E2EA9F4AC615}"/>
              </a:ext>
            </a:extLst>
          </p:cNvPr>
          <p:cNvSpPr>
            <a:spLocks noGrp="1"/>
          </p:cNvSpPr>
          <p:nvPr>
            <p:ph type="sldNum" sz="quarter" idx="12"/>
          </p:nvPr>
        </p:nvSpPr>
        <p:spPr/>
        <p:txBody>
          <a:bodyPr/>
          <a:lstStyle/>
          <a:p>
            <a:fld id="{8EFC70F2-A279-4C3D-A26D-08015B80FCD4}" type="slidenum">
              <a:rPr lang="en-US" smtClean="0"/>
              <a:t>‹#›</a:t>
            </a:fld>
            <a:endParaRPr lang="en-US"/>
          </a:p>
        </p:txBody>
      </p:sp>
    </p:spTree>
    <p:extLst>
      <p:ext uri="{BB962C8B-B14F-4D97-AF65-F5344CB8AC3E}">
        <p14:creationId xmlns:p14="http://schemas.microsoft.com/office/powerpoint/2010/main" val="314222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FE69E-5ED4-41A5-B3BF-DAD556264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E9A54C-8539-4F6C-B614-33A97B79C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50F651-CC71-4D56-9673-E93FE0CAE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5CC7A-B5B3-4FB0-9CAC-2171F4B57652}"/>
              </a:ext>
            </a:extLst>
          </p:cNvPr>
          <p:cNvSpPr>
            <a:spLocks noGrp="1"/>
          </p:cNvSpPr>
          <p:nvPr>
            <p:ph type="dt" sz="half" idx="10"/>
          </p:nvPr>
        </p:nvSpPr>
        <p:spPr/>
        <p:txBody>
          <a:bodyPr/>
          <a:lstStyle/>
          <a:p>
            <a:fld id="{533E7451-ECF8-43AC-BEEA-C88CABA42F3B}" type="datetimeFigureOut">
              <a:rPr lang="en-US" smtClean="0"/>
              <a:t>12/1/2018</a:t>
            </a:fld>
            <a:endParaRPr lang="en-US"/>
          </a:p>
        </p:txBody>
      </p:sp>
      <p:sp>
        <p:nvSpPr>
          <p:cNvPr id="6" name="Footer Placeholder 5">
            <a:extLst>
              <a:ext uri="{FF2B5EF4-FFF2-40B4-BE49-F238E27FC236}">
                <a16:creationId xmlns:a16="http://schemas.microsoft.com/office/drawing/2014/main" id="{7F51C6EE-9DF4-4610-BE3B-C785C9720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F0494-5EB8-496F-BB38-EF783A7E4309}"/>
              </a:ext>
            </a:extLst>
          </p:cNvPr>
          <p:cNvSpPr>
            <a:spLocks noGrp="1"/>
          </p:cNvSpPr>
          <p:nvPr>
            <p:ph type="sldNum" sz="quarter" idx="12"/>
          </p:nvPr>
        </p:nvSpPr>
        <p:spPr/>
        <p:txBody>
          <a:bodyPr/>
          <a:lstStyle/>
          <a:p>
            <a:fld id="{8EFC70F2-A279-4C3D-A26D-08015B80FCD4}" type="slidenum">
              <a:rPr lang="en-US" smtClean="0"/>
              <a:t>‹#›</a:t>
            </a:fld>
            <a:endParaRPr lang="en-US"/>
          </a:p>
        </p:txBody>
      </p:sp>
    </p:spTree>
    <p:extLst>
      <p:ext uri="{BB962C8B-B14F-4D97-AF65-F5344CB8AC3E}">
        <p14:creationId xmlns:p14="http://schemas.microsoft.com/office/powerpoint/2010/main" val="82695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2C3FA9-B8B6-4DC3-99AD-8D5D4DA32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3F9C9C-60D9-40A1-AB3D-8D2CECCA49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A4A57-3B95-4250-ABC9-A9F6A7D896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E7451-ECF8-43AC-BEEA-C88CABA42F3B}" type="datetimeFigureOut">
              <a:rPr lang="en-US" smtClean="0"/>
              <a:t>12/1/2018</a:t>
            </a:fld>
            <a:endParaRPr lang="en-US"/>
          </a:p>
        </p:txBody>
      </p:sp>
      <p:sp>
        <p:nvSpPr>
          <p:cNvPr id="5" name="Footer Placeholder 4">
            <a:extLst>
              <a:ext uri="{FF2B5EF4-FFF2-40B4-BE49-F238E27FC236}">
                <a16:creationId xmlns:a16="http://schemas.microsoft.com/office/drawing/2014/main" id="{DC2040C7-6D4A-46D0-8C87-9A6A775E3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2E8916-31D6-4915-8527-8C35FFD4A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C70F2-A279-4C3D-A26D-08015B80FCD4}" type="slidenum">
              <a:rPr lang="en-US" smtClean="0"/>
              <a:t>‹#›</a:t>
            </a:fld>
            <a:endParaRPr lang="en-US"/>
          </a:p>
        </p:txBody>
      </p:sp>
    </p:spTree>
    <p:extLst>
      <p:ext uri="{BB962C8B-B14F-4D97-AF65-F5344CB8AC3E}">
        <p14:creationId xmlns:p14="http://schemas.microsoft.com/office/powerpoint/2010/main" val="202340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75601-0235-48EB-B8F8-2786D369861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27E18D8-AC83-4520-8D2D-6041D3C2392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23CFC28-AD33-4632-9F81-FE4D1F616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5322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9093-209D-4BCE-88B5-B1485AE7FB46}"/>
              </a:ext>
            </a:extLst>
          </p:cNvPr>
          <p:cNvSpPr>
            <a:spLocks noGrp="1"/>
          </p:cNvSpPr>
          <p:nvPr>
            <p:ph type="ctrTitle"/>
          </p:nvPr>
        </p:nvSpPr>
        <p:spPr>
          <a:xfrm>
            <a:off x="0" y="0"/>
            <a:ext cx="12192000" cy="4869179"/>
          </a:xfrm>
        </p:spPr>
        <p:txBody>
          <a:bodyPr>
            <a:normAutofit/>
          </a:bodyPr>
          <a:lstStyle/>
          <a:p>
            <a:r>
              <a:rPr lang="en-US" sz="6600" b="1" dirty="0"/>
              <a:t>Example: true and false are binary antonyms.</a:t>
            </a:r>
            <a:br>
              <a:rPr lang="en-US" sz="6600" b="1" dirty="0"/>
            </a:br>
            <a:r>
              <a:rPr lang="en-US" sz="6600" b="1" dirty="0"/>
              <a:t>If a sentence is true, it cannot be false. If it is false, it cannot be true.</a:t>
            </a:r>
            <a:br>
              <a:rPr lang="en-US" sz="8000" b="1" dirty="0"/>
            </a:br>
            <a:endParaRPr lang="en-US" sz="8000" b="1" dirty="0"/>
          </a:p>
        </p:txBody>
      </p:sp>
      <p:sp>
        <p:nvSpPr>
          <p:cNvPr id="3" name="Subtitle 2">
            <a:extLst>
              <a:ext uri="{FF2B5EF4-FFF2-40B4-BE49-F238E27FC236}">
                <a16:creationId xmlns:a16="http://schemas.microsoft.com/office/drawing/2014/main" id="{187BEAEA-2280-4D53-ACE9-D65F6D1C9E9C}"/>
              </a:ext>
            </a:extLst>
          </p:cNvPr>
          <p:cNvSpPr>
            <a:spLocks noGrp="1"/>
          </p:cNvSpPr>
          <p:nvPr>
            <p:ph type="subTitle" idx="1"/>
          </p:nvPr>
        </p:nvSpPr>
        <p:spPr>
          <a:xfrm flipV="1">
            <a:off x="1524000" y="6857998"/>
            <a:ext cx="9144000" cy="45719"/>
          </a:xfrm>
        </p:spPr>
        <p:txBody>
          <a:bodyPr>
            <a:normAutofit fontScale="25000" lnSpcReduction="20000"/>
          </a:bodyPr>
          <a:lstStyle/>
          <a:p>
            <a:endParaRPr lang="en-US" dirty="0"/>
          </a:p>
        </p:txBody>
      </p:sp>
      <p:pic>
        <p:nvPicPr>
          <p:cNvPr id="4" name="Picture 3">
            <a:extLst>
              <a:ext uri="{FF2B5EF4-FFF2-40B4-BE49-F238E27FC236}">
                <a16:creationId xmlns:a16="http://schemas.microsoft.com/office/drawing/2014/main" id="{55FA128B-4001-4807-8270-63D5A2F14A6B}"/>
              </a:ext>
            </a:extLst>
          </p:cNvPr>
          <p:cNvPicPr>
            <a:picLocks noChangeAspect="1"/>
          </p:cNvPicPr>
          <p:nvPr/>
        </p:nvPicPr>
        <p:blipFill>
          <a:blip r:embed="rId3"/>
          <a:stretch>
            <a:fillRect/>
          </a:stretch>
        </p:blipFill>
        <p:spPr>
          <a:xfrm>
            <a:off x="1" y="3789043"/>
            <a:ext cx="12192000" cy="3114673"/>
          </a:xfrm>
          <a:prstGeom prst="rect">
            <a:avLst/>
          </a:prstGeom>
        </p:spPr>
      </p:pic>
    </p:spTree>
    <p:extLst>
      <p:ext uri="{BB962C8B-B14F-4D97-AF65-F5344CB8AC3E}">
        <p14:creationId xmlns:p14="http://schemas.microsoft.com/office/powerpoint/2010/main" val="1657803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76FB6-8568-43A8-B94E-76E91CC3DF17}"/>
              </a:ext>
            </a:extLst>
          </p:cNvPr>
          <p:cNvSpPr>
            <a:spLocks noGrp="1"/>
          </p:cNvSpPr>
          <p:nvPr>
            <p:ph type="ctrTitle"/>
          </p:nvPr>
        </p:nvSpPr>
        <p:spPr>
          <a:xfrm>
            <a:off x="0" y="0"/>
            <a:ext cx="12192000" cy="6857999"/>
          </a:xfrm>
        </p:spPr>
        <p:txBody>
          <a:bodyPr>
            <a:normAutofit/>
          </a:bodyPr>
          <a:lstStyle/>
          <a:p>
            <a:r>
              <a:rPr lang="en-US" sz="6700" b="1" dirty="0"/>
              <a:t>(Gradable) Antonyms / Opposites: </a:t>
            </a:r>
            <a:br>
              <a:rPr lang="en-US" sz="6700" b="1" dirty="0"/>
            </a:br>
            <a:br>
              <a:rPr lang="en-US" sz="6700" b="1" dirty="0"/>
            </a:br>
            <a:r>
              <a:rPr lang="en-US" sz="6600" b="1" dirty="0"/>
              <a:t>Expressions are gradable antonyms if they are at opposite ends of a continuous scale of values. </a:t>
            </a:r>
            <a:br>
              <a:rPr lang="en-US" sz="6600" b="1" dirty="0"/>
            </a:br>
            <a:br>
              <a:rPr lang="en-US" b="1" dirty="0"/>
            </a:br>
            <a:endParaRPr lang="en-US" dirty="0"/>
          </a:p>
        </p:txBody>
      </p:sp>
      <p:sp>
        <p:nvSpPr>
          <p:cNvPr id="3" name="Subtitle 2">
            <a:extLst>
              <a:ext uri="{FF2B5EF4-FFF2-40B4-BE49-F238E27FC236}">
                <a16:creationId xmlns:a16="http://schemas.microsoft.com/office/drawing/2014/main" id="{6B8CEDBB-D2F0-41A3-85FC-36AAE3D76AFD}"/>
              </a:ext>
            </a:extLst>
          </p:cNvPr>
          <p:cNvSpPr>
            <a:spLocks noGrp="1"/>
          </p:cNvSpPr>
          <p:nvPr>
            <p:ph type="subTitle" idx="1"/>
          </p:nvPr>
        </p:nvSpPr>
        <p:spPr>
          <a:xfrm flipV="1">
            <a:off x="0" y="6857999"/>
            <a:ext cx="12192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36662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1CE0-4A5B-4FF2-8752-D4192F1E6125}"/>
              </a:ext>
            </a:extLst>
          </p:cNvPr>
          <p:cNvSpPr>
            <a:spLocks noGrp="1"/>
          </p:cNvSpPr>
          <p:nvPr>
            <p:ph type="ctrTitle"/>
          </p:nvPr>
        </p:nvSpPr>
        <p:spPr>
          <a:xfrm>
            <a:off x="0" y="0"/>
            <a:ext cx="12192000" cy="6857999"/>
          </a:xfrm>
        </p:spPr>
        <p:txBody>
          <a:bodyPr>
            <a:normAutofit/>
          </a:bodyPr>
          <a:lstStyle/>
          <a:p>
            <a:r>
              <a:rPr lang="en-US" sz="9600" b="1" dirty="0"/>
              <a:t>Thus, with gradable antonyms it is possible to be both "not X" and "not Y", but somewhere in the middle. </a:t>
            </a:r>
          </a:p>
        </p:txBody>
      </p:sp>
      <p:sp>
        <p:nvSpPr>
          <p:cNvPr id="3" name="Subtitle 2">
            <a:extLst>
              <a:ext uri="{FF2B5EF4-FFF2-40B4-BE49-F238E27FC236}">
                <a16:creationId xmlns:a16="http://schemas.microsoft.com/office/drawing/2014/main" id="{D8FD7326-5DA8-4CD0-AB74-371A2023142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821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680F-46EE-4CEB-99F5-2BEC3E9330C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EDCB3C5-9DC6-47DF-B362-B6FCE17C8DD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DF1C06F-A64F-42A1-91DE-E5E6DCF13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65885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E13C-2623-4873-9E64-C512532521E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30E92C7-F6AC-4994-927D-AB55932DFAC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0CBCE91-CC16-4A78-A542-30AFD96A4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228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5CAA-F489-4D97-A087-553D8BD0E72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48AB725-6227-4803-9360-629AD824C65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8B3492C-8C1C-4341-8BA3-E34DFE3EB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44363" cy="6858000"/>
          </a:xfrm>
          <a:prstGeom prst="rect">
            <a:avLst/>
          </a:prstGeom>
          <a:effectLst>
            <a:glow rad="127000">
              <a:schemeClr val="tx1"/>
            </a:glow>
          </a:effectLst>
        </p:spPr>
      </p:pic>
    </p:spTree>
    <p:extLst>
      <p:ext uri="{BB962C8B-B14F-4D97-AF65-F5344CB8AC3E}">
        <p14:creationId xmlns:p14="http://schemas.microsoft.com/office/powerpoint/2010/main" val="153408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A42E-1390-4033-BD86-984B7B05EFE7}"/>
              </a:ext>
            </a:extLst>
          </p:cNvPr>
          <p:cNvSpPr>
            <a:spLocks noGrp="1"/>
          </p:cNvSpPr>
          <p:nvPr>
            <p:ph type="ctrTitle"/>
          </p:nvPr>
        </p:nvSpPr>
        <p:spPr>
          <a:xfrm>
            <a:off x="0" y="0"/>
            <a:ext cx="12192000" cy="6858000"/>
          </a:xfrm>
        </p:spPr>
        <p:txBody>
          <a:bodyPr>
            <a:noAutofit/>
          </a:bodyPr>
          <a:lstStyle/>
          <a:p>
            <a:r>
              <a:rPr lang="en-US" sz="9600" b="1" dirty="0"/>
              <a:t>beautiful – pretty – good-looking – plain – ugly</a:t>
            </a:r>
          </a:p>
        </p:txBody>
      </p:sp>
      <p:sp>
        <p:nvSpPr>
          <p:cNvPr id="3" name="Subtitle 2">
            <a:extLst>
              <a:ext uri="{FF2B5EF4-FFF2-40B4-BE49-F238E27FC236}">
                <a16:creationId xmlns:a16="http://schemas.microsoft.com/office/drawing/2014/main" id="{3FD2DDBE-B15D-4086-8612-FDA213C6965A}"/>
              </a:ext>
            </a:extLst>
          </p:cNvPr>
          <p:cNvSpPr>
            <a:spLocks noGrp="1"/>
          </p:cNvSpPr>
          <p:nvPr>
            <p:ph type="subTitle" idx="1"/>
          </p:nvPr>
        </p:nvSpPr>
        <p:spPr>
          <a:xfrm>
            <a:off x="1524000" y="0"/>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54976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3EA4-868C-47B2-B647-637B63BB5DF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8FD673B-0F77-4F94-BAA7-6E0084C1FA2E}"/>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60926D3D-0D91-491D-AE71-D25FCF039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rad="127000">
              <a:schemeClr val="tx1"/>
            </a:glow>
          </a:effectLst>
        </p:spPr>
      </p:pic>
    </p:spTree>
    <p:extLst>
      <p:ext uri="{BB962C8B-B14F-4D97-AF65-F5344CB8AC3E}">
        <p14:creationId xmlns:p14="http://schemas.microsoft.com/office/powerpoint/2010/main" val="2365975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126B4-377C-4926-87ED-C498601F077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9A9A055-13BB-46F6-99DD-85B8ECB11052}"/>
              </a:ext>
            </a:extLst>
          </p:cNvPr>
          <p:cNvSpPr>
            <a:spLocks noGrp="1"/>
          </p:cNvSpPr>
          <p:nvPr>
            <p:ph type="subTitle" idx="1"/>
          </p:nvPr>
        </p:nvSpPr>
        <p:spPr>
          <a:xfrm>
            <a:off x="0" y="0"/>
            <a:ext cx="12192000" cy="6858000"/>
          </a:xfrm>
        </p:spPr>
        <p:txBody>
          <a:bodyPr>
            <a:normAutofit/>
          </a:bodyPr>
          <a:lstStyle/>
          <a:p>
            <a:r>
              <a:rPr lang="en-US" dirty="0"/>
              <a:t>	</a:t>
            </a:r>
            <a:r>
              <a:rPr lang="en-US" sz="7200" b="1" dirty="0"/>
              <a:t>Converses / Converse Terms:</a:t>
            </a:r>
          </a:p>
          <a:p>
            <a:r>
              <a:rPr lang="en-US" sz="6000" b="1" dirty="0"/>
              <a:t>Expressions which express a relationship between two things such that one of the expressions conveys the relationship in one order and the other expression conveys the relationship in the opposite order.</a:t>
            </a:r>
          </a:p>
          <a:p>
            <a:endParaRPr lang="en-US" dirty="0"/>
          </a:p>
        </p:txBody>
      </p:sp>
    </p:spTree>
    <p:extLst>
      <p:ext uri="{BB962C8B-B14F-4D97-AF65-F5344CB8AC3E}">
        <p14:creationId xmlns:p14="http://schemas.microsoft.com/office/powerpoint/2010/main" val="132014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F8F4F-584D-4F6D-90C9-819333CA82C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D318ECA-F71E-45D5-A123-BF7010151C9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F213370-A0A3-40D0-8A55-BE3F13520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458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3C9C-D82C-40AC-9AC3-0B33388BAF6A}"/>
              </a:ext>
            </a:extLst>
          </p:cNvPr>
          <p:cNvSpPr>
            <a:spLocks noGrp="1"/>
          </p:cNvSpPr>
          <p:nvPr>
            <p:ph type="ctrTitle"/>
          </p:nvPr>
        </p:nvSpPr>
        <p:spPr>
          <a:xfrm>
            <a:off x="0" y="1"/>
            <a:ext cx="12192000" cy="1655762"/>
          </a:xfrm>
        </p:spPr>
        <p:txBody>
          <a:bodyPr>
            <a:normAutofit/>
          </a:bodyPr>
          <a:lstStyle/>
          <a:p>
            <a:r>
              <a:rPr lang="en-US" sz="8000" b="1" dirty="0"/>
              <a:t>The Semantics of Words (1)</a:t>
            </a:r>
          </a:p>
        </p:txBody>
      </p:sp>
      <p:sp>
        <p:nvSpPr>
          <p:cNvPr id="3" name="Subtitle 2">
            <a:extLst>
              <a:ext uri="{FF2B5EF4-FFF2-40B4-BE49-F238E27FC236}">
                <a16:creationId xmlns:a16="http://schemas.microsoft.com/office/drawing/2014/main" id="{4FEAA918-9DA5-480A-98F6-D4EDB93ECFC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C108CA2-8FF4-4525-B69D-749F7D0DF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5900"/>
            <a:ext cx="12192000" cy="5372099"/>
          </a:xfrm>
          <a:prstGeom prst="rect">
            <a:avLst/>
          </a:prstGeom>
        </p:spPr>
      </p:pic>
    </p:spTree>
    <p:extLst>
      <p:ext uri="{BB962C8B-B14F-4D97-AF65-F5344CB8AC3E}">
        <p14:creationId xmlns:p14="http://schemas.microsoft.com/office/powerpoint/2010/main" val="261043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06B88-522C-46D2-B9B6-9E6FA089D2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571DAD2-C05C-42BE-B241-63CFA1DAC50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E5C33B9-EF4A-4023-8DA4-FD7438587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a:effectLst>
            <a:glow rad="127000">
              <a:schemeClr val="tx1"/>
            </a:glow>
          </a:effectLst>
        </p:spPr>
      </p:pic>
    </p:spTree>
    <p:extLst>
      <p:ext uri="{BB962C8B-B14F-4D97-AF65-F5344CB8AC3E}">
        <p14:creationId xmlns:p14="http://schemas.microsoft.com/office/powerpoint/2010/main" val="1339282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0A6D-597F-4ECE-9513-C218341ADCE4}"/>
              </a:ext>
            </a:extLst>
          </p:cNvPr>
          <p:cNvSpPr>
            <a:spLocks noGrp="1"/>
          </p:cNvSpPr>
          <p:nvPr>
            <p:ph type="ctrTitle"/>
          </p:nvPr>
        </p:nvSpPr>
        <p:spPr>
          <a:xfrm>
            <a:off x="0" y="0"/>
            <a:ext cx="12192000" cy="2271713"/>
          </a:xfrm>
        </p:spPr>
        <p:txBody>
          <a:bodyPr>
            <a:normAutofit/>
          </a:bodyPr>
          <a:lstStyle/>
          <a:p>
            <a:r>
              <a:rPr lang="fr-FR" sz="7200" b="1" dirty="0"/>
              <a:t>4.	Incompatible Sets / Multiple Incompatibles:</a:t>
            </a:r>
            <a:endParaRPr lang="en-US" sz="7200" b="1" dirty="0"/>
          </a:p>
        </p:txBody>
      </p:sp>
      <p:sp>
        <p:nvSpPr>
          <p:cNvPr id="3" name="Subtitle 2">
            <a:extLst>
              <a:ext uri="{FF2B5EF4-FFF2-40B4-BE49-F238E27FC236}">
                <a16:creationId xmlns:a16="http://schemas.microsoft.com/office/drawing/2014/main" id="{E629AF38-F2AF-4911-88EC-BD6A10CAB8FB}"/>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4465DD71-1D5E-44A6-B42C-E4DE4BDBD427}"/>
              </a:ext>
            </a:extLst>
          </p:cNvPr>
          <p:cNvSpPr/>
          <p:nvPr/>
        </p:nvSpPr>
        <p:spPr>
          <a:xfrm>
            <a:off x="0" y="3105835"/>
            <a:ext cx="12192000" cy="2862322"/>
          </a:xfrm>
          <a:prstGeom prst="rect">
            <a:avLst/>
          </a:prstGeom>
        </p:spPr>
        <p:txBody>
          <a:bodyPr wrap="square">
            <a:spAutoFit/>
          </a:bodyPr>
          <a:lstStyle/>
          <a:p>
            <a:r>
              <a:rPr lang="en-US" dirty="0"/>
              <a:t> </a:t>
            </a:r>
            <a:r>
              <a:rPr lang="en-US" sz="6000" b="1" dirty="0"/>
              <a:t>Expressions in sets of more than two members which are incompatible in talking about the same thing. </a:t>
            </a:r>
          </a:p>
        </p:txBody>
      </p:sp>
    </p:spTree>
    <p:extLst>
      <p:ext uri="{BB962C8B-B14F-4D97-AF65-F5344CB8AC3E}">
        <p14:creationId xmlns:p14="http://schemas.microsoft.com/office/powerpoint/2010/main" val="105838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0F53-0DA4-4FAA-B369-BFCB21E3882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69136A0-3162-4C2C-B9B8-EC27C2C52E0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8151BE6-A113-4038-A535-B48F9E6A2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4055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D00BB-4C8E-4857-92CC-F2ED60F7FC2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99690BA-79B2-4481-9F93-0CA8F93CAC1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3063E34-6220-4A95-B8B7-1C8F8B60D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rad="127000">
              <a:schemeClr val="tx1"/>
            </a:glow>
          </a:effectLst>
        </p:spPr>
      </p:pic>
    </p:spTree>
    <p:extLst>
      <p:ext uri="{BB962C8B-B14F-4D97-AF65-F5344CB8AC3E}">
        <p14:creationId xmlns:p14="http://schemas.microsoft.com/office/powerpoint/2010/main" val="1074280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E5FC5-DE5A-43C7-9C3D-2ECEBA833AC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621C4D8-D818-4A71-BF52-150BFD364C0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85AAFC6-8F5B-4FEA-A5CB-601064363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rad="127000">
              <a:schemeClr val="tx1"/>
            </a:glow>
          </a:effectLst>
        </p:spPr>
      </p:pic>
    </p:spTree>
    <p:extLst>
      <p:ext uri="{BB962C8B-B14F-4D97-AF65-F5344CB8AC3E}">
        <p14:creationId xmlns:p14="http://schemas.microsoft.com/office/powerpoint/2010/main" val="748680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6B33-F7A2-42C6-BD7A-89669DDBE4C4}"/>
              </a:ext>
            </a:extLst>
          </p:cNvPr>
          <p:cNvSpPr>
            <a:spLocks noGrp="1"/>
          </p:cNvSpPr>
          <p:nvPr>
            <p:ph type="ctrTitle"/>
          </p:nvPr>
        </p:nvSpPr>
        <p:spPr>
          <a:xfrm>
            <a:off x="0" y="0"/>
            <a:ext cx="12192000" cy="6858000"/>
          </a:xfrm>
        </p:spPr>
        <p:txBody>
          <a:bodyPr>
            <a:normAutofit/>
          </a:bodyPr>
          <a:lstStyle/>
          <a:p>
            <a:r>
              <a:rPr lang="en-US" sz="9600" b="1" dirty="0"/>
              <a:t>"You </a:t>
            </a:r>
            <a:r>
              <a:rPr lang="en-US" sz="9600" b="1" u="sng" dirty="0">
                <a:solidFill>
                  <a:schemeClr val="accent5"/>
                </a:solidFill>
              </a:rPr>
              <a:t>forget</a:t>
            </a:r>
            <a:r>
              <a:rPr lang="en-US" sz="9600" b="1" dirty="0"/>
              <a:t> what you want to remember and you </a:t>
            </a:r>
            <a:r>
              <a:rPr lang="en-US" sz="9600" b="1" u="sng" dirty="0">
                <a:solidFill>
                  <a:schemeClr val="accent1"/>
                </a:solidFill>
              </a:rPr>
              <a:t>remember</a:t>
            </a:r>
            <a:r>
              <a:rPr lang="en-US" sz="9600" b="1" dirty="0"/>
              <a:t> what you want to forget."</a:t>
            </a:r>
          </a:p>
        </p:txBody>
      </p:sp>
      <p:sp>
        <p:nvSpPr>
          <p:cNvPr id="3" name="Subtitle 2">
            <a:extLst>
              <a:ext uri="{FF2B5EF4-FFF2-40B4-BE49-F238E27FC236}">
                <a16:creationId xmlns:a16="http://schemas.microsoft.com/office/drawing/2014/main" id="{0C82F5F3-2B36-4481-AF1D-B7E4A9BCA27C}"/>
              </a:ext>
            </a:extLst>
          </p:cNvPr>
          <p:cNvSpPr>
            <a:spLocks noGrp="1"/>
          </p:cNvSpPr>
          <p:nvPr>
            <p:ph type="subTitle" idx="1"/>
          </p:nvPr>
        </p:nvSpPr>
        <p:spPr>
          <a:xfrm flipV="1">
            <a:off x="1071562" y="-45718"/>
            <a:ext cx="923925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590130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7B44-1C88-4455-A8D0-B56FFFC2BAC1}"/>
              </a:ext>
            </a:extLst>
          </p:cNvPr>
          <p:cNvSpPr>
            <a:spLocks noGrp="1"/>
          </p:cNvSpPr>
          <p:nvPr>
            <p:ph type="ctrTitle"/>
          </p:nvPr>
        </p:nvSpPr>
        <p:spPr>
          <a:xfrm>
            <a:off x="0" y="1"/>
            <a:ext cx="12192000" cy="2571750"/>
          </a:xfrm>
        </p:spPr>
        <p:txBody>
          <a:bodyPr>
            <a:normAutofit/>
          </a:bodyPr>
          <a:lstStyle/>
          <a:p>
            <a:r>
              <a:rPr lang="en-US" sz="8000" b="1" dirty="0"/>
              <a:t>"You always pass </a:t>
            </a:r>
            <a:r>
              <a:rPr lang="en-US" sz="8000" b="1" u="sng" dirty="0">
                <a:solidFill>
                  <a:schemeClr val="accent1"/>
                </a:solidFill>
              </a:rPr>
              <a:t>failure</a:t>
            </a:r>
            <a:r>
              <a:rPr lang="en-US" sz="8000" b="1" dirty="0"/>
              <a:t> on the way to </a:t>
            </a:r>
            <a:r>
              <a:rPr lang="en-US" sz="8000" b="1" u="sng" dirty="0">
                <a:solidFill>
                  <a:schemeClr val="accent1"/>
                </a:solidFill>
              </a:rPr>
              <a:t>success</a:t>
            </a:r>
            <a:r>
              <a:rPr lang="en-US" sz="8000" b="1" dirty="0"/>
              <a:t>."</a:t>
            </a:r>
          </a:p>
        </p:txBody>
      </p:sp>
      <p:sp>
        <p:nvSpPr>
          <p:cNvPr id="3" name="Subtitle 2">
            <a:extLst>
              <a:ext uri="{FF2B5EF4-FFF2-40B4-BE49-F238E27FC236}">
                <a16:creationId xmlns:a16="http://schemas.microsoft.com/office/drawing/2014/main" id="{169E1306-36E4-4363-8768-6C97AF703288}"/>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D09C339D-2268-47A5-BC0F-B195418CB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71751"/>
            <a:ext cx="12192000" cy="4286247"/>
          </a:xfrm>
          <a:prstGeom prst="rect">
            <a:avLst/>
          </a:prstGeom>
        </p:spPr>
      </p:pic>
    </p:spTree>
    <p:extLst>
      <p:ext uri="{BB962C8B-B14F-4D97-AF65-F5344CB8AC3E}">
        <p14:creationId xmlns:p14="http://schemas.microsoft.com/office/powerpoint/2010/main" val="771854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A3C63-70D3-4708-AFCC-B17A8199B7E5}"/>
              </a:ext>
            </a:extLst>
          </p:cNvPr>
          <p:cNvSpPr>
            <a:spLocks noGrp="1"/>
          </p:cNvSpPr>
          <p:nvPr>
            <p:ph type="ctrTitle"/>
          </p:nvPr>
        </p:nvSpPr>
        <p:spPr>
          <a:xfrm>
            <a:off x="0" y="0"/>
            <a:ext cx="12192000" cy="2771775"/>
          </a:xfrm>
        </p:spPr>
        <p:txBody>
          <a:bodyPr>
            <a:normAutofit/>
          </a:bodyPr>
          <a:lstStyle/>
          <a:p>
            <a:r>
              <a:rPr lang="en-US" b="1" dirty="0"/>
              <a:t>"Some have been thought to be </a:t>
            </a:r>
            <a:r>
              <a:rPr lang="en-US" b="1" u="sng" dirty="0">
                <a:solidFill>
                  <a:schemeClr val="accent1"/>
                </a:solidFill>
              </a:rPr>
              <a:t>brave</a:t>
            </a:r>
            <a:br>
              <a:rPr lang="en-US" b="1" dirty="0"/>
            </a:br>
            <a:r>
              <a:rPr lang="en-US" b="1" dirty="0"/>
              <a:t>because they were </a:t>
            </a:r>
            <a:r>
              <a:rPr lang="en-US" b="1" u="sng" dirty="0">
                <a:solidFill>
                  <a:schemeClr val="accent1"/>
                </a:solidFill>
              </a:rPr>
              <a:t>afraid</a:t>
            </a:r>
            <a:r>
              <a:rPr lang="en-US" b="1" dirty="0"/>
              <a:t> to run away."</a:t>
            </a:r>
            <a:br>
              <a:rPr lang="en-US" dirty="0"/>
            </a:br>
            <a:endParaRPr lang="en-US" dirty="0"/>
          </a:p>
        </p:txBody>
      </p:sp>
      <p:sp>
        <p:nvSpPr>
          <p:cNvPr id="3" name="Subtitle 2">
            <a:extLst>
              <a:ext uri="{FF2B5EF4-FFF2-40B4-BE49-F238E27FC236}">
                <a16:creationId xmlns:a16="http://schemas.microsoft.com/office/drawing/2014/main" id="{9D5F76B2-5008-40D8-80D4-2E8A8F9B650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2334522-F8A8-4BA4-A4EF-40B708306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0238"/>
            <a:ext cx="12192000" cy="4957762"/>
          </a:xfrm>
          <a:prstGeom prst="rect">
            <a:avLst/>
          </a:prstGeom>
        </p:spPr>
      </p:pic>
    </p:spTree>
    <p:extLst>
      <p:ext uri="{BB962C8B-B14F-4D97-AF65-F5344CB8AC3E}">
        <p14:creationId xmlns:p14="http://schemas.microsoft.com/office/powerpoint/2010/main" val="32019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CB3D9-D3CD-4FD5-8269-876C445E8FDC}"/>
              </a:ext>
            </a:extLst>
          </p:cNvPr>
          <p:cNvSpPr>
            <a:spLocks noGrp="1"/>
          </p:cNvSpPr>
          <p:nvPr>
            <p:ph type="ctrTitle"/>
          </p:nvPr>
        </p:nvSpPr>
        <p:spPr>
          <a:xfrm>
            <a:off x="0" y="0"/>
            <a:ext cx="12192000" cy="3143249"/>
          </a:xfrm>
        </p:spPr>
        <p:txBody>
          <a:bodyPr>
            <a:noAutofit/>
          </a:bodyPr>
          <a:lstStyle/>
          <a:p>
            <a:r>
              <a:rPr lang="en-US" sz="7200" b="1" dirty="0"/>
              <a:t>"</a:t>
            </a:r>
            <a:r>
              <a:rPr lang="en-US" sz="7200" b="1" u="sng" dirty="0">
                <a:solidFill>
                  <a:schemeClr val="accent1"/>
                </a:solidFill>
              </a:rPr>
              <a:t>Winning</a:t>
            </a:r>
            <a:r>
              <a:rPr lang="en-US" sz="7200" b="1" dirty="0"/>
              <a:t> may not be everything, but </a:t>
            </a:r>
            <a:r>
              <a:rPr lang="en-US" sz="7200" b="1" u="sng" dirty="0">
                <a:solidFill>
                  <a:schemeClr val="accent1"/>
                </a:solidFill>
              </a:rPr>
              <a:t>losing</a:t>
            </a:r>
            <a:r>
              <a:rPr lang="en-US" sz="7200" b="1" dirty="0"/>
              <a:t> has little to recommend it.”</a:t>
            </a:r>
          </a:p>
        </p:txBody>
      </p:sp>
      <p:sp>
        <p:nvSpPr>
          <p:cNvPr id="3" name="Subtitle 2">
            <a:extLst>
              <a:ext uri="{FF2B5EF4-FFF2-40B4-BE49-F238E27FC236}">
                <a16:creationId xmlns:a16="http://schemas.microsoft.com/office/drawing/2014/main" id="{5883A05A-2695-4A81-ADA9-B404D023187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8DB03B7-4283-4819-A657-CD96012B4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57512"/>
            <a:ext cx="12191999" cy="3900487"/>
          </a:xfrm>
          <a:prstGeom prst="rect">
            <a:avLst/>
          </a:prstGeom>
        </p:spPr>
      </p:pic>
    </p:spTree>
    <p:extLst>
      <p:ext uri="{BB962C8B-B14F-4D97-AF65-F5344CB8AC3E}">
        <p14:creationId xmlns:p14="http://schemas.microsoft.com/office/powerpoint/2010/main" val="2921413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52F55-240F-4B2C-BF94-5AE57DF52F33}"/>
              </a:ext>
            </a:extLst>
          </p:cNvPr>
          <p:cNvSpPr>
            <a:spLocks noGrp="1"/>
          </p:cNvSpPr>
          <p:nvPr>
            <p:ph type="ctrTitle"/>
          </p:nvPr>
        </p:nvSpPr>
        <p:spPr>
          <a:xfrm>
            <a:off x="0" y="0"/>
            <a:ext cx="12192000" cy="6857999"/>
          </a:xfrm>
        </p:spPr>
        <p:txBody>
          <a:bodyPr>
            <a:noAutofit/>
          </a:bodyPr>
          <a:lstStyle/>
          <a:p>
            <a:r>
              <a:rPr lang="en-US" sz="7200" b="1" dirty="0"/>
              <a:t>"Every day I remind myself that my </a:t>
            </a:r>
            <a:r>
              <a:rPr lang="en-US" sz="7200" b="1" u="sng" dirty="0">
                <a:solidFill>
                  <a:schemeClr val="accent1"/>
                </a:solidFill>
              </a:rPr>
              <a:t>inner</a:t>
            </a:r>
            <a:r>
              <a:rPr lang="en-US" sz="7200" b="1" dirty="0"/>
              <a:t> and </a:t>
            </a:r>
            <a:r>
              <a:rPr lang="en-US" sz="7200" b="1" u="sng" dirty="0">
                <a:solidFill>
                  <a:schemeClr val="accent1"/>
                </a:solidFill>
              </a:rPr>
              <a:t>outer</a:t>
            </a:r>
            <a:r>
              <a:rPr lang="en-US" sz="7200" b="1" dirty="0"/>
              <a:t> life are based on the labors of other men, </a:t>
            </a:r>
            <a:r>
              <a:rPr lang="en-US" sz="7200" b="1" u="sng" dirty="0">
                <a:solidFill>
                  <a:schemeClr val="accent1"/>
                </a:solidFill>
              </a:rPr>
              <a:t>living</a:t>
            </a:r>
            <a:r>
              <a:rPr lang="en-US" sz="7200" b="1" dirty="0"/>
              <a:t> and </a:t>
            </a:r>
            <a:r>
              <a:rPr lang="en-US" sz="7200" b="1" u="sng" dirty="0">
                <a:solidFill>
                  <a:schemeClr val="accent1"/>
                </a:solidFill>
              </a:rPr>
              <a:t>dead</a:t>
            </a:r>
            <a:r>
              <a:rPr lang="en-US" sz="7200" b="1" dirty="0"/>
              <a:t>, and that I must exert myself in order to give in the same measure as I have </a:t>
            </a:r>
            <a:r>
              <a:rPr lang="en-US" sz="7200" b="1" u="sng" dirty="0">
                <a:solidFill>
                  <a:schemeClr val="accent1"/>
                </a:solidFill>
              </a:rPr>
              <a:t>received</a:t>
            </a:r>
            <a:r>
              <a:rPr lang="en-US" sz="7200" b="1" dirty="0"/>
              <a:t> and am still receiving."</a:t>
            </a:r>
          </a:p>
        </p:txBody>
      </p:sp>
      <p:sp>
        <p:nvSpPr>
          <p:cNvPr id="3" name="Subtitle 2">
            <a:extLst>
              <a:ext uri="{FF2B5EF4-FFF2-40B4-BE49-F238E27FC236}">
                <a16:creationId xmlns:a16="http://schemas.microsoft.com/office/drawing/2014/main" id="{87D2F0BB-3539-47A0-BB32-AFFA402456F5}"/>
              </a:ext>
            </a:extLst>
          </p:cNvPr>
          <p:cNvSpPr>
            <a:spLocks noGrp="1"/>
          </p:cNvSpPr>
          <p:nvPr>
            <p:ph type="subTitle" idx="1"/>
          </p:nvPr>
        </p:nvSpPr>
        <p:spPr>
          <a:xfrm>
            <a:off x="0" y="-1"/>
            <a:ext cx="12192000" cy="6857999"/>
          </a:xfrm>
        </p:spPr>
        <p:txBody>
          <a:bodyPr/>
          <a:lstStyle/>
          <a:p>
            <a:endParaRPr lang="en-US" u="sng" dirty="0"/>
          </a:p>
        </p:txBody>
      </p:sp>
    </p:spTree>
    <p:extLst>
      <p:ext uri="{BB962C8B-B14F-4D97-AF65-F5344CB8AC3E}">
        <p14:creationId xmlns:p14="http://schemas.microsoft.com/office/powerpoint/2010/main" val="95341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B4CC-5372-40C8-A8C5-34344570DB3B}"/>
              </a:ext>
            </a:extLst>
          </p:cNvPr>
          <p:cNvSpPr>
            <a:spLocks noGrp="1"/>
          </p:cNvSpPr>
          <p:nvPr>
            <p:ph type="ctrTitle"/>
          </p:nvPr>
        </p:nvSpPr>
        <p:spPr>
          <a:xfrm>
            <a:off x="0" y="0"/>
            <a:ext cx="12192000" cy="3509963"/>
          </a:xfrm>
        </p:spPr>
        <p:txBody>
          <a:bodyPr>
            <a:normAutofit/>
          </a:bodyPr>
          <a:lstStyle/>
          <a:p>
            <a:r>
              <a:rPr lang="en-US" sz="8000" b="1" dirty="0"/>
              <a:t>Antonymy</a:t>
            </a:r>
            <a:br>
              <a:rPr lang="en-US" sz="8000" b="1" dirty="0"/>
            </a:br>
            <a:r>
              <a:rPr lang="en-US" sz="8000" b="1" dirty="0"/>
              <a:t>the relationship of being "opposite in meaning"</a:t>
            </a:r>
          </a:p>
        </p:txBody>
      </p:sp>
      <p:sp>
        <p:nvSpPr>
          <p:cNvPr id="3" name="Subtitle 2">
            <a:extLst>
              <a:ext uri="{FF2B5EF4-FFF2-40B4-BE49-F238E27FC236}">
                <a16:creationId xmlns:a16="http://schemas.microsoft.com/office/drawing/2014/main" id="{DC90C722-E4AF-42EC-916C-C700D6C9E0F8}"/>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4BA24491-1B28-455E-9AFB-51D6E8120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43275"/>
            <a:ext cx="12191999" cy="3509962"/>
          </a:xfrm>
          <a:prstGeom prst="rect">
            <a:avLst/>
          </a:prstGeom>
        </p:spPr>
      </p:pic>
    </p:spTree>
    <p:extLst>
      <p:ext uri="{BB962C8B-B14F-4D97-AF65-F5344CB8AC3E}">
        <p14:creationId xmlns:p14="http://schemas.microsoft.com/office/powerpoint/2010/main" val="2042568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6B1E-2CE4-4AF3-87FA-A489003DF849}"/>
              </a:ext>
            </a:extLst>
          </p:cNvPr>
          <p:cNvSpPr>
            <a:spLocks noGrp="1"/>
          </p:cNvSpPr>
          <p:nvPr>
            <p:ph type="ctrTitle"/>
          </p:nvPr>
        </p:nvSpPr>
        <p:spPr>
          <a:xfrm>
            <a:off x="0" y="0"/>
            <a:ext cx="12192000" cy="2257425"/>
          </a:xfrm>
        </p:spPr>
        <p:txBody>
          <a:bodyPr>
            <a:noAutofit/>
          </a:bodyPr>
          <a:lstStyle/>
          <a:p>
            <a:r>
              <a:rPr lang="en-US" sz="8000" b="1" dirty="0"/>
              <a:t>If </a:t>
            </a:r>
            <a:r>
              <a:rPr lang="en-US" sz="8000" b="1" u="sng" dirty="0">
                <a:solidFill>
                  <a:schemeClr val="accent1"/>
                </a:solidFill>
              </a:rPr>
              <a:t>speaking</a:t>
            </a:r>
            <a:r>
              <a:rPr lang="en-US" sz="8000" b="1" dirty="0"/>
              <a:t> is silver, then </a:t>
            </a:r>
            <a:r>
              <a:rPr lang="en-US" sz="8000" b="1" u="sng" dirty="0">
                <a:solidFill>
                  <a:schemeClr val="accent1"/>
                </a:solidFill>
              </a:rPr>
              <a:t>listening</a:t>
            </a:r>
            <a:r>
              <a:rPr lang="en-US" sz="8000" b="1" dirty="0"/>
              <a:t> is gold."</a:t>
            </a:r>
          </a:p>
        </p:txBody>
      </p:sp>
      <p:sp>
        <p:nvSpPr>
          <p:cNvPr id="3" name="Subtitle 2">
            <a:extLst>
              <a:ext uri="{FF2B5EF4-FFF2-40B4-BE49-F238E27FC236}">
                <a16:creationId xmlns:a16="http://schemas.microsoft.com/office/drawing/2014/main" id="{17D0CF5F-0484-4347-A540-513456327EE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924CA1B-AAA6-4DE7-BCBD-4D72CFC8C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7425"/>
            <a:ext cx="12191999" cy="4600575"/>
          </a:xfrm>
          <a:prstGeom prst="rect">
            <a:avLst/>
          </a:prstGeom>
        </p:spPr>
      </p:pic>
    </p:spTree>
    <p:extLst>
      <p:ext uri="{BB962C8B-B14F-4D97-AF65-F5344CB8AC3E}">
        <p14:creationId xmlns:p14="http://schemas.microsoft.com/office/powerpoint/2010/main" val="3862581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804A-1BF0-431F-9C98-02E71336B54C}"/>
              </a:ext>
            </a:extLst>
          </p:cNvPr>
          <p:cNvSpPr>
            <a:spLocks noGrp="1"/>
          </p:cNvSpPr>
          <p:nvPr>
            <p:ph type="ctrTitle"/>
          </p:nvPr>
        </p:nvSpPr>
        <p:spPr>
          <a:xfrm>
            <a:off x="0" y="0"/>
            <a:ext cx="12192000" cy="6858000"/>
          </a:xfrm>
        </p:spPr>
        <p:txBody>
          <a:bodyPr>
            <a:normAutofit/>
          </a:bodyPr>
          <a:lstStyle/>
          <a:p>
            <a:br>
              <a:rPr lang="en-US" dirty="0"/>
            </a:br>
            <a:br>
              <a:rPr lang="en-US" dirty="0"/>
            </a:br>
            <a:r>
              <a:rPr lang="en-US" sz="5400" b="1" dirty="0"/>
              <a:t>The relationship between two expressions that have the same sense. Synonyms, therefore, are expressions which share a sense; perfect synonyms would share all their senses.</a:t>
            </a:r>
            <a:br>
              <a:rPr lang="en-US" sz="5400" b="1" dirty="0"/>
            </a:br>
            <a:endParaRPr lang="en-US" sz="5400" b="1" dirty="0"/>
          </a:p>
        </p:txBody>
      </p:sp>
      <p:sp>
        <p:nvSpPr>
          <p:cNvPr id="3" name="Subtitle 2">
            <a:extLst>
              <a:ext uri="{FF2B5EF4-FFF2-40B4-BE49-F238E27FC236}">
                <a16:creationId xmlns:a16="http://schemas.microsoft.com/office/drawing/2014/main" id="{22CCC642-8656-4759-802E-FAC8CC58550C}"/>
              </a:ext>
            </a:extLst>
          </p:cNvPr>
          <p:cNvSpPr>
            <a:spLocks noGrp="1"/>
          </p:cNvSpPr>
          <p:nvPr>
            <p:ph type="subTitle" idx="1"/>
          </p:nvPr>
        </p:nvSpPr>
        <p:spPr>
          <a:xfrm>
            <a:off x="-1" y="2113613"/>
            <a:ext cx="12191999" cy="4744387"/>
          </a:xfrm>
        </p:spPr>
        <p:txBody>
          <a:bodyPr/>
          <a:lstStyle/>
          <a:p>
            <a:endParaRPr lang="en-US" dirty="0"/>
          </a:p>
        </p:txBody>
      </p:sp>
      <p:pic>
        <p:nvPicPr>
          <p:cNvPr id="5" name="Picture 4">
            <a:extLst>
              <a:ext uri="{FF2B5EF4-FFF2-40B4-BE49-F238E27FC236}">
                <a16:creationId xmlns:a16="http://schemas.microsoft.com/office/drawing/2014/main" id="{C2F59571-8049-4984-B2AB-7E08A535A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2113613"/>
          </a:xfrm>
          <a:prstGeom prst="rect">
            <a:avLst/>
          </a:prstGeom>
        </p:spPr>
      </p:pic>
    </p:spTree>
    <p:extLst>
      <p:ext uri="{BB962C8B-B14F-4D97-AF65-F5344CB8AC3E}">
        <p14:creationId xmlns:p14="http://schemas.microsoft.com/office/powerpoint/2010/main" val="2026639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EE51-95BB-41D9-8910-3A7AB74C7E3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1AD80CB-23AD-4D46-A2F9-4467E71B61F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BC81EC5-D7EE-4A8D-9B72-9FAA5DC04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a:effectLst>
            <a:glow rad="127000">
              <a:schemeClr val="tx1"/>
            </a:glow>
          </a:effectLst>
        </p:spPr>
      </p:pic>
    </p:spTree>
    <p:extLst>
      <p:ext uri="{BB962C8B-B14F-4D97-AF65-F5344CB8AC3E}">
        <p14:creationId xmlns:p14="http://schemas.microsoft.com/office/powerpoint/2010/main" val="2091675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8854-AF9C-45A4-98EA-D4741013B94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A3F6B7A-C0D2-4285-AF48-60052F6536B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C99DA0F-1B72-40FF-92F7-4BA62E628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a:effectLst>
            <a:glow rad="127000">
              <a:schemeClr val="tx1"/>
            </a:glow>
          </a:effectLst>
        </p:spPr>
      </p:pic>
    </p:spTree>
    <p:extLst>
      <p:ext uri="{BB962C8B-B14F-4D97-AF65-F5344CB8AC3E}">
        <p14:creationId xmlns:p14="http://schemas.microsoft.com/office/powerpoint/2010/main" val="2909019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1A74-E570-4573-A8CB-6F4497A191FE}"/>
              </a:ext>
            </a:extLst>
          </p:cNvPr>
          <p:cNvSpPr>
            <a:spLocks noGrp="1"/>
          </p:cNvSpPr>
          <p:nvPr>
            <p:ph type="ctrTitle"/>
          </p:nvPr>
        </p:nvSpPr>
        <p:spPr>
          <a:xfrm>
            <a:off x="0" y="1"/>
            <a:ext cx="12192000" cy="3857624"/>
          </a:xfrm>
        </p:spPr>
        <p:txBody>
          <a:bodyPr>
            <a:normAutofit/>
          </a:bodyPr>
          <a:lstStyle/>
          <a:p>
            <a:r>
              <a:rPr lang="en-US" sz="9600" b="1" dirty="0"/>
              <a:t>Patterns of Synonyms</a:t>
            </a:r>
          </a:p>
        </p:txBody>
      </p:sp>
      <p:sp>
        <p:nvSpPr>
          <p:cNvPr id="3" name="Subtitle 2">
            <a:extLst>
              <a:ext uri="{FF2B5EF4-FFF2-40B4-BE49-F238E27FC236}">
                <a16:creationId xmlns:a16="http://schemas.microsoft.com/office/drawing/2014/main" id="{852C7E62-AB16-4895-AAE1-9C27F33A768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6687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075B6-B29C-43B5-B10F-995A2583B1AE}"/>
              </a:ext>
            </a:extLst>
          </p:cNvPr>
          <p:cNvSpPr>
            <a:spLocks noGrp="1"/>
          </p:cNvSpPr>
          <p:nvPr>
            <p:ph type="ctrTitle"/>
          </p:nvPr>
        </p:nvSpPr>
        <p:spPr>
          <a:xfrm>
            <a:off x="1524000" y="1122363"/>
            <a:ext cx="9144000" cy="1035050"/>
          </a:xfrm>
        </p:spPr>
        <p:txBody>
          <a:bodyPr>
            <a:noAutofit/>
          </a:bodyPr>
          <a:lstStyle/>
          <a:p>
            <a:r>
              <a:rPr lang="en-US" sz="7200" b="1" dirty="0"/>
              <a:t>British and American English</a:t>
            </a:r>
          </a:p>
        </p:txBody>
      </p:sp>
      <p:sp>
        <p:nvSpPr>
          <p:cNvPr id="3" name="Subtitle 2">
            <a:extLst>
              <a:ext uri="{FF2B5EF4-FFF2-40B4-BE49-F238E27FC236}">
                <a16:creationId xmlns:a16="http://schemas.microsoft.com/office/drawing/2014/main" id="{AB88FF9E-366C-4F95-9FF5-CBB4DFC1BE5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9F6B4EB-46D7-4B62-84BD-AF2B55F79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7414"/>
            <a:ext cx="12191999" cy="4700586"/>
          </a:xfrm>
          <a:prstGeom prst="rect">
            <a:avLst/>
          </a:prstGeom>
        </p:spPr>
      </p:pic>
    </p:spTree>
    <p:extLst>
      <p:ext uri="{BB962C8B-B14F-4D97-AF65-F5344CB8AC3E}">
        <p14:creationId xmlns:p14="http://schemas.microsoft.com/office/powerpoint/2010/main" val="1872447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534E-C0AE-442E-8C18-2A27BEA21035}"/>
              </a:ext>
            </a:extLst>
          </p:cNvPr>
          <p:cNvSpPr>
            <a:spLocks noGrp="1"/>
          </p:cNvSpPr>
          <p:nvPr>
            <p:ph type="ctrTitle"/>
          </p:nvPr>
        </p:nvSpPr>
        <p:spPr>
          <a:xfrm>
            <a:off x="0" y="1"/>
            <a:ext cx="12192000" cy="2128838"/>
          </a:xfrm>
        </p:spPr>
        <p:txBody>
          <a:bodyPr>
            <a:normAutofit/>
          </a:bodyPr>
          <a:lstStyle/>
          <a:p>
            <a:r>
              <a:rPr lang="en-US" sz="7200" b="1" dirty="0"/>
              <a:t>Anglo – Saxon versus Latin or Greek</a:t>
            </a:r>
          </a:p>
        </p:txBody>
      </p:sp>
      <p:sp>
        <p:nvSpPr>
          <p:cNvPr id="3" name="Subtitle 2">
            <a:extLst>
              <a:ext uri="{FF2B5EF4-FFF2-40B4-BE49-F238E27FC236}">
                <a16:creationId xmlns:a16="http://schemas.microsoft.com/office/drawing/2014/main" id="{60FF64C0-BEB1-4E37-AF8D-53ADAD6B8F5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150D32F-5D0D-4ACB-82D3-1185DB2D1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8838"/>
            <a:ext cx="12192000" cy="4729161"/>
          </a:xfrm>
          <a:prstGeom prst="rect">
            <a:avLst/>
          </a:prstGeom>
        </p:spPr>
      </p:pic>
    </p:spTree>
    <p:extLst>
      <p:ext uri="{BB962C8B-B14F-4D97-AF65-F5344CB8AC3E}">
        <p14:creationId xmlns:p14="http://schemas.microsoft.com/office/powerpoint/2010/main" val="180219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38E2-802F-4F31-8E46-7EF3A663446F}"/>
              </a:ext>
            </a:extLst>
          </p:cNvPr>
          <p:cNvSpPr>
            <a:spLocks noGrp="1"/>
          </p:cNvSpPr>
          <p:nvPr>
            <p:ph type="ctrTitle"/>
          </p:nvPr>
        </p:nvSpPr>
        <p:spPr>
          <a:xfrm>
            <a:off x="0" y="1"/>
            <a:ext cx="12192000" cy="4826084"/>
          </a:xfrm>
        </p:spPr>
        <p:txBody>
          <a:bodyPr>
            <a:noAutofit/>
          </a:bodyPr>
          <a:lstStyle/>
          <a:p>
            <a:r>
              <a:rPr lang="en-US" sz="9600" b="1" dirty="0"/>
              <a:t>Emotional Overtones &amp; Evocative Effects:</a:t>
            </a:r>
          </a:p>
        </p:txBody>
      </p:sp>
      <p:sp>
        <p:nvSpPr>
          <p:cNvPr id="3" name="Subtitle 2">
            <a:extLst>
              <a:ext uri="{FF2B5EF4-FFF2-40B4-BE49-F238E27FC236}">
                <a16:creationId xmlns:a16="http://schemas.microsoft.com/office/drawing/2014/main" id="{68611FF1-A00D-48DF-B38E-7299D631DBE1}"/>
              </a:ext>
            </a:extLst>
          </p:cNvPr>
          <p:cNvSpPr>
            <a:spLocks noGrp="1"/>
          </p:cNvSpPr>
          <p:nvPr>
            <p:ph type="subTitle" idx="1"/>
          </p:nvPr>
        </p:nvSpPr>
        <p:spPr>
          <a:xfrm flipV="1">
            <a:off x="0" y="6857998"/>
            <a:ext cx="12192000" cy="45719"/>
          </a:xfrm>
        </p:spPr>
        <p:txBody>
          <a:bodyPr>
            <a:normAutofit fontScale="25000" lnSpcReduction="20000"/>
          </a:bodyPr>
          <a:lstStyle/>
          <a:p>
            <a:endParaRPr lang="en-US" dirty="0"/>
          </a:p>
        </p:txBody>
      </p:sp>
      <p:sp>
        <p:nvSpPr>
          <p:cNvPr id="4" name="Rectangle 3">
            <a:extLst>
              <a:ext uri="{FF2B5EF4-FFF2-40B4-BE49-F238E27FC236}">
                <a16:creationId xmlns:a16="http://schemas.microsoft.com/office/drawing/2014/main" id="{4E5EC92A-A0DA-46B7-9D1F-7B5FB5A09EFB}"/>
              </a:ext>
            </a:extLst>
          </p:cNvPr>
          <p:cNvSpPr/>
          <p:nvPr/>
        </p:nvSpPr>
        <p:spPr>
          <a:xfrm>
            <a:off x="0" y="2906702"/>
            <a:ext cx="12192000" cy="369332"/>
          </a:xfrm>
          <a:prstGeom prst="rect">
            <a:avLst/>
          </a:prstGeom>
        </p:spPr>
        <p:txBody>
          <a:bodyPr wrap="square">
            <a:spAutoFit/>
          </a:bodyPr>
          <a:lstStyle/>
          <a:p>
            <a:r>
              <a:rPr lang="en-US" dirty="0"/>
              <a:t> </a:t>
            </a:r>
            <a:endParaRPr lang="en-US" sz="3600" b="1" dirty="0"/>
          </a:p>
        </p:txBody>
      </p:sp>
    </p:spTree>
    <p:extLst>
      <p:ext uri="{BB962C8B-B14F-4D97-AF65-F5344CB8AC3E}">
        <p14:creationId xmlns:p14="http://schemas.microsoft.com/office/powerpoint/2010/main" val="2009501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863B7-D497-4DD3-93A9-A485E47A6DF9}"/>
              </a:ext>
            </a:extLst>
          </p:cNvPr>
          <p:cNvSpPr>
            <a:spLocks noGrp="1"/>
          </p:cNvSpPr>
          <p:nvPr>
            <p:ph type="ctrTitle"/>
          </p:nvPr>
        </p:nvSpPr>
        <p:spPr>
          <a:xfrm>
            <a:off x="0" y="0"/>
            <a:ext cx="12192000" cy="6857999"/>
          </a:xfrm>
        </p:spPr>
        <p:txBody>
          <a:bodyPr>
            <a:normAutofit fontScale="90000"/>
          </a:bodyPr>
          <a:lstStyle/>
          <a:p>
            <a:r>
              <a:rPr lang="en-US" b="1" dirty="0"/>
              <a:t>The words </a:t>
            </a:r>
            <a:r>
              <a:rPr lang="en-US" b="1" u="sng" dirty="0">
                <a:solidFill>
                  <a:schemeClr val="accent1"/>
                </a:solidFill>
              </a:rPr>
              <a:t>politician</a:t>
            </a:r>
            <a:r>
              <a:rPr lang="en-US" b="1" dirty="0"/>
              <a:t> and </a:t>
            </a:r>
            <a:r>
              <a:rPr lang="en-US" b="1" u="sng" dirty="0">
                <a:solidFill>
                  <a:schemeClr val="accent1"/>
                </a:solidFill>
              </a:rPr>
              <a:t>statesman</a:t>
            </a:r>
            <a:r>
              <a:rPr lang="en-US" b="1" dirty="0"/>
              <a:t> both denote an elected or appointed person who is actively involved in governmental affairs; however, the connotation of each word is very different. </a:t>
            </a:r>
            <a:r>
              <a:rPr lang="en-US" b="1" u="sng" dirty="0">
                <a:solidFill>
                  <a:schemeClr val="accent1"/>
                </a:solidFill>
              </a:rPr>
              <a:t>Politician connotes a person interested in personal gain who promotes narrow interests</a:t>
            </a:r>
            <a:r>
              <a:rPr lang="en-US" b="1" dirty="0"/>
              <a:t>, and statesman connotes an individual who is concerned about the long-term interests of all citizens.</a:t>
            </a:r>
          </a:p>
        </p:txBody>
      </p:sp>
      <p:sp>
        <p:nvSpPr>
          <p:cNvPr id="3" name="Subtitle 2">
            <a:extLst>
              <a:ext uri="{FF2B5EF4-FFF2-40B4-BE49-F238E27FC236}">
                <a16:creationId xmlns:a16="http://schemas.microsoft.com/office/drawing/2014/main" id="{A3A6BAE1-C804-4615-88F1-1BCA0B360C3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47637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E2EF-4055-4466-9A05-1CD9DE6E64A1}"/>
              </a:ext>
            </a:extLst>
          </p:cNvPr>
          <p:cNvSpPr>
            <a:spLocks noGrp="1"/>
          </p:cNvSpPr>
          <p:nvPr>
            <p:ph type="ctrTitle"/>
          </p:nvPr>
        </p:nvSpPr>
        <p:spPr>
          <a:xfrm>
            <a:off x="0" y="0"/>
            <a:ext cx="12192000" cy="6857999"/>
          </a:xfrm>
        </p:spPr>
        <p:txBody>
          <a:bodyPr>
            <a:normAutofit/>
          </a:bodyPr>
          <a:lstStyle/>
          <a:p>
            <a:r>
              <a:rPr lang="en-US" sz="5400" b="1" u="sng" dirty="0">
                <a:solidFill>
                  <a:schemeClr val="accent1"/>
                </a:solidFill>
              </a:rPr>
              <a:t>conceal</a:t>
            </a:r>
            <a:r>
              <a:rPr lang="en-US" sz="5400" b="1" dirty="0"/>
              <a:t> carries the implication that there's someone you are concealing it from, and hence the act is somewhat deliberate in nature.</a:t>
            </a:r>
            <a:br>
              <a:rPr lang="en-US" sz="5400" b="1" dirty="0"/>
            </a:br>
            <a:br>
              <a:rPr lang="en-US" sz="5400" b="1" dirty="0"/>
            </a:br>
            <a:br>
              <a:rPr lang="en-US" sz="5400" b="1" dirty="0"/>
            </a:br>
            <a:r>
              <a:rPr lang="en-US" sz="5400" b="1" u="sng" dirty="0">
                <a:solidFill>
                  <a:schemeClr val="accent1"/>
                </a:solidFill>
              </a:rPr>
              <a:t>conceal is formal</a:t>
            </a:r>
            <a:r>
              <a:rPr lang="en-US" sz="5400" b="1" dirty="0"/>
              <a:t>.</a:t>
            </a:r>
            <a:br>
              <a:rPr lang="en-US" sz="5400" b="1" dirty="0"/>
            </a:br>
            <a:endParaRPr lang="en-US" sz="5400" b="1" dirty="0"/>
          </a:p>
        </p:txBody>
      </p:sp>
      <p:sp>
        <p:nvSpPr>
          <p:cNvPr id="3" name="Subtitle 2">
            <a:extLst>
              <a:ext uri="{FF2B5EF4-FFF2-40B4-BE49-F238E27FC236}">
                <a16:creationId xmlns:a16="http://schemas.microsoft.com/office/drawing/2014/main" id="{B8B8490C-2859-4A2D-B4FD-092FA6FD21D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4503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510C-3195-4063-9BCD-AE52BD21DA9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B9BCAB9-8CBD-43C6-8443-6A4916326D0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71DA4D5-DFD5-42F9-A647-E310D8862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050"/>
            <a:ext cx="12192000" cy="6858000"/>
          </a:xfrm>
          <a:prstGeom prst="rect">
            <a:avLst/>
          </a:prstGeom>
        </p:spPr>
      </p:pic>
    </p:spTree>
    <p:extLst>
      <p:ext uri="{BB962C8B-B14F-4D97-AF65-F5344CB8AC3E}">
        <p14:creationId xmlns:p14="http://schemas.microsoft.com/office/powerpoint/2010/main" val="2402907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E957-272F-4E7E-B2E0-63E0869F68BC}"/>
              </a:ext>
            </a:extLst>
          </p:cNvPr>
          <p:cNvSpPr>
            <a:spLocks noGrp="1"/>
          </p:cNvSpPr>
          <p:nvPr>
            <p:ph type="ctrTitle"/>
          </p:nvPr>
        </p:nvSpPr>
        <p:spPr>
          <a:xfrm>
            <a:off x="0" y="0"/>
            <a:ext cx="12192000" cy="6857999"/>
          </a:xfrm>
        </p:spPr>
        <p:txBody>
          <a:bodyPr>
            <a:normAutofit/>
          </a:bodyPr>
          <a:lstStyle/>
          <a:p>
            <a:r>
              <a:rPr lang="en-US" sz="4800" b="1" dirty="0"/>
              <a:t>The box was </a:t>
            </a:r>
            <a:r>
              <a:rPr lang="en-US" sz="4800" b="1" u="sng" dirty="0">
                <a:solidFill>
                  <a:schemeClr val="accent1"/>
                </a:solidFill>
              </a:rPr>
              <a:t>concealed</a:t>
            </a:r>
            <a:r>
              <a:rPr lang="en-US" sz="4800" b="1" dirty="0"/>
              <a:t> beneath the rocks for centuries.</a:t>
            </a:r>
            <a:br>
              <a:rPr lang="en-US" sz="4800" b="1" dirty="0"/>
            </a:br>
            <a:r>
              <a:rPr lang="en-US" sz="4800" b="1" dirty="0"/>
              <a:t>The box was </a:t>
            </a:r>
            <a:r>
              <a:rPr lang="en-US" sz="4800" b="1" u="sng" dirty="0">
                <a:solidFill>
                  <a:schemeClr val="accent1"/>
                </a:solidFill>
              </a:rPr>
              <a:t>hidden</a:t>
            </a:r>
            <a:r>
              <a:rPr lang="en-US" sz="4800" b="1" dirty="0"/>
              <a:t> beneath the rocks for centuries.</a:t>
            </a:r>
            <a:br>
              <a:rPr lang="en-US" sz="4800" b="1" dirty="0"/>
            </a:br>
            <a:br>
              <a:rPr lang="en-US" sz="4400" dirty="0"/>
            </a:br>
            <a:r>
              <a:rPr lang="en-US" sz="4400" b="1" dirty="0"/>
              <a:t>In the first, you understand that it was deliberately hidden, and perhaps required some searching to uncover. In the second, maybe it happened naturally.</a:t>
            </a:r>
            <a:br>
              <a:rPr lang="en-US" sz="4400" b="1" dirty="0"/>
            </a:br>
            <a:br>
              <a:rPr lang="en-US" dirty="0"/>
            </a:br>
            <a:endParaRPr lang="en-US" dirty="0"/>
          </a:p>
        </p:txBody>
      </p:sp>
      <p:sp>
        <p:nvSpPr>
          <p:cNvPr id="3" name="Subtitle 2">
            <a:extLst>
              <a:ext uri="{FF2B5EF4-FFF2-40B4-BE49-F238E27FC236}">
                <a16:creationId xmlns:a16="http://schemas.microsoft.com/office/drawing/2014/main" id="{D8E83700-6838-4F8C-9D65-5A9588CCD4CE}"/>
              </a:ext>
            </a:extLst>
          </p:cNvPr>
          <p:cNvSpPr>
            <a:spLocks noGrp="1"/>
          </p:cNvSpPr>
          <p:nvPr>
            <p:ph type="subTitle" idx="1"/>
          </p:nvPr>
        </p:nvSpPr>
        <p:spPr>
          <a:xfrm>
            <a:off x="0" y="2628901"/>
            <a:ext cx="12192000" cy="4229098"/>
          </a:xfrm>
        </p:spPr>
        <p:txBody>
          <a:bodyPr/>
          <a:lstStyle/>
          <a:p>
            <a:endParaRPr lang="en-US" dirty="0"/>
          </a:p>
        </p:txBody>
      </p:sp>
    </p:spTree>
    <p:extLst>
      <p:ext uri="{BB962C8B-B14F-4D97-AF65-F5344CB8AC3E}">
        <p14:creationId xmlns:p14="http://schemas.microsoft.com/office/powerpoint/2010/main" val="2890750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4C1C-907E-4506-A61D-9A1466E10AC9}"/>
              </a:ext>
            </a:extLst>
          </p:cNvPr>
          <p:cNvSpPr>
            <a:spLocks noGrp="1"/>
          </p:cNvSpPr>
          <p:nvPr>
            <p:ph type="ctrTitle"/>
          </p:nvPr>
        </p:nvSpPr>
        <p:spPr>
          <a:xfrm>
            <a:off x="1524000" y="1122363"/>
            <a:ext cx="9144000" cy="134937"/>
          </a:xfrm>
        </p:spPr>
        <p:txBody>
          <a:bodyPr>
            <a:normAutofit fontScale="90000"/>
          </a:bodyPr>
          <a:lstStyle/>
          <a:p>
            <a:r>
              <a:rPr lang="en-US" sz="7200" b="1" dirty="0"/>
              <a:t>Two Different Registers</a:t>
            </a:r>
          </a:p>
        </p:txBody>
      </p:sp>
      <p:sp>
        <p:nvSpPr>
          <p:cNvPr id="3" name="Subtitle 2">
            <a:extLst>
              <a:ext uri="{FF2B5EF4-FFF2-40B4-BE49-F238E27FC236}">
                <a16:creationId xmlns:a16="http://schemas.microsoft.com/office/drawing/2014/main" id="{07E0E237-C593-406D-9F79-4CBEBB0673C6}"/>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1D92A944-14B4-42D5-948E-33587ECBC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2364"/>
            <a:ext cx="12192000" cy="5735636"/>
          </a:xfrm>
          <a:prstGeom prst="rect">
            <a:avLst/>
          </a:prstGeom>
        </p:spPr>
      </p:pic>
    </p:spTree>
    <p:extLst>
      <p:ext uri="{BB962C8B-B14F-4D97-AF65-F5344CB8AC3E}">
        <p14:creationId xmlns:p14="http://schemas.microsoft.com/office/powerpoint/2010/main" val="800643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A5D5-CD82-4ADB-A7BF-0D97F41DD7E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64F14DE-5525-47E6-A068-0C75E7F45B3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031A53E-9210-468A-9AC0-3E5B37D7E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1221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BCD0-32C3-4CFC-BDED-98EFD980B71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4EEE0D3-DA6E-4B9B-B1A9-FA3B3263553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B67693-9D22-44EB-9982-2E1BD5AC8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rad="127000">
              <a:schemeClr val="tx1"/>
            </a:glow>
          </a:effectLst>
        </p:spPr>
      </p:pic>
    </p:spTree>
    <p:extLst>
      <p:ext uri="{BB962C8B-B14F-4D97-AF65-F5344CB8AC3E}">
        <p14:creationId xmlns:p14="http://schemas.microsoft.com/office/powerpoint/2010/main" val="1191139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D7127-7641-4A16-AF7F-62E12F6C19C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AE7A8B7-1D9B-47F5-BABB-892261EEC22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4088F9A-21AE-47D9-9152-36540E050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rad="127000">
              <a:schemeClr val="tx1"/>
            </a:glow>
            <a:innerShdw blurRad="114300">
              <a:prstClr val="black"/>
            </a:innerShdw>
          </a:effectLst>
        </p:spPr>
      </p:pic>
    </p:spTree>
    <p:extLst>
      <p:ext uri="{BB962C8B-B14F-4D97-AF65-F5344CB8AC3E}">
        <p14:creationId xmlns:p14="http://schemas.microsoft.com/office/powerpoint/2010/main" val="347075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4B199-F06C-4725-896F-5E9AC732DF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559DEA1-ABFE-4EAA-8ED8-F81F5F49F23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D3C61D6-2C9A-4AC2-AE50-E78117CE4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rad="228600">
              <a:schemeClr val="accent1">
                <a:satMod val="175000"/>
                <a:alpha val="40000"/>
              </a:schemeClr>
            </a:glow>
            <a:outerShdw blurRad="1270000" dist="50800" dir="5400000" algn="ctr" rotWithShape="0">
              <a:schemeClr val="tx1"/>
            </a:outerShdw>
          </a:effectLst>
        </p:spPr>
      </p:pic>
    </p:spTree>
    <p:extLst>
      <p:ext uri="{BB962C8B-B14F-4D97-AF65-F5344CB8AC3E}">
        <p14:creationId xmlns:p14="http://schemas.microsoft.com/office/powerpoint/2010/main" val="214618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F6DE-6D2A-462C-8F5C-2770B552AE40}"/>
              </a:ext>
            </a:extLst>
          </p:cNvPr>
          <p:cNvSpPr>
            <a:spLocks noGrp="1"/>
          </p:cNvSpPr>
          <p:nvPr>
            <p:ph type="ctrTitle"/>
          </p:nvPr>
        </p:nvSpPr>
        <p:spPr>
          <a:xfrm>
            <a:off x="0" y="0"/>
            <a:ext cx="12192000" cy="6857999"/>
          </a:xfrm>
        </p:spPr>
        <p:txBody>
          <a:bodyPr>
            <a:normAutofit/>
          </a:bodyPr>
          <a:lstStyle/>
          <a:p>
            <a:r>
              <a:rPr lang="en-US" sz="4000" b="1" dirty="0"/>
              <a:t>PRACTICE (10)</a:t>
            </a:r>
            <a:br>
              <a:rPr lang="en-US" sz="4000" b="1" dirty="0"/>
            </a:br>
            <a:r>
              <a:rPr lang="en-US" sz="4000" b="1" dirty="0"/>
              <a:t> In the following sentences, do the capitalized pairs of words have the same (or very nearly the same) sense?</a:t>
            </a:r>
            <a:br>
              <a:rPr lang="en-US" sz="4000" b="1" dirty="0"/>
            </a:br>
            <a:br>
              <a:rPr lang="en-US" sz="4000" b="1" dirty="0"/>
            </a:br>
            <a:r>
              <a:rPr lang="en-US" sz="4000" b="1" dirty="0"/>
              <a:t>(1) The thief tried to CONCEAL/HIDE the evidence. </a:t>
            </a:r>
            <a:br>
              <a:rPr lang="en-US" sz="4000" b="1" dirty="0"/>
            </a:br>
            <a:r>
              <a:rPr lang="en-US" sz="4000" b="1" dirty="0"/>
              <a:t>(2) I’m going to PURCHASE/BUY a new coat. </a:t>
            </a:r>
            <a:br>
              <a:rPr lang="en-US" sz="4000" b="1" dirty="0"/>
            </a:br>
            <a:r>
              <a:rPr lang="en-US" sz="4000" b="1" dirty="0"/>
              <a:t>(3) These tomatoes are LARGE/RIPE. </a:t>
            </a:r>
            <a:br>
              <a:rPr lang="en-US" sz="4000" b="1" dirty="0"/>
            </a:br>
            <a:r>
              <a:rPr lang="en-US" sz="4000" b="1" dirty="0"/>
              <a:t>(4) This is a very LOOSE/SHORT definition. </a:t>
            </a:r>
            <a:br>
              <a:rPr lang="en-US" sz="4000" b="1" dirty="0"/>
            </a:br>
            <a:r>
              <a:rPr lang="en-US" sz="4000" b="1" dirty="0"/>
              <a:t>(5) You have my PROFOUND/DEEP sympathy. </a:t>
            </a:r>
            <a:br>
              <a:rPr lang="en-US" sz="4000" b="1" dirty="0"/>
            </a:br>
            <a:r>
              <a:rPr lang="en-US" sz="4000" b="1" dirty="0"/>
              <a:t>(6) It is a very WIDE/BROAD street.</a:t>
            </a:r>
            <a:br>
              <a:rPr lang="en-US" sz="4000" b="1" dirty="0"/>
            </a:br>
            <a:r>
              <a:rPr lang="en-US" sz="4000" b="1" dirty="0"/>
              <a:t>(7) The house stands at the SIDE/EDGE of the lake.</a:t>
            </a:r>
          </a:p>
        </p:txBody>
      </p:sp>
      <p:sp>
        <p:nvSpPr>
          <p:cNvPr id="3" name="Subtitle 2">
            <a:extLst>
              <a:ext uri="{FF2B5EF4-FFF2-40B4-BE49-F238E27FC236}">
                <a16:creationId xmlns:a16="http://schemas.microsoft.com/office/drawing/2014/main" id="{83CC77D4-469A-4025-AE6B-041379CD810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72984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9FC7-BA62-4E89-8682-44BEC681199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3EF8380-130D-4A02-9EDD-EE9D9D8F6A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754564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FBDE-0080-450A-9A48-4D459F1376E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57F4520-B929-402F-A3BD-DDBC7D01370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13E067B-70C5-46CA-B649-9CD108777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5635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850F-9650-4622-B588-D726EA215E6C}"/>
              </a:ext>
            </a:extLst>
          </p:cNvPr>
          <p:cNvSpPr>
            <a:spLocks noGrp="1"/>
          </p:cNvSpPr>
          <p:nvPr>
            <p:ph type="ctrTitle"/>
          </p:nvPr>
        </p:nvSpPr>
        <p:spPr>
          <a:xfrm>
            <a:off x="0" y="1"/>
            <a:ext cx="12192000" cy="1600200"/>
          </a:xfrm>
        </p:spPr>
        <p:txBody>
          <a:bodyPr>
            <a:normAutofit/>
          </a:bodyPr>
          <a:lstStyle/>
          <a:p>
            <a:r>
              <a:rPr lang="en-US" sz="8000" b="1" dirty="0"/>
              <a:t>TYPES OF ANTONYMS</a:t>
            </a:r>
          </a:p>
        </p:txBody>
      </p:sp>
      <p:sp>
        <p:nvSpPr>
          <p:cNvPr id="3" name="Subtitle 2">
            <a:extLst>
              <a:ext uri="{FF2B5EF4-FFF2-40B4-BE49-F238E27FC236}">
                <a16:creationId xmlns:a16="http://schemas.microsoft.com/office/drawing/2014/main" id="{A8511D12-DFD9-40C8-8407-49AF7651631D}"/>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C02C0775-3CFD-4220-952D-2C08262DA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8880"/>
            <a:ext cx="12191999" cy="5149120"/>
          </a:xfrm>
          <a:prstGeom prst="rect">
            <a:avLst/>
          </a:prstGeom>
        </p:spPr>
      </p:pic>
    </p:spTree>
    <p:extLst>
      <p:ext uri="{BB962C8B-B14F-4D97-AF65-F5344CB8AC3E}">
        <p14:creationId xmlns:p14="http://schemas.microsoft.com/office/powerpoint/2010/main" val="198932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477E-F3A5-4A7A-A590-FB9DD927DF32}"/>
              </a:ext>
            </a:extLst>
          </p:cNvPr>
          <p:cNvSpPr>
            <a:spLocks noGrp="1"/>
          </p:cNvSpPr>
          <p:nvPr>
            <p:ph type="ctrTitle"/>
          </p:nvPr>
        </p:nvSpPr>
        <p:spPr>
          <a:xfrm>
            <a:off x="0" y="0"/>
            <a:ext cx="12191999" cy="3509963"/>
          </a:xfrm>
        </p:spPr>
        <p:txBody>
          <a:bodyPr>
            <a:normAutofit/>
          </a:bodyPr>
          <a:lstStyle/>
          <a:p>
            <a:r>
              <a:rPr lang="en-US" sz="6600" b="1" dirty="0"/>
              <a:t>There are four basic types of opposites:</a:t>
            </a:r>
            <a:br>
              <a:rPr lang="en-US" sz="8000" b="1" dirty="0"/>
            </a:br>
            <a:endParaRPr lang="en-US" sz="8000" b="1" dirty="0"/>
          </a:p>
        </p:txBody>
      </p:sp>
      <p:sp>
        <p:nvSpPr>
          <p:cNvPr id="3" name="Subtitle 2">
            <a:extLst>
              <a:ext uri="{FF2B5EF4-FFF2-40B4-BE49-F238E27FC236}">
                <a16:creationId xmlns:a16="http://schemas.microsoft.com/office/drawing/2014/main" id="{2DC5E165-A708-4873-9370-A5776E660CB2}"/>
              </a:ext>
            </a:extLst>
          </p:cNvPr>
          <p:cNvSpPr>
            <a:spLocks noGrp="1"/>
          </p:cNvSpPr>
          <p:nvPr>
            <p:ph type="subTitle" idx="1"/>
          </p:nvPr>
        </p:nvSpPr>
        <p:spPr>
          <a:xfrm>
            <a:off x="0" y="2328863"/>
            <a:ext cx="12191998" cy="4529137"/>
          </a:xfrm>
        </p:spPr>
        <p:txBody>
          <a:bodyPr>
            <a:noAutofit/>
          </a:bodyPr>
          <a:lstStyle/>
          <a:p>
            <a:pPr marL="457200" indent="-457200">
              <a:buAutoNum type="arabicPeriod"/>
            </a:pPr>
            <a:r>
              <a:rPr lang="en-US" sz="4800" b="1" dirty="0"/>
              <a:t>Complementary (antonyms)/ Binary Opposites</a:t>
            </a:r>
          </a:p>
          <a:p>
            <a:pPr marL="457200" indent="-457200">
              <a:buAutoNum type="arabicPeriod"/>
            </a:pPr>
            <a:r>
              <a:rPr lang="en-US" sz="4800" b="1" dirty="0"/>
              <a:t>	(Gradable) Antonyms / Opposites</a:t>
            </a:r>
          </a:p>
          <a:p>
            <a:pPr marL="457200" indent="-457200">
              <a:buAutoNum type="arabicPeriod"/>
            </a:pPr>
            <a:r>
              <a:rPr lang="en-US" sz="4800" b="1" dirty="0"/>
              <a:t>	Converses / Converse Terms</a:t>
            </a:r>
          </a:p>
          <a:p>
            <a:pPr marL="457200" indent="-457200">
              <a:buAutoNum type="arabicPeriod"/>
            </a:pPr>
            <a:r>
              <a:rPr lang="fr-FR" sz="4800" b="1" dirty="0"/>
              <a:t>	Incompatible Sets / Multiple Incompatibles</a:t>
            </a:r>
            <a:endParaRPr lang="en-US" sz="4800" b="1" dirty="0"/>
          </a:p>
        </p:txBody>
      </p:sp>
    </p:spTree>
    <p:extLst>
      <p:ext uri="{BB962C8B-B14F-4D97-AF65-F5344CB8AC3E}">
        <p14:creationId xmlns:p14="http://schemas.microsoft.com/office/powerpoint/2010/main" val="387982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A74E-C513-44D7-A7FF-B13329639BD6}"/>
              </a:ext>
            </a:extLst>
          </p:cNvPr>
          <p:cNvSpPr>
            <a:spLocks noGrp="1"/>
          </p:cNvSpPr>
          <p:nvPr>
            <p:ph type="ctrTitle"/>
          </p:nvPr>
        </p:nvSpPr>
        <p:spPr>
          <a:xfrm>
            <a:off x="0" y="1"/>
            <a:ext cx="12192000" cy="1600200"/>
          </a:xfrm>
        </p:spPr>
        <p:txBody>
          <a:bodyPr>
            <a:normAutofit/>
          </a:bodyPr>
          <a:lstStyle/>
          <a:p>
            <a:r>
              <a:rPr lang="en-US" sz="8000" b="1" dirty="0"/>
              <a:t>Binary Opposites</a:t>
            </a:r>
          </a:p>
        </p:txBody>
      </p:sp>
      <p:sp>
        <p:nvSpPr>
          <p:cNvPr id="3" name="Subtitle 2">
            <a:extLst>
              <a:ext uri="{FF2B5EF4-FFF2-40B4-BE49-F238E27FC236}">
                <a16:creationId xmlns:a16="http://schemas.microsoft.com/office/drawing/2014/main" id="{B89C45A0-036E-4B17-8A5E-1EFCAE350E5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83CF9A2-B5F9-47B8-8A2F-834407D84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8824"/>
            <a:ext cx="12192000" cy="4829175"/>
          </a:xfrm>
          <a:prstGeom prst="rect">
            <a:avLst/>
          </a:prstGeom>
        </p:spPr>
      </p:pic>
    </p:spTree>
    <p:extLst>
      <p:ext uri="{BB962C8B-B14F-4D97-AF65-F5344CB8AC3E}">
        <p14:creationId xmlns:p14="http://schemas.microsoft.com/office/powerpoint/2010/main" val="263483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743A-B1A9-4191-9726-929CF7706670}"/>
              </a:ext>
            </a:extLst>
          </p:cNvPr>
          <p:cNvSpPr>
            <a:spLocks noGrp="1"/>
          </p:cNvSpPr>
          <p:nvPr>
            <p:ph type="ctrTitle"/>
          </p:nvPr>
        </p:nvSpPr>
        <p:spPr>
          <a:xfrm>
            <a:off x="0" y="0"/>
            <a:ext cx="12192000" cy="6857999"/>
          </a:xfrm>
        </p:spPr>
        <p:txBody>
          <a:bodyPr>
            <a:normAutofit/>
          </a:bodyPr>
          <a:lstStyle/>
          <a:p>
            <a:r>
              <a:rPr lang="en-US" sz="8000" b="1" dirty="0">
                <a:latin typeface="Times New Roman" panose="02020603050405020304" pitchFamily="18" charset="0"/>
                <a:cs typeface="Times New Roman" panose="02020603050405020304" pitchFamily="18" charset="0"/>
              </a:rPr>
              <a:t>If the one of the pairs is applicable, then the other cannot be, and vice versa.</a:t>
            </a:r>
            <a:br>
              <a:rPr lang="en-US" sz="8000" b="1" dirty="0">
                <a:latin typeface="Times New Roman" panose="02020603050405020304" pitchFamily="18" charset="0"/>
                <a:cs typeface="Times New Roman" panose="02020603050405020304" pitchFamily="18" charset="0"/>
              </a:rPr>
            </a:br>
            <a:br>
              <a:rPr lang="en-US" dirty="0"/>
            </a:br>
            <a:br>
              <a:rPr lang="en-US" dirty="0"/>
            </a:br>
            <a:endParaRPr lang="en-US" dirty="0"/>
          </a:p>
        </p:txBody>
      </p:sp>
      <p:sp>
        <p:nvSpPr>
          <p:cNvPr id="3" name="Subtitle 2">
            <a:extLst>
              <a:ext uri="{FF2B5EF4-FFF2-40B4-BE49-F238E27FC236}">
                <a16:creationId xmlns:a16="http://schemas.microsoft.com/office/drawing/2014/main" id="{C3F047F8-39F1-4C6F-8DAE-76C7F9DAB325}"/>
              </a:ext>
            </a:extLst>
          </p:cNvPr>
          <p:cNvSpPr>
            <a:spLocks noGrp="1"/>
          </p:cNvSpPr>
          <p:nvPr>
            <p:ph type="subTitle" idx="1"/>
          </p:nvPr>
        </p:nvSpPr>
        <p:spPr>
          <a:xfrm>
            <a:off x="-1" y="4286250"/>
            <a:ext cx="12191999" cy="2571748"/>
          </a:xfrm>
        </p:spPr>
        <p:txBody>
          <a:bodyPr>
            <a:normAutofit/>
          </a:bodyPr>
          <a:lstStyle/>
          <a:p>
            <a:r>
              <a:rPr lang="en-US" sz="8000" b="1" dirty="0">
                <a:latin typeface="Times New Roman" panose="02020603050405020304" pitchFamily="18" charset="0"/>
                <a:cs typeface="Times New Roman" panose="02020603050405020304" pitchFamily="18" charset="0"/>
              </a:rPr>
              <a:t>They express an either/or relationship.</a:t>
            </a:r>
          </a:p>
        </p:txBody>
      </p:sp>
    </p:spTree>
    <p:extLst>
      <p:ext uri="{BB962C8B-B14F-4D97-AF65-F5344CB8AC3E}">
        <p14:creationId xmlns:p14="http://schemas.microsoft.com/office/powerpoint/2010/main" val="2088126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356</Words>
  <Application>Microsoft Office PowerPoint</Application>
  <PresentationFormat>Widescreen</PresentationFormat>
  <Paragraphs>36</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Times New Roman</vt:lpstr>
      <vt:lpstr>Office Theme</vt:lpstr>
      <vt:lpstr>PowerPoint Presentation</vt:lpstr>
      <vt:lpstr>The Semantics of Words (1)</vt:lpstr>
      <vt:lpstr>Antonymy the relationship of being "opposite in meaning"</vt:lpstr>
      <vt:lpstr>PowerPoint Presentation</vt:lpstr>
      <vt:lpstr>PowerPoint Presentation</vt:lpstr>
      <vt:lpstr>TYPES OF ANTONYMS</vt:lpstr>
      <vt:lpstr>There are four basic types of opposites: </vt:lpstr>
      <vt:lpstr>Binary Opposites</vt:lpstr>
      <vt:lpstr>If the one of the pairs is applicable, then the other cannot be, and vice versa.   </vt:lpstr>
      <vt:lpstr>Example: true and false are binary antonyms. If a sentence is true, it cannot be false. If it is false, it cannot be true. </vt:lpstr>
      <vt:lpstr>(Gradable) Antonyms / Opposites:   Expressions are gradable antonyms if they are at opposite ends of a continuous scale of values.   </vt:lpstr>
      <vt:lpstr>Thus, with gradable antonyms it is possible to be both "not X" and "not Y", but somewhere in the middle. </vt:lpstr>
      <vt:lpstr>PowerPoint Presentation</vt:lpstr>
      <vt:lpstr>PowerPoint Presentation</vt:lpstr>
      <vt:lpstr>PowerPoint Presentation</vt:lpstr>
      <vt:lpstr>beautiful – pretty – good-looking – plain – ugly</vt:lpstr>
      <vt:lpstr>PowerPoint Presentation</vt:lpstr>
      <vt:lpstr>PowerPoint Presentation</vt:lpstr>
      <vt:lpstr>PowerPoint Presentation</vt:lpstr>
      <vt:lpstr>PowerPoint Presentation</vt:lpstr>
      <vt:lpstr>4. Incompatible Sets / Multiple Incompatibles:</vt:lpstr>
      <vt:lpstr>PowerPoint Presentation</vt:lpstr>
      <vt:lpstr>PowerPoint Presentation</vt:lpstr>
      <vt:lpstr>PowerPoint Presentation</vt:lpstr>
      <vt:lpstr>"You forget what you want to remember and you remember what you want to forget."</vt:lpstr>
      <vt:lpstr>"You always pass failure on the way to success."</vt:lpstr>
      <vt:lpstr>"Some have been thought to be brave because they were afraid to run away." </vt:lpstr>
      <vt:lpstr>"Winning may not be everything, but losing has little to recommend it.”</vt:lpstr>
      <vt:lpstr>"Every day I remind myself that my inner and outer life are based on the labors of other men, living and dead, and that I must exert myself in order to give in the same measure as I have received and am still receiving."</vt:lpstr>
      <vt:lpstr>If speaking is silver, then listening is gold."</vt:lpstr>
      <vt:lpstr>  The relationship between two expressions that have the same sense. Synonyms, therefore, are expressions which share a sense; perfect synonyms would share all their senses. </vt:lpstr>
      <vt:lpstr>PowerPoint Presentation</vt:lpstr>
      <vt:lpstr>PowerPoint Presentation</vt:lpstr>
      <vt:lpstr>Patterns of Synonyms</vt:lpstr>
      <vt:lpstr>British and American English</vt:lpstr>
      <vt:lpstr>Anglo – Saxon versus Latin or Greek</vt:lpstr>
      <vt:lpstr>Emotional Overtones &amp; Evocative Effects:</vt:lpstr>
      <vt:lpstr>The words politician and statesman both denote an elected or appointed person who is actively involved in governmental affairs; however, the connotation of each word is very different. Politician connotes a person interested in personal gain who promotes narrow interests, and statesman connotes an individual who is concerned about the long-term interests of all citizens.</vt:lpstr>
      <vt:lpstr>conceal carries the implication that there's someone you are concealing it from, and hence the act is somewhat deliberate in nature.   conceal is formal. </vt:lpstr>
      <vt:lpstr>The box was concealed beneath the rocks for centuries. The box was hidden beneath the rocks for centuries.  In the first, you understand that it was deliberately hidden, and perhaps required some searching to uncover. In the second, maybe it happened naturally.  </vt:lpstr>
      <vt:lpstr>Two Different Registers</vt:lpstr>
      <vt:lpstr>PowerPoint Presentation</vt:lpstr>
      <vt:lpstr>PowerPoint Presentation</vt:lpstr>
      <vt:lpstr>PowerPoint Presentation</vt:lpstr>
      <vt:lpstr>PowerPoint Presentation</vt:lpstr>
      <vt:lpstr>PRACTICE (10)  In the following sentences, do the capitalized pairs of words have the same (or very nearly the same) sense?  (1) The thief tried to CONCEAL/HIDE the evidence.  (2) I’m going to PURCHASE/BUY a new coat.  (3) These tomatoes are LARGE/RIPE.  (4) This is a very LOOSE/SHORT definition.  (5) You have my PROFOUND/DEEP sympathy.  (6) It is a very WIDE/BROAD street. (7) The house stands at the SIDE/EDGE of the lake.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Antonymy the relationship of being "opposite in meaning"</dc:title>
  <dc:creator>Noona</dc:creator>
  <cp:lastModifiedBy>Noona</cp:lastModifiedBy>
  <cp:revision>78</cp:revision>
  <dcterms:created xsi:type="dcterms:W3CDTF">2018-12-01T05:08:26Z</dcterms:created>
  <dcterms:modified xsi:type="dcterms:W3CDTF">2018-12-01T15:56:43Z</dcterms:modified>
</cp:coreProperties>
</file>