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7" d="100"/>
          <a:sy n="67" d="100"/>
        </p:scale>
        <p:origin x="102"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DB2D3-4CA3-4401-8985-0BE036791E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FBD4F3-7EE0-4DC1-85DA-E23E6EF419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498FA4-67EC-4029-91F1-EFD954A254D4}"/>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BDA4084D-FBDF-4225-BDC6-464AC46385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3752A-0CE6-460C-9E5B-B86AC0E7B1D1}"/>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2743804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E8A10-BED9-428C-8777-A29A9EC1F03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AFED1D-759D-4AE4-A226-BEA7DC8A7A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BC42AF-95BD-473E-9BA1-AA55635DD87C}"/>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DDA91E96-B4AA-4487-AC9B-A059C3AA28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042353-0902-4151-BC95-FD8D0BD6F774}"/>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22112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A615B-6D9B-4BB7-A75E-50524AA280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4FDB8D-B646-4E7D-8929-C6963D84403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6301BF-1BDC-4AEE-9EED-BC2C684D3ED8}"/>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7A67C64B-D10E-4569-99B3-BD3E129085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91965-071B-49FC-8D0B-197B88248809}"/>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244504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7AA39-63A5-4BBA-870A-291CB7669F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E5B9B1-DB27-46B9-8CE2-C72FE4BFBAC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F548FB-5D1A-43E2-999B-267DE057A017}"/>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F037BFA7-99AE-4463-AD3D-F2D56D0144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9C37A-B6F1-403F-8641-08650A8AC58E}"/>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1865617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40E41-0372-457D-A86B-FBB8980CC2C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65905C8-A83E-44CD-A999-012322C0A0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B4AC0DE-14B5-4E8E-8232-3C7A250718ED}"/>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53C67A69-6A1F-4F36-AAB3-01EAE82D9C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5F49F0-A16C-4D54-9736-7A2BAB85D75B}"/>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1090746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210FB-4537-4569-BD99-C2FBB3445F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9B8B1-9F7B-48E4-A451-B2A09530C42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84F8DFC-3ACB-445E-8C91-8C92E7C9EB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4EBCC0-FF58-45EF-A6A8-20ACAE5EBF39}"/>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6" name="Footer Placeholder 5">
            <a:extLst>
              <a:ext uri="{FF2B5EF4-FFF2-40B4-BE49-F238E27FC236}">
                <a16:creationId xmlns:a16="http://schemas.microsoft.com/office/drawing/2014/main" id="{60B33D4B-D993-47A7-BBF2-C5996264CC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E4D257-C1EA-497D-A42C-103B374460D9}"/>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3555730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A39C0-75CE-4CA7-B861-A312C3DBA5C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7D0474-4CF4-4447-8780-4283B8BE8B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21DDD3-A5B2-4069-9CCC-4710BDDECA0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46B172-C431-4533-A984-1F13A4C62F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88A4003-3B52-49DE-99DF-340846CFB4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152CD0-0624-4436-9839-11C4D70BCA23}"/>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8" name="Footer Placeholder 7">
            <a:extLst>
              <a:ext uri="{FF2B5EF4-FFF2-40B4-BE49-F238E27FC236}">
                <a16:creationId xmlns:a16="http://schemas.microsoft.com/office/drawing/2014/main" id="{96DBBD38-28A8-4DB5-91FB-3C2DF0D186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44BF8ED-751C-49D7-BB09-4048118244DB}"/>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39090152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D9D22-4B86-46FF-97E6-97739AF31D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958355-D41E-4F28-9EA1-959848D25C0D}"/>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4" name="Footer Placeholder 3">
            <a:extLst>
              <a:ext uri="{FF2B5EF4-FFF2-40B4-BE49-F238E27FC236}">
                <a16:creationId xmlns:a16="http://schemas.microsoft.com/office/drawing/2014/main" id="{E91206B3-C9E8-47F5-8A47-061594C539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64596C-DA40-47DF-91B2-2950B1868AE1}"/>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2154637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130C0F-91DA-4B09-AD3F-1015C3712508}"/>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3" name="Footer Placeholder 2">
            <a:extLst>
              <a:ext uri="{FF2B5EF4-FFF2-40B4-BE49-F238E27FC236}">
                <a16:creationId xmlns:a16="http://schemas.microsoft.com/office/drawing/2014/main" id="{973AC2A0-ED30-4410-906D-D1B80F2327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FAC8E1C-F116-44DD-A573-99879D040893}"/>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399513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C8B8-D2B9-4F13-AE23-0961263184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FB7AAA-6512-477F-B42C-DE1E5A9C96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A4ED2A-A43B-465F-AA43-F22CB0C7B6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38B5B4-E8D9-4AD8-A1BF-9D91B002451D}"/>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6" name="Footer Placeholder 5">
            <a:extLst>
              <a:ext uri="{FF2B5EF4-FFF2-40B4-BE49-F238E27FC236}">
                <a16:creationId xmlns:a16="http://schemas.microsoft.com/office/drawing/2014/main" id="{AEDE65BE-1096-405F-B5A0-6915D08E46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D83F1-4655-4C97-A9B8-85DCF0A9124A}"/>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1206241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7165D-ABFA-4FE2-BF8C-AF2DFDB714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AA66C7-9931-45A1-9002-885C9D3E5D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665496-2EA1-4773-842E-4955EA3C23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79CB457-9341-4C9C-9197-F4D2AAE0A229}"/>
              </a:ext>
            </a:extLst>
          </p:cNvPr>
          <p:cNvSpPr>
            <a:spLocks noGrp="1"/>
          </p:cNvSpPr>
          <p:nvPr>
            <p:ph type="dt" sz="half" idx="10"/>
          </p:nvPr>
        </p:nvSpPr>
        <p:spPr/>
        <p:txBody>
          <a:bodyPr/>
          <a:lstStyle/>
          <a:p>
            <a:fld id="{90F95484-9D3E-46EA-B17F-0E0B4DD82391}" type="datetimeFigureOut">
              <a:rPr lang="en-US" smtClean="0"/>
              <a:t>12/1/2018</a:t>
            </a:fld>
            <a:endParaRPr lang="en-US"/>
          </a:p>
        </p:txBody>
      </p:sp>
      <p:sp>
        <p:nvSpPr>
          <p:cNvPr id="6" name="Footer Placeholder 5">
            <a:extLst>
              <a:ext uri="{FF2B5EF4-FFF2-40B4-BE49-F238E27FC236}">
                <a16:creationId xmlns:a16="http://schemas.microsoft.com/office/drawing/2014/main" id="{E38A0EC1-0779-4E54-8288-8CEA8DF891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1594B5-D7AA-4F57-8179-9145FE3584EC}"/>
              </a:ext>
            </a:extLst>
          </p:cNvPr>
          <p:cNvSpPr>
            <a:spLocks noGrp="1"/>
          </p:cNvSpPr>
          <p:nvPr>
            <p:ph type="sldNum" sz="quarter" idx="12"/>
          </p:nvPr>
        </p:nvSpPr>
        <p:spPr/>
        <p:txBody>
          <a:bodyPr/>
          <a:lstStyle/>
          <a:p>
            <a:fld id="{2BCA2D84-BD75-4E55-B63D-03F088B3E8B7}" type="slidenum">
              <a:rPr lang="en-US" smtClean="0"/>
              <a:t>‹#›</a:t>
            </a:fld>
            <a:endParaRPr lang="en-US"/>
          </a:p>
        </p:txBody>
      </p:sp>
    </p:spTree>
    <p:extLst>
      <p:ext uri="{BB962C8B-B14F-4D97-AF65-F5344CB8AC3E}">
        <p14:creationId xmlns:p14="http://schemas.microsoft.com/office/powerpoint/2010/main" val="24289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E3478-4FA7-4310-A66B-F86D116094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F07BB28-067C-41C0-B69A-C8AA4BA7D2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C361EF-C265-4D20-B7AC-8C211AE01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95484-9D3E-46EA-B17F-0E0B4DD82391}" type="datetimeFigureOut">
              <a:rPr lang="en-US" smtClean="0"/>
              <a:t>12/1/2018</a:t>
            </a:fld>
            <a:endParaRPr lang="en-US"/>
          </a:p>
        </p:txBody>
      </p:sp>
      <p:sp>
        <p:nvSpPr>
          <p:cNvPr id="5" name="Footer Placeholder 4">
            <a:extLst>
              <a:ext uri="{FF2B5EF4-FFF2-40B4-BE49-F238E27FC236}">
                <a16:creationId xmlns:a16="http://schemas.microsoft.com/office/drawing/2014/main" id="{1BCB19EF-5D8B-4180-95D4-9B223CF569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1DB50A-EB9E-43A9-A85C-4124E5E43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A2D84-BD75-4E55-B63D-03F088B3E8B7}" type="slidenum">
              <a:rPr lang="en-US" smtClean="0"/>
              <a:t>‹#›</a:t>
            </a:fld>
            <a:endParaRPr lang="en-US"/>
          </a:p>
        </p:txBody>
      </p:sp>
    </p:spTree>
    <p:extLst>
      <p:ext uri="{BB962C8B-B14F-4D97-AF65-F5344CB8AC3E}">
        <p14:creationId xmlns:p14="http://schemas.microsoft.com/office/powerpoint/2010/main" val="2919235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96AF1-FFB6-4102-8FDB-D41D8BBD33C6}"/>
              </a:ext>
            </a:extLst>
          </p:cNvPr>
          <p:cNvSpPr>
            <a:spLocks noGrp="1"/>
          </p:cNvSpPr>
          <p:nvPr>
            <p:ph type="ctrTitle"/>
          </p:nvPr>
        </p:nvSpPr>
        <p:spPr>
          <a:xfrm>
            <a:off x="0" y="0"/>
            <a:ext cx="12192000" cy="6858000"/>
          </a:xfrm>
        </p:spPr>
        <p:txBody>
          <a:bodyPr>
            <a:normAutofit/>
          </a:bodyPr>
          <a:lstStyle/>
          <a:p>
            <a:r>
              <a:rPr lang="en-US" sz="8800" b="1" dirty="0"/>
              <a:t>Germany looks at easing immigration laws to fill </a:t>
            </a:r>
            <a:r>
              <a:rPr lang="en-US" sz="8800" b="1" dirty="0" err="1"/>
              <a:t>labour</a:t>
            </a:r>
            <a:r>
              <a:rPr lang="en-US" sz="8800" b="1" dirty="0"/>
              <a:t> gaps</a:t>
            </a:r>
          </a:p>
        </p:txBody>
      </p:sp>
      <p:sp>
        <p:nvSpPr>
          <p:cNvPr id="3" name="Subtitle 2">
            <a:extLst>
              <a:ext uri="{FF2B5EF4-FFF2-40B4-BE49-F238E27FC236}">
                <a16:creationId xmlns:a16="http://schemas.microsoft.com/office/drawing/2014/main" id="{DF6EE77E-FCE6-4542-B3F1-721C7EE28782}"/>
              </a:ext>
            </a:extLst>
          </p:cNvPr>
          <p:cNvSpPr>
            <a:spLocks noGrp="1"/>
          </p:cNvSpPr>
          <p:nvPr>
            <p:ph type="subTitle" idx="1"/>
          </p:nvPr>
        </p:nvSpPr>
        <p:spPr>
          <a:xfrm>
            <a:off x="1524000" y="3602038"/>
            <a:ext cx="9144000" cy="3255962"/>
          </a:xfrm>
        </p:spPr>
        <p:txBody>
          <a:bodyPr/>
          <a:lstStyle/>
          <a:p>
            <a:endParaRPr lang="en-US" dirty="0"/>
          </a:p>
        </p:txBody>
      </p:sp>
      <p:pic>
        <p:nvPicPr>
          <p:cNvPr id="5" name="Picture 4">
            <a:extLst>
              <a:ext uri="{FF2B5EF4-FFF2-40B4-BE49-F238E27FC236}">
                <a16:creationId xmlns:a16="http://schemas.microsoft.com/office/drawing/2014/main" id="{2EEB68CF-4165-422E-99AF-70481D1E4B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3255961"/>
          </a:xfrm>
          <a:prstGeom prst="rect">
            <a:avLst/>
          </a:prstGeom>
        </p:spPr>
      </p:pic>
    </p:spTree>
    <p:extLst>
      <p:ext uri="{BB962C8B-B14F-4D97-AF65-F5344CB8AC3E}">
        <p14:creationId xmlns:p14="http://schemas.microsoft.com/office/powerpoint/2010/main" val="1095127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AA7C4-7081-4D58-9053-A765CD51BFC6}"/>
              </a:ext>
            </a:extLst>
          </p:cNvPr>
          <p:cNvSpPr>
            <a:spLocks noGrp="1"/>
          </p:cNvSpPr>
          <p:nvPr>
            <p:ph type="ctrTitle"/>
          </p:nvPr>
        </p:nvSpPr>
        <p:spPr>
          <a:xfrm>
            <a:off x="0" y="0"/>
            <a:ext cx="12192000" cy="6858000"/>
          </a:xfrm>
        </p:spPr>
        <p:txBody>
          <a:bodyPr>
            <a:normAutofit/>
          </a:bodyPr>
          <a:lstStyle/>
          <a:p>
            <a:r>
              <a:rPr lang="en-US" sz="8000" b="1" dirty="0"/>
              <a:t>With unemployment at a record low, companies in Europe's biggest economy have been complaining that a constant shortage in workers is threatening growth. </a:t>
            </a:r>
          </a:p>
        </p:txBody>
      </p:sp>
      <p:sp>
        <p:nvSpPr>
          <p:cNvPr id="3" name="Subtitle 2">
            <a:extLst>
              <a:ext uri="{FF2B5EF4-FFF2-40B4-BE49-F238E27FC236}">
                <a16:creationId xmlns:a16="http://schemas.microsoft.com/office/drawing/2014/main" id="{D7B13B81-207A-4D11-B7B0-C87C0D8245E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0239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3B41-0A8A-4261-897F-2ECE64C8B598}"/>
              </a:ext>
            </a:extLst>
          </p:cNvPr>
          <p:cNvSpPr>
            <a:spLocks noGrp="1"/>
          </p:cNvSpPr>
          <p:nvPr>
            <p:ph type="title"/>
          </p:nvPr>
        </p:nvSpPr>
        <p:spPr>
          <a:xfrm>
            <a:off x="14288" y="0"/>
            <a:ext cx="12192000" cy="6858000"/>
          </a:xfrm>
        </p:spPr>
        <p:txBody>
          <a:bodyPr>
            <a:normAutofit/>
          </a:bodyPr>
          <a:lstStyle/>
          <a:p>
            <a:r>
              <a:rPr lang="en-US" sz="8000" b="1" dirty="0"/>
              <a:t>In the areas of mathematics, computing, natural sciences and technology, a record 338,200 jobs went unfilled in September. </a:t>
            </a:r>
          </a:p>
        </p:txBody>
      </p:sp>
      <p:sp>
        <p:nvSpPr>
          <p:cNvPr id="3" name="Content Placeholder 2">
            <a:extLst>
              <a:ext uri="{FF2B5EF4-FFF2-40B4-BE49-F238E27FC236}">
                <a16:creationId xmlns:a16="http://schemas.microsoft.com/office/drawing/2014/main" id="{C8005AC6-B3DA-4DDA-91E2-D121ECE04757}"/>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4252941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4C924-C9F9-4760-9BB5-80B2140523D3}"/>
              </a:ext>
            </a:extLst>
          </p:cNvPr>
          <p:cNvSpPr>
            <a:spLocks noGrp="1"/>
          </p:cNvSpPr>
          <p:nvPr>
            <p:ph type="ctrTitle"/>
          </p:nvPr>
        </p:nvSpPr>
        <p:spPr>
          <a:xfrm>
            <a:off x="0" y="0"/>
            <a:ext cx="12192000" cy="6858000"/>
          </a:xfrm>
        </p:spPr>
        <p:txBody>
          <a:bodyPr>
            <a:normAutofit/>
          </a:bodyPr>
          <a:lstStyle/>
          <a:p>
            <a:r>
              <a:rPr lang="en-US" b="1" dirty="0"/>
              <a:t>Economy Minister Peter Altmaier said the new rules will be of particular help to Germany's small-and-medium sized companies, "which in the past have suffered as they are in competition with big companies that have illegally attracted the well-trained people".</a:t>
            </a:r>
          </a:p>
        </p:txBody>
      </p:sp>
      <p:sp>
        <p:nvSpPr>
          <p:cNvPr id="3" name="Subtitle 2">
            <a:extLst>
              <a:ext uri="{FF2B5EF4-FFF2-40B4-BE49-F238E27FC236}">
                <a16:creationId xmlns:a16="http://schemas.microsoft.com/office/drawing/2014/main" id="{4E5875C4-2AC4-4D52-869F-CDF10BCA121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3903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CCDF-6D5B-425D-A50E-3F4CBB956A33}"/>
              </a:ext>
            </a:extLst>
          </p:cNvPr>
          <p:cNvSpPr>
            <a:spLocks noGrp="1"/>
          </p:cNvSpPr>
          <p:nvPr>
            <p:ph type="ctrTitle"/>
          </p:nvPr>
        </p:nvSpPr>
        <p:spPr>
          <a:xfrm>
            <a:off x="8629650" y="1122363"/>
            <a:ext cx="1900238" cy="2387600"/>
          </a:xfrm>
        </p:spPr>
        <p:txBody>
          <a:bodyPr/>
          <a:lstStyle/>
          <a:p>
            <a:endParaRPr lang="en-US" dirty="0"/>
          </a:p>
        </p:txBody>
      </p:sp>
      <p:sp>
        <p:nvSpPr>
          <p:cNvPr id="3" name="Subtitle 2">
            <a:extLst>
              <a:ext uri="{FF2B5EF4-FFF2-40B4-BE49-F238E27FC236}">
                <a16:creationId xmlns:a16="http://schemas.microsoft.com/office/drawing/2014/main" id="{C99BA5F7-DC82-473C-A7ED-DF74269CE928}"/>
              </a:ext>
            </a:extLst>
          </p:cNvPr>
          <p:cNvSpPr>
            <a:spLocks noGrp="1"/>
          </p:cNvSpPr>
          <p:nvPr>
            <p:ph type="subTitle" idx="1"/>
          </p:nvPr>
        </p:nvSpPr>
        <p:spPr>
          <a:xfrm>
            <a:off x="0" y="0"/>
            <a:ext cx="7772400" cy="6858000"/>
          </a:xfrm>
        </p:spPr>
        <p:txBody>
          <a:bodyPr>
            <a:noAutofit/>
          </a:bodyPr>
          <a:lstStyle/>
          <a:p>
            <a:r>
              <a:rPr lang="en-US" sz="8800" b="1" dirty="0"/>
              <a:t>Kashmir's stone-pelting protesters face off with security forces</a:t>
            </a:r>
          </a:p>
        </p:txBody>
      </p:sp>
      <p:pic>
        <p:nvPicPr>
          <p:cNvPr id="5" name="Picture 4">
            <a:extLst>
              <a:ext uri="{FF2B5EF4-FFF2-40B4-BE49-F238E27FC236}">
                <a16:creationId xmlns:a16="http://schemas.microsoft.com/office/drawing/2014/main" id="{30D9C071-BF10-49AD-81C5-527DECF9EC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2400" y="0"/>
            <a:ext cx="4419599" cy="6857999"/>
          </a:xfrm>
          <a:prstGeom prst="rect">
            <a:avLst/>
          </a:prstGeom>
        </p:spPr>
      </p:pic>
    </p:spTree>
    <p:extLst>
      <p:ext uri="{BB962C8B-B14F-4D97-AF65-F5344CB8AC3E}">
        <p14:creationId xmlns:p14="http://schemas.microsoft.com/office/powerpoint/2010/main" val="1932118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945F4-F9DA-4224-916A-21DFF4E863C7}"/>
              </a:ext>
            </a:extLst>
          </p:cNvPr>
          <p:cNvSpPr>
            <a:spLocks noGrp="1"/>
          </p:cNvSpPr>
          <p:nvPr>
            <p:ph type="ctrTitle"/>
          </p:nvPr>
        </p:nvSpPr>
        <p:spPr>
          <a:xfrm>
            <a:off x="0" y="0"/>
            <a:ext cx="12192000" cy="6858000"/>
          </a:xfrm>
        </p:spPr>
        <p:txBody>
          <a:bodyPr>
            <a:normAutofit/>
          </a:bodyPr>
          <a:lstStyle/>
          <a:p>
            <a:r>
              <a:rPr lang="en-US" sz="7200" b="1" dirty="0"/>
              <a:t>Security forces using tear gas on crowds of stone-throwing young protesters in the Indian-ruled region of Kashmir have killed more than 100 people over the past year. </a:t>
            </a:r>
          </a:p>
        </p:txBody>
      </p:sp>
      <p:sp>
        <p:nvSpPr>
          <p:cNvPr id="3" name="Subtitle 2">
            <a:extLst>
              <a:ext uri="{FF2B5EF4-FFF2-40B4-BE49-F238E27FC236}">
                <a16:creationId xmlns:a16="http://schemas.microsoft.com/office/drawing/2014/main" id="{5B7306A6-F5D2-4E4A-9923-7498B4583FF0}"/>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50450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BC2D6-1247-419B-9277-4DD59E9DBD60}"/>
              </a:ext>
            </a:extLst>
          </p:cNvPr>
          <p:cNvSpPr>
            <a:spLocks noGrp="1"/>
          </p:cNvSpPr>
          <p:nvPr>
            <p:ph type="ctrTitle"/>
          </p:nvPr>
        </p:nvSpPr>
        <p:spPr>
          <a:xfrm>
            <a:off x="1" y="0"/>
            <a:ext cx="12192000" cy="6858000"/>
          </a:xfrm>
        </p:spPr>
        <p:txBody>
          <a:bodyPr>
            <a:normAutofit/>
          </a:bodyPr>
          <a:lstStyle/>
          <a:p>
            <a:r>
              <a:rPr lang="en-US" sz="8000" b="1" dirty="0"/>
              <a:t>The clashes, sparked by the killing of separatist fighter Burhan </a:t>
            </a:r>
            <a:r>
              <a:rPr lang="en-US" sz="8000" b="1" dirty="0" err="1"/>
              <a:t>Wani</a:t>
            </a:r>
            <a:r>
              <a:rPr lang="en-US" sz="8000" b="1" dirty="0"/>
              <a:t> by security forces on July 8 last year, have recently spread to colleges and schools. </a:t>
            </a:r>
          </a:p>
        </p:txBody>
      </p:sp>
      <p:sp>
        <p:nvSpPr>
          <p:cNvPr id="3" name="Subtitle 2">
            <a:extLst>
              <a:ext uri="{FF2B5EF4-FFF2-40B4-BE49-F238E27FC236}">
                <a16:creationId xmlns:a16="http://schemas.microsoft.com/office/drawing/2014/main" id="{D4D5BD17-194C-44D6-8359-A8FF4C74531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92493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0171E-61C5-42D1-8D3A-F36C96BE0F30}"/>
              </a:ext>
            </a:extLst>
          </p:cNvPr>
          <p:cNvSpPr>
            <a:spLocks noGrp="1"/>
          </p:cNvSpPr>
          <p:nvPr>
            <p:ph type="ctrTitle"/>
          </p:nvPr>
        </p:nvSpPr>
        <p:spPr>
          <a:xfrm>
            <a:off x="0" y="0"/>
            <a:ext cx="12192000" cy="6858000"/>
          </a:xfrm>
        </p:spPr>
        <p:txBody>
          <a:bodyPr>
            <a:normAutofit/>
          </a:bodyPr>
          <a:lstStyle/>
          <a:p>
            <a:r>
              <a:rPr lang="en-US" sz="8000" b="1" dirty="0"/>
              <a:t>“If I get a weapon, I am ready to join the armed struggle – but for the time being, the stone is our weapon,” said a 23-year-old student. </a:t>
            </a:r>
          </a:p>
        </p:txBody>
      </p:sp>
      <p:sp>
        <p:nvSpPr>
          <p:cNvPr id="3" name="Subtitle 2">
            <a:extLst>
              <a:ext uri="{FF2B5EF4-FFF2-40B4-BE49-F238E27FC236}">
                <a16:creationId xmlns:a16="http://schemas.microsoft.com/office/drawing/2014/main" id="{2ADEF0CB-4D21-49B4-BDFA-5B42BA38028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76176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9D75-E032-41CA-850B-9596A728A046}"/>
              </a:ext>
            </a:extLst>
          </p:cNvPr>
          <p:cNvSpPr>
            <a:spLocks noGrp="1"/>
          </p:cNvSpPr>
          <p:nvPr>
            <p:ph type="ctrTitle"/>
          </p:nvPr>
        </p:nvSpPr>
        <p:spPr>
          <a:xfrm>
            <a:off x="0" y="0"/>
            <a:ext cx="12192000" cy="6858000"/>
          </a:xfrm>
        </p:spPr>
        <p:txBody>
          <a:bodyPr/>
          <a:lstStyle/>
          <a:p>
            <a:endParaRPr lang="en-US" dirty="0"/>
          </a:p>
        </p:txBody>
      </p:sp>
      <p:sp>
        <p:nvSpPr>
          <p:cNvPr id="3" name="Subtitle 2">
            <a:extLst>
              <a:ext uri="{FF2B5EF4-FFF2-40B4-BE49-F238E27FC236}">
                <a16:creationId xmlns:a16="http://schemas.microsoft.com/office/drawing/2014/main" id="{7A938FFC-CC11-416B-929C-A8FF5BC12764}"/>
              </a:ext>
            </a:extLst>
          </p:cNvPr>
          <p:cNvSpPr>
            <a:spLocks noGrp="1"/>
          </p:cNvSpPr>
          <p:nvPr>
            <p:ph type="subTitle" idx="1"/>
          </p:nvPr>
        </p:nvSpPr>
        <p:spPr>
          <a:xfrm>
            <a:off x="1524000" y="0"/>
            <a:ext cx="10668000" cy="6858000"/>
          </a:xfrm>
        </p:spPr>
        <p:txBody>
          <a:bodyPr/>
          <a:lstStyle/>
          <a:p>
            <a:r>
              <a:rPr lang="en-US" b="1" dirty="0"/>
              <a:t> “</a:t>
            </a:r>
            <a:r>
              <a:rPr lang="en-US" sz="8000" b="1" dirty="0"/>
              <a:t>My father is in the police” the protester added. “He used to tell me to join the police, but now he does not insist.” </a:t>
            </a:r>
          </a:p>
        </p:txBody>
      </p:sp>
    </p:spTree>
    <p:extLst>
      <p:ext uri="{BB962C8B-B14F-4D97-AF65-F5344CB8AC3E}">
        <p14:creationId xmlns:p14="http://schemas.microsoft.com/office/powerpoint/2010/main" val="6208070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42387-D502-4636-B284-16FE80557606}"/>
              </a:ext>
            </a:extLst>
          </p:cNvPr>
          <p:cNvSpPr>
            <a:spLocks noGrp="1"/>
          </p:cNvSpPr>
          <p:nvPr>
            <p:ph type="ctrTitle"/>
          </p:nvPr>
        </p:nvSpPr>
        <p:spPr>
          <a:xfrm>
            <a:off x="0" y="0"/>
            <a:ext cx="12192000" cy="6858000"/>
          </a:xfrm>
        </p:spPr>
        <p:txBody>
          <a:bodyPr>
            <a:normAutofit/>
          </a:bodyPr>
          <a:lstStyle/>
          <a:p>
            <a:r>
              <a:rPr lang="en-US" sz="8000" b="1" dirty="0"/>
              <a:t>In the past few weeks, the protests have grown deadly, with at least 15 young people killed when Indian security forces fired into crowds of stone throwers. </a:t>
            </a:r>
          </a:p>
        </p:txBody>
      </p:sp>
      <p:sp>
        <p:nvSpPr>
          <p:cNvPr id="3" name="Subtitle 2">
            <a:extLst>
              <a:ext uri="{FF2B5EF4-FFF2-40B4-BE49-F238E27FC236}">
                <a16:creationId xmlns:a16="http://schemas.microsoft.com/office/drawing/2014/main" id="{95235C56-8E09-4506-8747-2EE66B70E69E}"/>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47135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B4384-5F82-4219-B85C-3A72E71B669E}"/>
              </a:ext>
            </a:extLst>
          </p:cNvPr>
          <p:cNvSpPr>
            <a:spLocks noGrp="1"/>
          </p:cNvSpPr>
          <p:nvPr>
            <p:ph type="ctrTitle"/>
          </p:nvPr>
        </p:nvSpPr>
        <p:spPr>
          <a:xfrm>
            <a:off x="0" y="0"/>
            <a:ext cx="12192000" cy="6858000"/>
          </a:xfrm>
        </p:spPr>
        <p:txBody>
          <a:bodyPr>
            <a:normAutofit/>
          </a:bodyPr>
          <a:lstStyle/>
          <a:p>
            <a:r>
              <a:rPr lang="en-US" b="1" dirty="0"/>
              <a:t>In the past few weeks, the two nuclear states have, between them, killed two dozen civilians and injured scores of others in exchanges of artillery fire across the disputed border that divides Kashmir into parts controlled by India and Pakistan.</a:t>
            </a:r>
          </a:p>
        </p:txBody>
      </p:sp>
      <p:sp>
        <p:nvSpPr>
          <p:cNvPr id="3" name="Subtitle 2">
            <a:extLst>
              <a:ext uri="{FF2B5EF4-FFF2-40B4-BE49-F238E27FC236}">
                <a16:creationId xmlns:a16="http://schemas.microsoft.com/office/drawing/2014/main" id="{B82D2AF8-BD24-455B-AC6D-5B2EA4F20D1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4346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23A81-357B-4CE5-A313-DE553EB5D519}"/>
              </a:ext>
            </a:extLst>
          </p:cNvPr>
          <p:cNvSpPr>
            <a:spLocks noGrp="1"/>
          </p:cNvSpPr>
          <p:nvPr>
            <p:ph type="ctrTitle"/>
          </p:nvPr>
        </p:nvSpPr>
        <p:spPr>
          <a:xfrm>
            <a:off x="0" y="0"/>
            <a:ext cx="12192000" cy="6858000"/>
          </a:xfrm>
        </p:spPr>
        <p:txBody>
          <a:bodyPr>
            <a:noAutofit/>
          </a:bodyPr>
          <a:lstStyle/>
          <a:p>
            <a:r>
              <a:rPr lang="en-US" sz="7200" b="1" dirty="0"/>
              <a:t>BERLIN (Reuters) - The German cabinet will soon decide on a proposal to make it easier for skilled workers from outside the EU to move to Germany to take a job, as Germany seeks to alleviate </a:t>
            </a:r>
            <a:r>
              <a:rPr lang="en-US" sz="7200" b="1" dirty="0" err="1"/>
              <a:t>labour</a:t>
            </a:r>
            <a:r>
              <a:rPr lang="en-US" sz="7200" b="1" dirty="0"/>
              <a:t> shortages. </a:t>
            </a:r>
          </a:p>
        </p:txBody>
      </p:sp>
      <p:sp>
        <p:nvSpPr>
          <p:cNvPr id="3" name="Subtitle 2">
            <a:extLst>
              <a:ext uri="{FF2B5EF4-FFF2-40B4-BE49-F238E27FC236}">
                <a16:creationId xmlns:a16="http://schemas.microsoft.com/office/drawing/2014/main" id="{D0D3B073-DA12-4FCB-8CE1-354D5FD0EDF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114808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513AE-A516-4003-9B8C-422CD9483E70}"/>
              </a:ext>
            </a:extLst>
          </p:cNvPr>
          <p:cNvSpPr>
            <a:spLocks noGrp="1"/>
          </p:cNvSpPr>
          <p:nvPr>
            <p:ph type="ctrTitle"/>
          </p:nvPr>
        </p:nvSpPr>
        <p:spPr>
          <a:xfrm>
            <a:off x="1" y="0"/>
            <a:ext cx="7929560" cy="6858000"/>
          </a:xfrm>
        </p:spPr>
        <p:txBody>
          <a:bodyPr>
            <a:normAutofit/>
          </a:bodyPr>
          <a:lstStyle/>
          <a:p>
            <a:r>
              <a:rPr lang="en-US" dirty="0"/>
              <a:t>North and South Korea Sign Agreement for ‘Era of No War’</a:t>
            </a:r>
            <a:br>
              <a:rPr lang="en-US" dirty="0"/>
            </a:br>
            <a:endParaRPr lang="en-US" dirty="0"/>
          </a:p>
        </p:txBody>
      </p:sp>
      <p:sp>
        <p:nvSpPr>
          <p:cNvPr id="3" name="Subtitle 2">
            <a:extLst>
              <a:ext uri="{FF2B5EF4-FFF2-40B4-BE49-F238E27FC236}">
                <a16:creationId xmlns:a16="http://schemas.microsoft.com/office/drawing/2014/main" id="{E281188D-05FB-4F10-A1EE-329C8A4869AE}"/>
              </a:ext>
            </a:extLst>
          </p:cNvPr>
          <p:cNvSpPr>
            <a:spLocks noGrp="1"/>
          </p:cNvSpPr>
          <p:nvPr>
            <p:ph type="subTitle" idx="1"/>
          </p:nvPr>
        </p:nvSpPr>
        <p:spPr>
          <a:xfrm>
            <a:off x="0" y="0"/>
            <a:ext cx="7929560" cy="6858000"/>
          </a:xfrm>
        </p:spPr>
        <p:txBody>
          <a:bodyPr>
            <a:noAutofit/>
          </a:bodyPr>
          <a:lstStyle/>
          <a:p>
            <a:endParaRPr lang="en-US" sz="8000" b="1" dirty="0"/>
          </a:p>
        </p:txBody>
      </p:sp>
      <p:pic>
        <p:nvPicPr>
          <p:cNvPr id="5" name="Picture 4">
            <a:extLst>
              <a:ext uri="{FF2B5EF4-FFF2-40B4-BE49-F238E27FC236}">
                <a16:creationId xmlns:a16="http://schemas.microsoft.com/office/drawing/2014/main" id="{A87EBCC2-6739-461A-8CD5-11506BB4A0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9562" y="0"/>
            <a:ext cx="4262437" cy="6857999"/>
          </a:xfrm>
          <a:prstGeom prst="rect">
            <a:avLst/>
          </a:prstGeom>
        </p:spPr>
      </p:pic>
    </p:spTree>
    <p:extLst>
      <p:ext uri="{BB962C8B-B14F-4D97-AF65-F5344CB8AC3E}">
        <p14:creationId xmlns:p14="http://schemas.microsoft.com/office/powerpoint/2010/main" val="3976372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51971-98A2-48F0-8FE7-0D8027347832}"/>
              </a:ext>
            </a:extLst>
          </p:cNvPr>
          <p:cNvSpPr>
            <a:spLocks noGrp="1"/>
          </p:cNvSpPr>
          <p:nvPr>
            <p:ph type="ctrTitle"/>
          </p:nvPr>
        </p:nvSpPr>
        <p:spPr>
          <a:xfrm>
            <a:off x="0" y="0"/>
            <a:ext cx="12192000" cy="6858000"/>
          </a:xfrm>
        </p:spPr>
        <p:txBody>
          <a:bodyPr>
            <a:normAutofit/>
          </a:bodyPr>
          <a:lstStyle/>
          <a:p>
            <a:r>
              <a:rPr lang="en-US" sz="8000" b="1" dirty="0"/>
              <a:t>North and South Korea are still at war, and have been for more than six decades—but a new report on Tuesday indicates the conflict may soon be coming to an end. </a:t>
            </a:r>
          </a:p>
        </p:txBody>
      </p:sp>
      <p:sp>
        <p:nvSpPr>
          <p:cNvPr id="3" name="Subtitle 2">
            <a:extLst>
              <a:ext uri="{FF2B5EF4-FFF2-40B4-BE49-F238E27FC236}">
                <a16:creationId xmlns:a16="http://schemas.microsoft.com/office/drawing/2014/main" id="{687C9AA1-3ED8-4F6C-B06F-025A5E97DF1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14718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6B5BD-F68A-426A-9637-2E71ECD585B0}"/>
              </a:ext>
            </a:extLst>
          </p:cNvPr>
          <p:cNvSpPr>
            <a:spLocks noGrp="1"/>
          </p:cNvSpPr>
          <p:nvPr>
            <p:ph type="ctrTitle"/>
          </p:nvPr>
        </p:nvSpPr>
        <p:spPr>
          <a:xfrm>
            <a:off x="0" y="0"/>
            <a:ext cx="12192000" cy="6858000"/>
          </a:xfrm>
        </p:spPr>
        <p:txBody>
          <a:bodyPr>
            <a:normAutofit/>
          </a:bodyPr>
          <a:lstStyle/>
          <a:p>
            <a:r>
              <a:rPr lang="en-US" sz="6600" b="1" dirty="0"/>
              <a:t>South Korean President Moon Jae-in and North Korean leader Kim Jong Un made a historic announcement, committing to an “era of no war” during the two leaders’ joint press conference held on Wednesday in Pyongyang, North Korea. </a:t>
            </a:r>
          </a:p>
        </p:txBody>
      </p:sp>
      <p:sp>
        <p:nvSpPr>
          <p:cNvPr id="3" name="Subtitle 2">
            <a:extLst>
              <a:ext uri="{FF2B5EF4-FFF2-40B4-BE49-F238E27FC236}">
                <a16:creationId xmlns:a16="http://schemas.microsoft.com/office/drawing/2014/main" id="{40B3D26A-570C-480A-82F5-86A1FEDB4EA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1531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0FAD-83FC-4C07-A9DA-00C3CA10567F}"/>
              </a:ext>
            </a:extLst>
          </p:cNvPr>
          <p:cNvSpPr>
            <a:spLocks noGrp="1"/>
          </p:cNvSpPr>
          <p:nvPr>
            <p:ph type="ctrTitle"/>
          </p:nvPr>
        </p:nvSpPr>
        <p:spPr>
          <a:xfrm>
            <a:off x="0" y="0"/>
            <a:ext cx="12192000" cy="6858000"/>
          </a:xfrm>
        </p:spPr>
        <p:txBody>
          <a:bodyPr>
            <a:normAutofit/>
          </a:bodyPr>
          <a:lstStyle/>
          <a:p>
            <a:r>
              <a:rPr lang="en-US" sz="8000" b="1" dirty="0"/>
              <a:t>Kim and Moon confirmed their commitment to bring peace to the Korean Peninsula, a promise they first delivered at their earlier summit in April. </a:t>
            </a:r>
          </a:p>
        </p:txBody>
      </p:sp>
      <p:sp>
        <p:nvSpPr>
          <p:cNvPr id="3" name="Subtitle 2">
            <a:extLst>
              <a:ext uri="{FF2B5EF4-FFF2-40B4-BE49-F238E27FC236}">
                <a16:creationId xmlns:a16="http://schemas.microsoft.com/office/drawing/2014/main" id="{CDBF6271-BBE0-4EFC-8776-194648FB829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59660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C6290-72B4-49AE-B8CD-CD7E7DC943E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2088C6-91F9-4E17-815B-52BE55CA0540}"/>
              </a:ext>
            </a:extLst>
          </p:cNvPr>
          <p:cNvSpPr>
            <a:spLocks noGrp="1"/>
          </p:cNvSpPr>
          <p:nvPr>
            <p:ph idx="1"/>
          </p:nvPr>
        </p:nvSpPr>
        <p:spPr>
          <a:xfrm>
            <a:off x="0" y="0"/>
            <a:ext cx="12192000" cy="6858000"/>
          </a:xfrm>
        </p:spPr>
        <p:txBody>
          <a:bodyPr>
            <a:normAutofit/>
          </a:bodyPr>
          <a:lstStyle/>
          <a:p>
            <a:r>
              <a:rPr lang="en-US" sz="8000" b="1" dirty="0"/>
              <a:t>A 17-page accord was also signed by both administrations’ defense ministers in which they vowed to cease all hostile acts against each other. </a:t>
            </a:r>
          </a:p>
        </p:txBody>
      </p:sp>
    </p:spTree>
    <p:extLst>
      <p:ext uri="{BB962C8B-B14F-4D97-AF65-F5344CB8AC3E}">
        <p14:creationId xmlns:p14="http://schemas.microsoft.com/office/powerpoint/2010/main" val="3115393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F13D9-A5C3-4E1F-A903-C98DA7A353CB}"/>
              </a:ext>
            </a:extLst>
          </p:cNvPr>
          <p:cNvSpPr>
            <a:spLocks noGrp="1"/>
          </p:cNvSpPr>
          <p:nvPr>
            <p:ph type="ctrTitle"/>
          </p:nvPr>
        </p:nvSpPr>
        <p:spPr>
          <a:xfrm>
            <a:off x="0" y="0"/>
            <a:ext cx="12192000" cy="6858000"/>
          </a:xfrm>
        </p:spPr>
        <p:txBody>
          <a:bodyPr>
            <a:normAutofit/>
          </a:bodyPr>
          <a:lstStyle/>
          <a:p>
            <a:r>
              <a:rPr lang="en-US" sz="9600" b="1" dirty="0"/>
              <a:t>Today the North and South decided to remove all threats from the entire Korean peninsula.” </a:t>
            </a:r>
          </a:p>
        </p:txBody>
      </p:sp>
      <p:sp>
        <p:nvSpPr>
          <p:cNvPr id="3" name="Subtitle 2">
            <a:extLst>
              <a:ext uri="{FF2B5EF4-FFF2-40B4-BE49-F238E27FC236}">
                <a16:creationId xmlns:a16="http://schemas.microsoft.com/office/drawing/2014/main" id="{A8239995-DFE1-4402-A249-ACB2A86F378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7965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67553-4482-4242-8341-95A90A2CA15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6D593731-721A-438B-A8C0-09C46D8FFD20}"/>
              </a:ext>
            </a:extLst>
          </p:cNvPr>
          <p:cNvSpPr>
            <a:spLocks noGrp="1"/>
          </p:cNvSpPr>
          <p:nvPr>
            <p:ph type="subTitle" idx="1"/>
          </p:nvPr>
        </p:nvSpPr>
        <p:spPr>
          <a:xfrm>
            <a:off x="0" y="0"/>
            <a:ext cx="12192000" cy="6858000"/>
          </a:xfrm>
        </p:spPr>
        <p:txBody>
          <a:bodyPr>
            <a:noAutofit/>
          </a:bodyPr>
          <a:lstStyle/>
          <a:p>
            <a:r>
              <a:rPr lang="en-US" sz="7200" b="1" dirty="0"/>
              <a:t>After the leaders and defense ministers of both countries signed agreements, Kim promised to visit Seoul in the near future. No North Korean leader has ever visited the South Korean capital.</a:t>
            </a:r>
          </a:p>
        </p:txBody>
      </p:sp>
    </p:spTree>
    <p:extLst>
      <p:ext uri="{BB962C8B-B14F-4D97-AF65-F5344CB8AC3E}">
        <p14:creationId xmlns:p14="http://schemas.microsoft.com/office/powerpoint/2010/main" val="3753280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7BA38-F437-4B8A-B590-9F7E04D7A07A}"/>
              </a:ext>
            </a:extLst>
          </p:cNvPr>
          <p:cNvSpPr>
            <a:spLocks noGrp="1"/>
          </p:cNvSpPr>
          <p:nvPr>
            <p:ph type="ctrTitle"/>
          </p:nvPr>
        </p:nvSpPr>
        <p:spPr>
          <a:xfrm>
            <a:off x="0" y="0"/>
            <a:ext cx="8086725" cy="6858000"/>
          </a:xfrm>
        </p:spPr>
        <p:txBody>
          <a:bodyPr>
            <a:normAutofit/>
          </a:bodyPr>
          <a:lstStyle/>
          <a:p>
            <a:r>
              <a:rPr lang="en-US" sz="9600" b="1" dirty="0"/>
              <a:t>Stone </a:t>
            </a:r>
            <a:r>
              <a:rPr lang="en-US" sz="9600" b="1" dirty="0" err="1"/>
              <a:t>pelters</a:t>
            </a:r>
            <a:r>
              <a:rPr lang="en-US" sz="9600" b="1" dirty="0"/>
              <a:t> clash with police in Kashmir</a:t>
            </a:r>
          </a:p>
        </p:txBody>
      </p:sp>
      <p:sp>
        <p:nvSpPr>
          <p:cNvPr id="3" name="Subtitle 2">
            <a:extLst>
              <a:ext uri="{FF2B5EF4-FFF2-40B4-BE49-F238E27FC236}">
                <a16:creationId xmlns:a16="http://schemas.microsoft.com/office/drawing/2014/main" id="{CCF2C63F-7FE0-4F69-98FC-412721E87662}"/>
              </a:ext>
            </a:extLst>
          </p:cNvPr>
          <p:cNvSpPr>
            <a:spLocks noGrp="1"/>
          </p:cNvSpPr>
          <p:nvPr>
            <p:ph type="subTitle" idx="1"/>
          </p:nvPr>
        </p:nvSpPr>
        <p:spPr/>
        <p:txBody>
          <a:bodyPr/>
          <a:lstStyle/>
          <a:p>
            <a:endParaRPr lang="en-US" dirty="0"/>
          </a:p>
        </p:txBody>
      </p:sp>
      <p:pic>
        <p:nvPicPr>
          <p:cNvPr id="5" name="Picture 4">
            <a:extLst>
              <a:ext uri="{FF2B5EF4-FFF2-40B4-BE49-F238E27FC236}">
                <a16:creationId xmlns:a16="http://schemas.microsoft.com/office/drawing/2014/main" id="{5373F3A8-7B38-4F04-9F86-73A9CC7367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900" y="0"/>
            <a:ext cx="4991100" cy="6858000"/>
          </a:xfrm>
          <a:prstGeom prst="rect">
            <a:avLst/>
          </a:prstGeom>
        </p:spPr>
      </p:pic>
    </p:spTree>
    <p:extLst>
      <p:ext uri="{BB962C8B-B14F-4D97-AF65-F5344CB8AC3E}">
        <p14:creationId xmlns:p14="http://schemas.microsoft.com/office/powerpoint/2010/main" val="3921044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60488-0B46-47F9-A2BF-DD2B43700328}"/>
              </a:ext>
            </a:extLst>
          </p:cNvPr>
          <p:cNvSpPr>
            <a:spLocks noGrp="1"/>
          </p:cNvSpPr>
          <p:nvPr>
            <p:ph type="ctrTitle"/>
          </p:nvPr>
        </p:nvSpPr>
        <p:spPr>
          <a:xfrm>
            <a:off x="0" y="0"/>
            <a:ext cx="12192000" cy="6858000"/>
          </a:xfrm>
        </p:spPr>
        <p:txBody>
          <a:bodyPr>
            <a:normAutofit/>
          </a:bodyPr>
          <a:lstStyle/>
          <a:p>
            <a:r>
              <a:rPr lang="en-US" sz="7200" b="1" dirty="0"/>
              <a:t>Fighting over the disputed region of Kashmir has left tens of thousands of people dead, and many ordinary Kashmiris desire for independence from both countries. </a:t>
            </a:r>
          </a:p>
        </p:txBody>
      </p:sp>
      <p:sp>
        <p:nvSpPr>
          <p:cNvPr id="3" name="Subtitle 2">
            <a:extLst>
              <a:ext uri="{FF2B5EF4-FFF2-40B4-BE49-F238E27FC236}">
                <a16:creationId xmlns:a16="http://schemas.microsoft.com/office/drawing/2014/main" id="{86E7D28E-66C4-4C20-B29E-EF8EC69E9DF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77284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0D29-5238-4D0D-9C18-A8B3E19C1744}"/>
              </a:ext>
            </a:extLst>
          </p:cNvPr>
          <p:cNvSpPr>
            <a:spLocks noGrp="1"/>
          </p:cNvSpPr>
          <p:nvPr>
            <p:ph type="ctrTitle"/>
          </p:nvPr>
        </p:nvSpPr>
        <p:spPr>
          <a:xfrm>
            <a:off x="0" y="0"/>
            <a:ext cx="12192000" cy="6857999"/>
          </a:xfrm>
        </p:spPr>
        <p:txBody>
          <a:bodyPr>
            <a:normAutofit/>
          </a:bodyPr>
          <a:lstStyle/>
          <a:p>
            <a:r>
              <a:rPr lang="en-US" b="1" dirty="0"/>
              <a:t>Others say they just want Indian security forces to leave. In four months, 17,000 adults and children have been injured, nearly five thousand have been arrested, and an entire population spent the summer under the longest curfew in the history of curfews in Kashmir.</a:t>
            </a:r>
          </a:p>
        </p:txBody>
      </p:sp>
      <p:sp>
        <p:nvSpPr>
          <p:cNvPr id="3" name="Subtitle 2">
            <a:extLst>
              <a:ext uri="{FF2B5EF4-FFF2-40B4-BE49-F238E27FC236}">
                <a16:creationId xmlns:a16="http://schemas.microsoft.com/office/drawing/2014/main" id="{FAD17020-25D7-4EA6-9EDD-B03B927A526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2295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8F81-2F8A-4D5C-BC5E-1A407E1BB641}"/>
              </a:ext>
            </a:extLst>
          </p:cNvPr>
          <p:cNvSpPr>
            <a:spLocks noGrp="1"/>
          </p:cNvSpPr>
          <p:nvPr>
            <p:ph type="ctrTitle"/>
          </p:nvPr>
        </p:nvSpPr>
        <p:spPr>
          <a:xfrm>
            <a:off x="0" y="0"/>
            <a:ext cx="12192000" cy="6858000"/>
          </a:xfrm>
        </p:spPr>
        <p:txBody>
          <a:bodyPr>
            <a:normAutofit/>
          </a:bodyPr>
          <a:lstStyle/>
          <a:p>
            <a:r>
              <a:rPr lang="en-US" sz="9600" b="1" dirty="0"/>
              <a:t>A lack of skilled workers and a shortage of young people have become big concerns in Europe’s largest economy. </a:t>
            </a:r>
          </a:p>
        </p:txBody>
      </p:sp>
      <p:sp>
        <p:nvSpPr>
          <p:cNvPr id="3" name="Subtitle 2">
            <a:extLst>
              <a:ext uri="{FF2B5EF4-FFF2-40B4-BE49-F238E27FC236}">
                <a16:creationId xmlns:a16="http://schemas.microsoft.com/office/drawing/2014/main" id="{593C50D6-ABC4-4984-8C53-D4177BE6C9D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13774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A5B66-2A19-45BC-BA53-A1740B45F6EE}"/>
              </a:ext>
            </a:extLst>
          </p:cNvPr>
          <p:cNvSpPr>
            <a:spLocks noGrp="1"/>
          </p:cNvSpPr>
          <p:nvPr>
            <p:ph type="ctrTitle"/>
          </p:nvPr>
        </p:nvSpPr>
        <p:spPr>
          <a:xfrm>
            <a:off x="0" y="0"/>
            <a:ext cx="12192000" cy="6858000"/>
          </a:xfrm>
        </p:spPr>
        <p:txBody>
          <a:bodyPr>
            <a:noAutofit/>
          </a:bodyPr>
          <a:lstStyle/>
          <a:p>
            <a:r>
              <a:rPr lang="en-US" sz="7200" b="1" dirty="0"/>
              <a:t>As Kashmiris took to the streets, police and paramilitaries were deployed in large numbers across the region. Thousands of young protesters charged at the armed forces with stones demanding freedom. </a:t>
            </a:r>
          </a:p>
        </p:txBody>
      </p:sp>
      <p:sp>
        <p:nvSpPr>
          <p:cNvPr id="3" name="Subtitle 2">
            <a:extLst>
              <a:ext uri="{FF2B5EF4-FFF2-40B4-BE49-F238E27FC236}">
                <a16:creationId xmlns:a16="http://schemas.microsoft.com/office/drawing/2014/main" id="{0C02CD05-F7A7-424B-91E6-175F05A667E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71116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6FB2A-7F68-4584-9718-FFF80DE12F9E}"/>
              </a:ext>
            </a:extLst>
          </p:cNvPr>
          <p:cNvSpPr>
            <a:spLocks noGrp="1"/>
          </p:cNvSpPr>
          <p:nvPr>
            <p:ph type="ctrTitle"/>
          </p:nvPr>
        </p:nvSpPr>
        <p:spPr>
          <a:xfrm>
            <a:off x="0" y="0"/>
            <a:ext cx="12192000" cy="6858000"/>
          </a:xfrm>
        </p:spPr>
        <p:txBody>
          <a:bodyPr>
            <a:noAutofit/>
          </a:bodyPr>
          <a:lstStyle/>
          <a:p>
            <a:r>
              <a:rPr lang="en-US" sz="7200" b="1" dirty="0"/>
              <a:t>In less than four days, nearly 50 people were killed and thousands injured. More people took to the streets to protest against these killings, and the Indian forces and Kashmiri police killed and injured more of them. </a:t>
            </a:r>
          </a:p>
        </p:txBody>
      </p:sp>
      <p:sp>
        <p:nvSpPr>
          <p:cNvPr id="3" name="Subtitle 2">
            <a:extLst>
              <a:ext uri="{FF2B5EF4-FFF2-40B4-BE49-F238E27FC236}">
                <a16:creationId xmlns:a16="http://schemas.microsoft.com/office/drawing/2014/main" id="{CC54AE90-D33C-48EC-B989-29DF9E5A6F0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79034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1070-476F-4F50-94BE-460FDC7E28D4}"/>
              </a:ext>
            </a:extLst>
          </p:cNvPr>
          <p:cNvSpPr>
            <a:spLocks noGrp="1"/>
          </p:cNvSpPr>
          <p:nvPr>
            <p:ph type="ctrTitle"/>
          </p:nvPr>
        </p:nvSpPr>
        <p:spPr>
          <a:xfrm>
            <a:off x="0" y="0"/>
            <a:ext cx="12192000" cy="6858000"/>
          </a:xfrm>
        </p:spPr>
        <p:txBody>
          <a:bodyPr>
            <a:normAutofit/>
          </a:bodyPr>
          <a:lstStyle/>
          <a:p>
            <a:r>
              <a:rPr lang="en-US" sz="6600" b="1" dirty="0"/>
              <a:t>Disputed Kashmir has been a constant source of tensions between India and Pakistan for more than 60 years, causing two wars between the two </a:t>
            </a:r>
            <a:r>
              <a:rPr lang="en-US" sz="6600" b="1" dirty="0" err="1"/>
              <a:t>neighbours</a:t>
            </a:r>
            <a:r>
              <a:rPr lang="en-US" sz="6600" b="1" dirty="0"/>
              <a:t>.</a:t>
            </a:r>
            <a:br>
              <a:rPr lang="en-US" sz="6600" b="1" dirty="0"/>
            </a:br>
            <a:br>
              <a:rPr lang="en-US" dirty="0"/>
            </a:br>
            <a:endParaRPr lang="en-US" dirty="0"/>
          </a:p>
        </p:txBody>
      </p:sp>
      <p:sp>
        <p:nvSpPr>
          <p:cNvPr id="3" name="Subtitle 2">
            <a:extLst>
              <a:ext uri="{FF2B5EF4-FFF2-40B4-BE49-F238E27FC236}">
                <a16:creationId xmlns:a16="http://schemas.microsoft.com/office/drawing/2014/main" id="{F94252D5-9A0A-4B09-9F30-28B5D34A4693}"/>
              </a:ext>
            </a:extLst>
          </p:cNvPr>
          <p:cNvSpPr>
            <a:spLocks noGrp="1"/>
          </p:cNvSpPr>
          <p:nvPr>
            <p:ph type="subTitle" idx="1"/>
          </p:nvPr>
        </p:nvSpPr>
        <p:spPr>
          <a:xfrm>
            <a:off x="1524000" y="3602038"/>
            <a:ext cx="9144000" cy="3255962"/>
          </a:xfrm>
        </p:spPr>
        <p:txBody>
          <a:bodyPr/>
          <a:lstStyle/>
          <a:p>
            <a:endParaRPr lang="en-US" dirty="0"/>
          </a:p>
        </p:txBody>
      </p:sp>
    </p:spTree>
    <p:extLst>
      <p:ext uri="{BB962C8B-B14F-4D97-AF65-F5344CB8AC3E}">
        <p14:creationId xmlns:p14="http://schemas.microsoft.com/office/powerpoint/2010/main" val="2032762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363CA-2785-40A9-9B91-9F365647718E}"/>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214532BE-14BE-4C49-9E50-67C85305188E}"/>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BF513AF2-4055-40AA-9357-AEA55C0F18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63932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02110-06AA-4837-BC99-BA60FA693462}"/>
              </a:ext>
            </a:extLst>
          </p:cNvPr>
          <p:cNvSpPr>
            <a:spLocks noGrp="1"/>
          </p:cNvSpPr>
          <p:nvPr>
            <p:ph type="ctrTitle"/>
          </p:nvPr>
        </p:nvSpPr>
        <p:spPr>
          <a:xfrm>
            <a:off x="0" y="0"/>
            <a:ext cx="12192000" cy="6858000"/>
          </a:xfrm>
        </p:spPr>
        <p:txBody>
          <a:bodyPr>
            <a:normAutofit/>
          </a:bodyPr>
          <a:lstStyle/>
          <a:p>
            <a:r>
              <a:rPr lang="en-US" sz="6600" b="1" dirty="0"/>
              <a:t>Germany looks forward to make use of more than a million refugees who arrived in 2015 to fill workforce gaps, but a lack of German-language skills and the inability of most refugees to prove any qualifications has slowed the process. </a:t>
            </a:r>
          </a:p>
        </p:txBody>
      </p:sp>
      <p:sp>
        <p:nvSpPr>
          <p:cNvPr id="3" name="Subtitle 2">
            <a:extLst>
              <a:ext uri="{FF2B5EF4-FFF2-40B4-BE49-F238E27FC236}">
                <a16:creationId xmlns:a16="http://schemas.microsoft.com/office/drawing/2014/main" id="{6AC2752D-E1C0-47DF-884E-92593063117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25314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9B34-20AB-4E48-A33C-F7EB224F324F}"/>
              </a:ext>
            </a:extLst>
          </p:cNvPr>
          <p:cNvSpPr>
            <a:spLocks noGrp="1"/>
          </p:cNvSpPr>
          <p:nvPr>
            <p:ph type="ctrTitle"/>
          </p:nvPr>
        </p:nvSpPr>
        <p:spPr>
          <a:xfrm>
            <a:off x="0" y="0"/>
            <a:ext cx="12192000" cy="6858000"/>
          </a:xfrm>
        </p:spPr>
        <p:txBody>
          <a:bodyPr>
            <a:normAutofit/>
          </a:bodyPr>
          <a:lstStyle/>
          <a:p>
            <a:r>
              <a:rPr lang="en-US" sz="9600" b="1" dirty="0"/>
              <a:t>A record 1.2 million jobs remain unfilled in Germany, the Federal </a:t>
            </a:r>
            <a:r>
              <a:rPr lang="en-US" sz="9600" b="1" dirty="0" err="1"/>
              <a:t>Labour</a:t>
            </a:r>
            <a:r>
              <a:rPr lang="en-US" sz="9600" b="1" dirty="0"/>
              <a:t> Office said earlier this month.</a:t>
            </a:r>
          </a:p>
        </p:txBody>
      </p:sp>
      <p:sp>
        <p:nvSpPr>
          <p:cNvPr id="3" name="Subtitle 2">
            <a:extLst>
              <a:ext uri="{FF2B5EF4-FFF2-40B4-BE49-F238E27FC236}">
                <a16:creationId xmlns:a16="http://schemas.microsoft.com/office/drawing/2014/main" id="{6842B5C1-5DDC-485F-A635-51A5F1BB2A3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75315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44067-DC5F-44B4-9F1B-BBDD8A9FA01E}"/>
              </a:ext>
            </a:extLst>
          </p:cNvPr>
          <p:cNvSpPr>
            <a:spLocks noGrp="1"/>
          </p:cNvSpPr>
          <p:nvPr>
            <p:ph type="ctrTitle"/>
          </p:nvPr>
        </p:nvSpPr>
        <p:spPr>
          <a:xfrm>
            <a:off x="1" y="0"/>
            <a:ext cx="12192000" cy="6858000"/>
          </a:xfrm>
        </p:spPr>
        <p:txBody>
          <a:bodyPr>
            <a:normAutofit/>
          </a:bodyPr>
          <a:lstStyle/>
          <a:p>
            <a:r>
              <a:rPr lang="en-US" b="1" dirty="0"/>
              <a:t>The German Interior, </a:t>
            </a:r>
            <a:r>
              <a:rPr lang="en-US" b="1" dirty="0" err="1"/>
              <a:t>Labour</a:t>
            </a:r>
            <a:r>
              <a:rPr lang="en-US" b="1" dirty="0"/>
              <a:t> and Economy ministries agreed to recruit more foreign skilled workers to Germany. They have sent the proposal paper to the rest of the cabinet, which will take a decision on it soon and changes to it are still possible, two government sources said.</a:t>
            </a:r>
          </a:p>
        </p:txBody>
      </p:sp>
      <p:sp>
        <p:nvSpPr>
          <p:cNvPr id="3" name="Subtitle 2">
            <a:extLst>
              <a:ext uri="{FF2B5EF4-FFF2-40B4-BE49-F238E27FC236}">
                <a16:creationId xmlns:a16="http://schemas.microsoft.com/office/drawing/2014/main" id="{77850A67-CB66-48B5-9CDA-555CCF20EA6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2716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F21DE-56B6-457F-88AA-EE5CA68522C0}"/>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0B044D77-0120-468C-8436-96B4FAF64D68}"/>
              </a:ext>
            </a:extLst>
          </p:cNvPr>
          <p:cNvSpPr>
            <a:spLocks noGrp="1"/>
          </p:cNvSpPr>
          <p:nvPr>
            <p:ph type="subTitle" idx="1"/>
          </p:nvPr>
        </p:nvSpPr>
        <p:spPr>
          <a:xfrm>
            <a:off x="1" y="0"/>
            <a:ext cx="7172324" cy="6858000"/>
          </a:xfrm>
        </p:spPr>
        <p:txBody>
          <a:bodyPr>
            <a:noAutofit/>
          </a:bodyPr>
          <a:lstStyle/>
          <a:p>
            <a:r>
              <a:rPr lang="en-US" sz="8000" b="1" dirty="0"/>
              <a:t>Germany to ease immigration rules to fight worker shortage</a:t>
            </a:r>
          </a:p>
        </p:txBody>
      </p:sp>
      <p:pic>
        <p:nvPicPr>
          <p:cNvPr id="5" name="Picture 4">
            <a:extLst>
              <a:ext uri="{FF2B5EF4-FFF2-40B4-BE49-F238E27FC236}">
                <a16:creationId xmlns:a16="http://schemas.microsoft.com/office/drawing/2014/main" id="{9C8E5A59-FB9E-48B9-8687-B350E4A41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2325" y="0"/>
            <a:ext cx="5019674" cy="6858000"/>
          </a:xfrm>
          <a:prstGeom prst="rect">
            <a:avLst/>
          </a:prstGeom>
        </p:spPr>
      </p:pic>
    </p:spTree>
    <p:extLst>
      <p:ext uri="{BB962C8B-B14F-4D97-AF65-F5344CB8AC3E}">
        <p14:creationId xmlns:p14="http://schemas.microsoft.com/office/powerpoint/2010/main" val="2541076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88C77-31A1-4E0F-98C8-9E68AE5CBED0}"/>
              </a:ext>
            </a:extLst>
          </p:cNvPr>
          <p:cNvSpPr>
            <a:spLocks noGrp="1"/>
          </p:cNvSpPr>
          <p:nvPr>
            <p:ph type="ctrTitle"/>
          </p:nvPr>
        </p:nvSpPr>
        <p:spPr>
          <a:xfrm>
            <a:off x="0" y="0"/>
            <a:ext cx="12192000" cy="6858000"/>
          </a:xfrm>
        </p:spPr>
        <p:txBody>
          <a:bodyPr>
            <a:normAutofit/>
          </a:bodyPr>
          <a:lstStyle/>
          <a:p>
            <a:r>
              <a:rPr lang="en-US" sz="6600" b="1" dirty="0"/>
              <a:t>German ministers agreed on a new strategy to combat increasing Germany's worker shortage. Jobseekers from outside the EU can come to Germany for six months to try and find employment, provided they speak German. </a:t>
            </a:r>
          </a:p>
        </p:txBody>
      </p:sp>
      <p:sp>
        <p:nvSpPr>
          <p:cNvPr id="3" name="Subtitle 2">
            <a:extLst>
              <a:ext uri="{FF2B5EF4-FFF2-40B4-BE49-F238E27FC236}">
                <a16:creationId xmlns:a16="http://schemas.microsoft.com/office/drawing/2014/main" id="{F28D14F7-FA81-4211-9EA3-8FEA0E5085A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51208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6BA3-AB66-4884-BFB0-9E7AB54FFF91}"/>
              </a:ext>
            </a:extLst>
          </p:cNvPr>
          <p:cNvSpPr>
            <a:spLocks noGrp="1"/>
          </p:cNvSpPr>
          <p:nvPr>
            <p:ph type="ctrTitle"/>
          </p:nvPr>
        </p:nvSpPr>
        <p:spPr>
          <a:xfrm>
            <a:off x="0" y="0"/>
            <a:ext cx="12192000" cy="6858000"/>
          </a:xfrm>
        </p:spPr>
        <p:txBody>
          <a:bodyPr>
            <a:noAutofit/>
          </a:bodyPr>
          <a:lstStyle/>
          <a:p>
            <a:r>
              <a:rPr lang="en-US" sz="7200" b="1" dirty="0"/>
              <a:t>" We need workers from third world countries," Interior Minister Horst Seehofer told a press conference about the strategy that has yet to become a law and be approved by parliament. </a:t>
            </a:r>
          </a:p>
        </p:txBody>
      </p:sp>
      <p:sp>
        <p:nvSpPr>
          <p:cNvPr id="3" name="Subtitle 2">
            <a:extLst>
              <a:ext uri="{FF2B5EF4-FFF2-40B4-BE49-F238E27FC236}">
                <a16:creationId xmlns:a16="http://schemas.microsoft.com/office/drawing/2014/main" id="{CF2CF242-3880-443C-9B7E-AA27E227A554}"/>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46652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932</Words>
  <Application>Microsoft Office PowerPoint</Application>
  <PresentationFormat>Widescreen</PresentationFormat>
  <Paragraphs>32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Germany looks at easing immigration laws to fill labour gaps</vt:lpstr>
      <vt:lpstr>BERLIN (Reuters) - The German cabinet will soon decide on a proposal to make it easier for skilled workers from outside the EU to move to Germany to take a job, as Germany seeks to alleviate labour shortages. </vt:lpstr>
      <vt:lpstr>A lack of skilled workers and a shortage of young people have become big concerns in Europe’s largest economy. </vt:lpstr>
      <vt:lpstr>Germany looks forward to make use of more than a million refugees who arrived in 2015 to fill workforce gaps, but a lack of German-language skills and the inability of most refugees to prove any qualifications has slowed the process. </vt:lpstr>
      <vt:lpstr>A record 1.2 million jobs remain unfilled in Germany, the Federal Labour Office said earlier this month.</vt:lpstr>
      <vt:lpstr>The German Interior, Labour and Economy ministries agreed to recruit more foreign skilled workers to Germany. They have sent the proposal paper to the rest of the cabinet, which will take a decision on it soon and changes to it are still possible, two government sources said.</vt:lpstr>
      <vt:lpstr>PowerPoint Presentation</vt:lpstr>
      <vt:lpstr>German ministers agreed on a new strategy to combat increasing Germany's worker shortage. Jobseekers from outside the EU can come to Germany for six months to try and find employment, provided they speak German. </vt:lpstr>
      <vt:lpstr>" We need workers from third world countries," Interior Minister Horst Seehofer told a press conference about the strategy that has yet to become a law and be approved by parliament. </vt:lpstr>
      <vt:lpstr>With unemployment at a record low, companies in Europe's biggest economy have been complaining that a constant shortage in workers is threatening growth. </vt:lpstr>
      <vt:lpstr>In the areas of mathematics, computing, natural sciences and technology, a record 338,200 jobs went unfilled in September. </vt:lpstr>
      <vt:lpstr>Economy Minister Peter Altmaier said the new rules will be of particular help to Germany's small-and-medium sized companies, "which in the past have suffered as they are in competition with big companies that have illegally attracted the well-trained people".</vt:lpstr>
      <vt:lpstr>PowerPoint Presentation</vt:lpstr>
      <vt:lpstr>Security forces using tear gas on crowds of stone-throwing young protesters in the Indian-ruled region of Kashmir have killed more than 100 people over the past year. </vt:lpstr>
      <vt:lpstr>The clashes, sparked by the killing of separatist fighter Burhan Wani by security forces on July 8 last year, have recently spread to colleges and schools. </vt:lpstr>
      <vt:lpstr>“If I get a weapon, I am ready to join the armed struggle – but for the time being, the stone is our weapon,” said a 23-year-old student. </vt:lpstr>
      <vt:lpstr>PowerPoint Presentation</vt:lpstr>
      <vt:lpstr>In the past few weeks, the protests have grown deadly, with at least 15 young people killed when Indian security forces fired into crowds of stone throwers. </vt:lpstr>
      <vt:lpstr>In the past few weeks, the two nuclear states have, between them, killed two dozen civilians and injured scores of others in exchanges of artillery fire across the disputed border that divides Kashmir into parts controlled by India and Pakistan.</vt:lpstr>
      <vt:lpstr>North and South Korea Sign Agreement for ‘Era of No War’ </vt:lpstr>
      <vt:lpstr>North and South Korea are still at war, and have been for more than six decades—but a new report on Tuesday indicates the conflict may soon be coming to an end. </vt:lpstr>
      <vt:lpstr>South Korean President Moon Jae-in and North Korean leader Kim Jong Un made a historic announcement, committing to an “era of no war” during the two leaders’ joint press conference held on Wednesday in Pyongyang, North Korea. </vt:lpstr>
      <vt:lpstr>Kim and Moon confirmed their commitment to bring peace to the Korean Peninsula, a promise they first delivered at their earlier summit in April. </vt:lpstr>
      <vt:lpstr>PowerPoint Presentation</vt:lpstr>
      <vt:lpstr>Today the North and South decided to remove all threats from the entire Korean peninsula.” </vt:lpstr>
      <vt:lpstr>PowerPoint Presentation</vt:lpstr>
      <vt:lpstr>Stone pelters clash with police in Kashmir</vt:lpstr>
      <vt:lpstr>Fighting over the disputed region of Kashmir has left tens of thousands of people dead, and many ordinary Kashmiris desire for independence from both countries. </vt:lpstr>
      <vt:lpstr>Others say they just want Indian security forces to leave. In four months, 17,000 adults and children have been injured, nearly five thousand have been arrested, and an entire population spent the summer under the longest curfew in the history of curfews in Kashmir.</vt:lpstr>
      <vt:lpstr>As Kashmiris took to the streets, police and paramilitaries were deployed in large numbers across the region. Thousands of young protesters charged at the armed forces with stones demanding freedom. </vt:lpstr>
      <vt:lpstr>In less than four days, nearly 50 people were killed and thousands injured. More people took to the streets to protest against these killings, and the Indian forces and Kashmiri police killed and injured more of them. </vt:lpstr>
      <vt:lpstr>Disputed Kashmir has been a constant source of tensions between India and Pakistan for more than 60 years, causing two wars between the two neighbours.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Germany looks at easing immigration laws to fill labour gaps</dc:title>
  <dc:creator>Noona</dc:creator>
  <cp:lastModifiedBy>Noona</cp:lastModifiedBy>
  <cp:revision>39</cp:revision>
  <dcterms:created xsi:type="dcterms:W3CDTF">2018-12-01T13:30:44Z</dcterms:created>
  <dcterms:modified xsi:type="dcterms:W3CDTF">2018-12-01T14:11:50Z</dcterms:modified>
</cp:coreProperties>
</file>