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sldIdLst>
    <p:sldId id="256" r:id="rId2"/>
    <p:sldId id="257" r:id="rId3"/>
    <p:sldId id="259" r:id="rId4"/>
    <p:sldId id="260" r:id="rId5"/>
    <p:sldId id="261" r:id="rId6"/>
    <p:sldId id="262" r:id="rId7"/>
    <p:sldId id="263" r:id="rId8"/>
    <p:sldId id="264" r:id="rId9"/>
    <p:sldId id="265" r:id="rId10"/>
    <p:sldId id="271" r:id="rId11"/>
    <p:sldId id="266" r:id="rId12"/>
    <p:sldId id="267" r:id="rId13"/>
    <p:sldId id="268" r:id="rId14"/>
    <p:sldId id="272" r:id="rId15"/>
    <p:sldId id="274" r:id="rId16"/>
    <p:sldId id="275" r:id="rId17"/>
    <p:sldId id="276" r:id="rId18"/>
    <p:sldId id="277" r:id="rId19"/>
    <p:sldId id="278" r:id="rId20"/>
    <p:sldId id="279" r:id="rId21"/>
    <p:sldId id="280" r:id="rId22"/>
    <p:sldId id="281" r:id="rId23"/>
    <p:sldId id="282" r:id="rId24"/>
    <p:sldId id="283" r:id="rId25"/>
    <p:sldId id="284" r:id="rId26"/>
    <p:sldId id="285" r:id="rId27"/>
    <p:sldId id="286" r:id="rId28"/>
    <p:sldId id="287" r:id="rId29"/>
    <p:sldId id="289" r:id="rId30"/>
    <p:sldId id="290" r:id="rId31"/>
    <p:sldId id="291" r:id="rId32"/>
    <p:sldId id="292" r:id="rId33"/>
    <p:sldId id="293" r:id="rId34"/>
    <p:sldId id="294" r:id="rId35"/>
    <p:sldId id="295" r:id="rId36"/>
    <p:sldId id="296" r:id="rId37"/>
    <p:sldId id="297" r:id="rId38"/>
    <p:sldId id="298" r:id="rId39"/>
    <p:sldId id="299" r:id="rId40"/>
    <p:sldId id="300" r:id="rId41"/>
    <p:sldId id="301" r:id="rId42"/>
    <p:sldId id="302" r:id="rId43"/>
    <p:sldId id="303" r:id="rId44"/>
    <p:sldId id="304" r:id="rId45"/>
    <p:sldId id="305" r:id="rId46"/>
    <p:sldId id="306" r:id="rId47"/>
    <p:sldId id="307" r:id="rId48"/>
    <p:sldId id="308" r:id="rId49"/>
    <p:sldId id="309" r:id="rId5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62" autoAdjust="0"/>
  </p:normalViewPr>
  <p:slideViewPr>
    <p:cSldViewPr>
      <p:cViewPr varScale="1">
        <p:scale>
          <a:sx n="70" d="100"/>
          <a:sy n="70" d="100"/>
        </p:scale>
        <p:origin x="-1386" y="-90"/>
      </p:cViewPr>
      <p:guideLst>
        <p:guide orient="horz" pos="2160"/>
        <p:guide pos="2880"/>
      </p:guideLst>
    </p:cSldViewPr>
  </p:slideViewPr>
  <p:outlineViewPr>
    <p:cViewPr>
      <p:scale>
        <a:sx n="33" d="100"/>
        <a:sy n="33" d="100"/>
      </p:scale>
      <p:origin x="66"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1">
        <a:schemeClr val="bg1"/>
      </p:bgRef>
    </p:bg>
    <p:spTree>
      <p:nvGrpSpPr>
        <p:cNvPr id="1" name=""/>
        <p:cNvGrpSpPr/>
        <p:nvPr/>
      </p:nvGrpSpPr>
      <p:grpSpPr>
        <a:xfrm>
          <a:off x="0" y="0"/>
          <a:ext cx="0" cy="0"/>
          <a:chOff x="0" y="0"/>
          <a:chExt cx="0" cy="0"/>
        </a:xfrm>
      </p:grpSpPr>
      <p:sp>
        <p:nvSpPr>
          <p:cNvPr id="8" name="عنوان 7"/>
          <p:cNvSpPr>
            <a:spLocks noGrp="1"/>
          </p:cNvSpPr>
          <p:nvPr>
            <p:ph type="ctrTitle"/>
          </p:nvPr>
        </p:nvSpPr>
        <p:spPr>
          <a:xfrm>
            <a:off x="2286000" y="3124200"/>
            <a:ext cx="6172200" cy="1894362"/>
          </a:xfrm>
        </p:spPr>
        <p:txBody>
          <a:bodyPr/>
          <a:lstStyle>
            <a:lvl1pPr>
              <a:defRPr b="1"/>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bwMode="auto">
          <a:xfrm rot="5400000">
            <a:off x="7764621" y="1174097"/>
            <a:ext cx="2286000" cy="381000"/>
          </a:xfrm>
        </p:spPr>
        <p:txBody>
          <a:bodyPr/>
          <a:lstStyle/>
          <a:p>
            <a:fld id="{862D1E26-C5E5-4B1E-8DE2-BC67B91022A3}" type="datetimeFigureOut">
              <a:rPr lang="en-US" smtClean="0"/>
              <a:t>11/29/2018</a:t>
            </a:fld>
            <a:endParaRPr lang="en-US"/>
          </a:p>
        </p:txBody>
      </p:sp>
      <p:sp>
        <p:nvSpPr>
          <p:cNvPr id="17" name="عنصر نائب للتذييل 16"/>
          <p:cNvSpPr>
            <a:spLocks noGrp="1"/>
          </p:cNvSpPr>
          <p:nvPr>
            <p:ph type="ftr" sz="quarter" idx="11"/>
          </p:nvPr>
        </p:nvSpPr>
        <p:spPr bwMode="auto">
          <a:xfrm rot="5400000">
            <a:off x="7077269" y="4181669"/>
            <a:ext cx="3657600" cy="384048"/>
          </a:xfrm>
        </p:spPr>
        <p:txBody>
          <a:bodyPr/>
          <a:lstStyle/>
          <a:p>
            <a:endParaRPr lang="en-US"/>
          </a:p>
        </p:txBody>
      </p:sp>
      <p:sp>
        <p:nvSpPr>
          <p:cNvPr id="10" name="مستطيل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مستطيل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مستطيل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مستطيل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رابط مستقيم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رابط مستقيم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رابط مستقيم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رابط مستقيم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رابط مستقيم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مستطيل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شكل بيضاوي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شكل بيضاوي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شكل بيضاوي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شكل بيضاوي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شكل بيضاوي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عنصر نائب لرقم الشريحة 28"/>
          <p:cNvSpPr>
            <a:spLocks noGrp="1"/>
          </p:cNvSpPr>
          <p:nvPr>
            <p:ph type="sldNum" sz="quarter" idx="12"/>
          </p:nvPr>
        </p:nvSpPr>
        <p:spPr bwMode="auto">
          <a:xfrm>
            <a:off x="1325544" y="4928702"/>
            <a:ext cx="609600" cy="517524"/>
          </a:xfrm>
        </p:spPr>
        <p:txBody>
          <a:bodyPr/>
          <a:lstStyle/>
          <a:p>
            <a:fld id="{A5A671B5-EE3F-449B-9800-43AE659A4A7D}"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62D1E26-C5E5-4B1E-8DE2-BC67B91022A3}" type="datetimeFigureOut">
              <a:rPr lang="en-US" smtClean="0"/>
              <a:t>11/29/2018</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A5A671B5-EE3F-449B-9800-43AE659A4A7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9"/>
            <a:ext cx="16764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62D1E26-C5E5-4B1E-8DE2-BC67B91022A3}" type="datetimeFigureOut">
              <a:rPr lang="en-US" smtClean="0"/>
              <a:t>11/29/2018</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A5A671B5-EE3F-449B-9800-43AE659A4A7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8" name="عنصر نائب للمحتوى 7"/>
          <p:cNvSpPr>
            <a:spLocks noGrp="1"/>
          </p:cNvSpPr>
          <p:nvPr>
            <p:ph sz="quarter" idx="1"/>
          </p:nvPr>
        </p:nvSpPr>
        <p:spPr>
          <a:xfrm>
            <a:off x="457200" y="1600200"/>
            <a:ext cx="7467600" cy="4873752"/>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4"/>
          </p:nvPr>
        </p:nvSpPr>
        <p:spPr/>
        <p:txBody>
          <a:bodyPr rtlCol="0"/>
          <a:lstStyle/>
          <a:p>
            <a:fld id="{862D1E26-C5E5-4B1E-8DE2-BC67B91022A3}" type="datetimeFigureOut">
              <a:rPr lang="en-US" smtClean="0"/>
              <a:t>11/29/2018</a:t>
            </a:fld>
            <a:endParaRPr lang="en-US"/>
          </a:p>
        </p:txBody>
      </p:sp>
      <p:sp>
        <p:nvSpPr>
          <p:cNvPr id="9" name="عنصر نائب لرقم الشريحة 8"/>
          <p:cNvSpPr>
            <a:spLocks noGrp="1"/>
          </p:cNvSpPr>
          <p:nvPr>
            <p:ph type="sldNum" sz="quarter" idx="15"/>
          </p:nvPr>
        </p:nvSpPr>
        <p:spPr/>
        <p:txBody>
          <a:bodyPr rtlCol="0"/>
          <a:lstStyle/>
          <a:p>
            <a:fld id="{A5A671B5-EE3F-449B-9800-43AE659A4A7D}" type="slidenum">
              <a:rPr lang="en-US" smtClean="0"/>
              <a:t>‹#›</a:t>
            </a:fld>
            <a:endParaRPr lang="en-US"/>
          </a:p>
        </p:txBody>
      </p:sp>
      <p:sp>
        <p:nvSpPr>
          <p:cNvPr id="10" name="عنصر نائب للتذييل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286000" y="2895600"/>
            <a:ext cx="6172200" cy="2053590"/>
          </a:xfrm>
        </p:spPr>
        <p:txBody>
          <a:bodyPr/>
          <a:lstStyle>
            <a:lvl1pPr algn="l">
              <a:buNone/>
              <a:defRPr sz="3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bwMode="auto">
          <a:xfrm rot="5400000">
            <a:off x="7763256" y="1170432"/>
            <a:ext cx="2286000" cy="381000"/>
          </a:xfrm>
        </p:spPr>
        <p:txBody>
          <a:bodyPr/>
          <a:lstStyle/>
          <a:p>
            <a:fld id="{862D1E26-C5E5-4B1E-8DE2-BC67B91022A3}" type="datetimeFigureOut">
              <a:rPr lang="en-US" smtClean="0"/>
              <a:t>11/29/2018</a:t>
            </a:fld>
            <a:endParaRPr lang="en-US"/>
          </a:p>
        </p:txBody>
      </p:sp>
      <p:sp>
        <p:nvSpPr>
          <p:cNvPr id="5" name="عنصر نائب للتذييل 4"/>
          <p:cNvSpPr>
            <a:spLocks noGrp="1"/>
          </p:cNvSpPr>
          <p:nvPr>
            <p:ph type="ftr" sz="quarter" idx="11"/>
          </p:nvPr>
        </p:nvSpPr>
        <p:spPr bwMode="auto">
          <a:xfrm rot="5400000">
            <a:off x="7077456" y="4178808"/>
            <a:ext cx="3657600" cy="384048"/>
          </a:xfrm>
        </p:spPr>
        <p:txBody>
          <a:bodyPr/>
          <a:lstStyle/>
          <a:p>
            <a:endParaRPr lang="en-US"/>
          </a:p>
        </p:txBody>
      </p:sp>
      <p:sp>
        <p:nvSpPr>
          <p:cNvPr id="9" name="مستطيل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مستطيل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مستطيل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رابط مستقيم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رابط مستقيم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رابط مستقيم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رابط مستقيم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مستطيل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شكل بيضاوي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شكل بيضاوي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شكل بيضاوي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شكل بيضاوي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شكل بيضاوي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رابط مستقيم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عنصر نائب لرقم الشريحة 5"/>
          <p:cNvSpPr>
            <a:spLocks noGrp="1"/>
          </p:cNvSpPr>
          <p:nvPr>
            <p:ph type="sldNum" sz="quarter" idx="12"/>
          </p:nvPr>
        </p:nvSpPr>
        <p:spPr bwMode="auto">
          <a:xfrm>
            <a:off x="1340616" y="4928702"/>
            <a:ext cx="609600" cy="517524"/>
          </a:xfrm>
        </p:spPr>
        <p:txBody>
          <a:bodyPr/>
          <a:lstStyle/>
          <a:p>
            <a:fld id="{A5A671B5-EE3F-449B-9800-43AE659A4A7D}"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862D1E26-C5E5-4B1E-8DE2-BC67B91022A3}" type="datetimeFigureOut">
              <a:rPr lang="en-US" smtClean="0"/>
              <a:t>11/29/2018</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A5A671B5-EE3F-449B-9800-43AE659A4A7D}" type="slidenum">
              <a:rPr lang="en-US" smtClean="0"/>
              <a:t>‹#›</a:t>
            </a:fld>
            <a:endParaRPr lang="en-US"/>
          </a:p>
        </p:txBody>
      </p:sp>
      <p:sp>
        <p:nvSpPr>
          <p:cNvPr id="9" name="عنصر نائب للمحتوى 8"/>
          <p:cNvSpPr>
            <a:spLocks noGrp="1"/>
          </p:cNvSpPr>
          <p:nvPr>
            <p:ph sz="quarter" idx="1"/>
          </p:nvPr>
        </p:nvSpPr>
        <p:spPr>
          <a:xfrm>
            <a:off x="457200"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1" name="عنصر نائب للمحتوى 10"/>
          <p:cNvSpPr>
            <a:spLocks noGrp="1"/>
          </p:cNvSpPr>
          <p:nvPr>
            <p:ph sz="quarter" idx="2"/>
          </p:nvPr>
        </p:nvSpPr>
        <p:spPr>
          <a:xfrm>
            <a:off x="4270248"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7543800" cy="1143000"/>
          </a:xfrm>
        </p:spPr>
        <p:txBody>
          <a:bodyPr anchor="b"/>
          <a:lstStyle>
            <a:lvl1pPr>
              <a:defRPr/>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862D1E26-C5E5-4B1E-8DE2-BC67B91022A3}" type="datetimeFigureOut">
              <a:rPr lang="en-US" smtClean="0"/>
              <a:t>11/29/2018</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A5A671B5-EE3F-449B-9800-43AE659A4A7D}" type="slidenum">
              <a:rPr lang="en-US" smtClean="0"/>
              <a:t>‹#›</a:t>
            </a:fld>
            <a:endParaRPr lang="en-US"/>
          </a:p>
        </p:txBody>
      </p:sp>
      <p:sp>
        <p:nvSpPr>
          <p:cNvPr id="11" name="عنصر نائب للمحتوى 10"/>
          <p:cNvSpPr>
            <a:spLocks noGrp="1"/>
          </p:cNvSpPr>
          <p:nvPr>
            <p:ph sz="quarter" idx="2"/>
          </p:nvPr>
        </p:nvSpPr>
        <p:spPr>
          <a:xfrm>
            <a:off x="457200"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quarter" idx="4"/>
          </p:nvPr>
        </p:nvSpPr>
        <p:spPr>
          <a:xfrm>
            <a:off x="4371975"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2" name="عنصر نائب للنص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
        <p:nvSpPr>
          <p:cNvPr id="14" name="عنصر نائب للنص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6" name="عنصر نائب للتاريخ 5"/>
          <p:cNvSpPr>
            <a:spLocks noGrp="1"/>
          </p:cNvSpPr>
          <p:nvPr>
            <p:ph type="dt" sz="half" idx="10"/>
          </p:nvPr>
        </p:nvSpPr>
        <p:spPr/>
        <p:txBody>
          <a:bodyPr rtlCol="0"/>
          <a:lstStyle/>
          <a:p>
            <a:fld id="{862D1E26-C5E5-4B1E-8DE2-BC67B91022A3}" type="datetimeFigureOut">
              <a:rPr lang="en-US" smtClean="0"/>
              <a:t>11/29/2018</a:t>
            </a:fld>
            <a:endParaRPr lang="en-US"/>
          </a:p>
        </p:txBody>
      </p:sp>
      <p:sp>
        <p:nvSpPr>
          <p:cNvPr id="7" name="عنصر نائب لرقم الشريحة 6"/>
          <p:cNvSpPr>
            <a:spLocks noGrp="1"/>
          </p:cNvSpPr>
          <p:nvPr>
            <p:ph type="sldNum" sz="quarter" idx="11"/>
          </p:nvPr>
        </p:nvSpPr>
        <p:spPr/>
        <p:txBody>
          <a:bodyPr rtlCol="0"/>
          <a:lstStyle/>
          <a:p>
            <a:fld id="{A5A671B5-EE3F-449B-9800-43AE659A4A7D}" type="slidenum">
              <a:rPr lang="en-US" smtClean="0"/>
              <a:t>‹#›</a:t>
            </a:fld>
            <a:endParaRPr lang="en-US"/>
          </a:p>
        </p:txBody>
      </p:sp>
      <p:sp>
        <p:nvSpPr>
          <p:cNvPr id="8" name="عنصر نائب للتذييل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862D1E26-C5E5-4B1E-8DE2-BC67B91022A3}" type="datetimeFigureOut">
              <a:rPr lang="en-US" smtClean="0"/>
              <a:t>11/29/2018</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A5A671B5-EE3F-449B-9800-43AE659A4A7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1">
        <a:schemeClr val="bg1"/>
      </p:bgRef>
    </p:bg>
    <p:spTree>
      <p:nvGrpSpPr>
        <p:cNvPr id="1" name=""/>
        <p:cNvGrpSpPr/>
        <p:nvPr/>
      </p:nvGrpSpPr>
      <p:grpSpPr>
        <a:xfrm>
          <a:off x="0" y="0"/>
          <a:ext cx="0" cy="0"/>
          <a:chOff x="0" y="0"/>
          <a:chExt cx="0" cy="0"/>
        </a:xfrm>
      </p:grpSpPr>
      <p:sp>
        <p:nvSpPr>
          <p:cNvPr id="10" name="رابط مستقيم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عنوان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8" name="رابط مستقيم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رابط مستقيم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رابط مستقيم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مستطيل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رابط مستقيم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شكل بيضاوي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عنصر نائب للمحتوى 17"/>
          <p:cNvSpPr>
            <a:spLocks noGrp="1"/>
          </p:cNvSpPr>
          <p:nvPr>
            <p:ph sz="quarter" idx="1"/>
          </p:nvPr>
        </p:nvSpPr>
        <p:spPr>
          <a:xfrm>
            <a:off x="304800" y="274320"/>
            <a:ext cx="5638800" cy="6327648"/>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1" name="عنصر نائب للتاريخ 20"/>
          <p:cNvSpPr>
            <a:spLocks noGrp="1"/>
          </p:cNvSpPr>
          <p:nvPr>
            <p:ph type="dt" sz="half" idx="14"/>
          </p:nvPr>
        </p:nvSpPr>
        <p:spPr/>
        <p:txBody>
          <a:bodyPr rtlCol="0"/>
          <a:lstStyle/>
          <a:p>
            <a:fld id="{862D1E26-C5E5-4B1E-8DE2-BC67B91022A3}" type="datetimeFigureOut">
              <a:rPr lang="en-US" smtClean="0"/>
              <a:t>11/29/2018</a:t>
            </a:fld>
            <a:endParaRPr lang="en-US"/>
          </a:p>
        </p:txBody>
      </p:sp>
      <p:sp>
        <p:nvSpPr>
          <p:cNvPr id="22" name="عنصر نائب لرقم الشريحة 21"/>
          <p:cNvSpPr>
            <a:spLocks noGrp="1"/>
          </p:cNvSpPr>
          <p:nvPr>
            <p:ph type="sldNum" sz="quarter" idx="15"/>
          </p:nvPr>
        </p:nvSpPr>
        <p:spPr/>
        <p:txBody>
          <a:bodyPr rtlCol="0"/>
          <a:lstStyle/>
          <a:p>
            <a:fld id="{A5A671B5-EE3F-449B-9800-43AE659A4A7D}" type="slidenum">
              <a:rPr lang="en-US" smtClean="0"/>
              <a:t>‹#›</a:t>
            </a:fld>
            <a:endParaRPr lang="en-US"/>
          </a:p>
        </p:txBody>
      </p:sp>
      <p:sp>
        <p:nvSpPr>
          <p:cNvPr id="23" name="عنصر نائب للتذييل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رابط مستقيم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شكل بيضاوي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عنوان 1"/>
          <p:cNvSpPr>
            <a:spLocks noGrp="1"/>
          </p:cNvSpPr>
          <p:nvPr>
            <p:ph type="title"/>
          </p:nvPr>
        </p:nvSpPr>
        <p:spPr>
          <a:xfrm rot="5400000">
            <a:off x="3350133" y="3200400"/>
            <a:ext cx="6309360" cy="457200"/>
          </a:xfrm>
        </p:spPr>
        <p:txBody>
          <a:bodyPr anchor="b"/>
          <a:lstStyle>
            <a:lvl1pPr algn="l">
              <a:buNone/>
              <a:defRPr sz="2000" b="1"/>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10" name="رابط مستقيم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مستطيل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رابط مستقيم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رابط مستقيم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رابط مستقيم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عنصر نائب للتاريخ 16"/>
          <p:cNvSpPr>
            <a:spLocks noGrp="1"/>
          </p:cNvSpPr>
          <p:nvPr>
            <p:ph type="dt" sz="half" idx="10"/>
          </p:nvPr>
        </p:nvSpPr>
        <p:spPr/>
        <p:txBody>
          <a:bodyPr rtlCol="0"/>
          <a:lstStyle/>
          <a:p>
            <a:fld id="{862D1E26-C5E5-4B1E-8DE2-BC67B91022A3}" type="datetimeFigureOut">
              <a:rPr lang="en-US" smtClean="0"/>
              <a:t>11/29/2018</a:t>
            </a:fld>
            <a:endParaRPr lang="en-US"/>
          </a:p>
        </p:txBody>
      </p:sp>
      <p:sp>
        <p:nvSpPr>
          <p:cNvPr id="18" name="عنصر نائب لرقم الشريحة 17"/>
          <p:cNvSpPr>
            <a:spLocks noGrp="1"/>
          </p:cNvSpPr>
          <p:nvPr>
            <p:ph type="sldNum" sz="quarter" idx="11"/>
          </p:nvPr>
        </p:nvSpPr>
        <p:spPr/>
        <p:txBody>
          <a:bodyPr rtlCol="0"/>
          <a:lstStyle/>
          <a:p>
            <a:fld id="{A5A671B5-EE3F-449B-9800-43AE659A4A7D}" type="slidenum">
              <a:rPr lang="en-US" smtClean="0"/>
              <a:t>‹#›</a:t>
            </a:fld>
            <a:endParaRPr lang="en-US"/>
          </a:p>
        </p:txBody>
      </p:sp>
      <p:sp>
        <p:nvSpPr>
          <p:cNvPr id="21" name="عنصر نائب للتذييل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رابط مستقيم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عنصر نائب للعنوان 21"/>
          <p:cNvSpPr>
            <a:spLocks noGrp="1"/>
          </p:cNvSpPr>
          <p:nvPr>
            <p:ph type="title"/>
          </p:nvPr>
        </p:nvSpPr>
        <p:spPr>
          <a:xfrm>
            <a:off x="457200" y="274638"/>
            <a:ext cx="7467600" cy="1143000"/>
          </a:xfrm>
          <a:prstGeom prst="rect">
            <a:avLst/>
          </a:prstGeom>
        </p:spPr>
        <p:txBody>
          <a:bodyPr vert="horz" anchor="b">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862D1E26-C5E5-4B1E-8DE2-BC67B91022A3}" type="datetimeFigureOut">
              <a:rPr lang="en-US" smtClean="0"/>
              <a:t>11/29/2018</a:t>
            </a:fld>
            <a:endParaRPr lang="en-US"/>
          </a:p>
        </p:txBody>
      </p:sp>
      <p:sp>
        <p:nvSpPr>
          <p:cNvPr id="3" name="عنصر نائب للتذييل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رابط مستقيم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رابط مستقيم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مستطيل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رابط مستقيم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شكل بيضاوي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عنصر نائب لرقم الشريحة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A5A671B5-EE3F-449B-9800-43AE659A4A7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ln>
            <a:solidFill>
              <a:schemeClr val="accent1"/>
            </a:solidFill>
          </a:ln>
        </p:spPr>
        <p:txBody>
          <a:bodyPr/>
          <a:lstStyle/>
          <a:p>
            <a:r>
              <a:rPr lang="en-US" b="1" i="1" dirty="0" smtClean="0">
                <a:solidFill>
                  <a:schemeClr val="tx1"/>
                </a:solidFill>
              </a:rPr>
              <a:t>Word Fields </a:t>
            </a:r>
            <a:endParaRPr lang="en-US" b="1" i="1" dirty="0">
              <a:solidFill>
                <a:schemeClr val="tx1"/>
              </a:solidFill>
            </a:endParaRPr>
          </a:p>
        </p:txBody>
      </p:sp>
      <p:sp>
        <p:nvSpPr>
          <p:cNvPr id="3" name="عنوان فرعي 2"/>
          <p:cNvSpPr>
            <a:spLocks noGrp="1"/>
          </p:cNvSpPr>
          <p:nvPr>
            <p:ph type="subTitle" idx="1"/>
          </p:nvPr>
        </p:nvSpPr>
        <p:spPr>
          <a:xfrm>
            <a:off x="1371600" y="3886200"/>
            <a:ext cx="6224736" cy="550912"/>
          </a:xfrm>
        </p:spPr>
        <p:txBody>
          <a:bodyPr>
            <a:normAutofit/>
          </a:bodyPr>
          <a:lstStyle/>
          <a:p>
            <a:r>
              <a:rPr lang="en-US" b="1" i="1" dirty="0" smtClean="0">
                <a:solidFill>
                  <a:schemeClr val="tx1"/>
                </a:solidFill>
              </a:rPr>
              <a:t>Ban Ibrahem</a:t>
            </a:r>
            <a:endParaRPr lang="en-US" b="1" i="1" dirty="0">
              <a:solidFill>
                <a:schemeClr val="tx1"/>
              </a:solidFill>
            </a:endParaRPr>
          </a:p>
        </p:txBody>
      </p:sp>
    </p:spTree>
    <p:extLst>
      <p:ext uri="{BB962C8B-B14F-4D97-AF65-F5344CB8AC3E}">
        <p14:creationId xmlns:p14="http://schemas.microsoft.com/office/powerpoint/2010/main" val="36803981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عنصر نائب للمحتوى 7"/>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457200" y="1600200"/>
            <a:ext cx="7467600" cy="4873752"/>
          </a:xfrm>
        </p:spPr>
      </p:pic>
    </p:spTree>
    <p:extLst>
      <p:ext uri="{BB962C8B-B14F-4D97-AF65-F5344CB8AC3E}">
        <p14:creationId xmlns:p14="http://schemas.microsoft.com/office/powerpoint/2010/main" val="21126523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1"/>
          <p:cNvSpPr>
            <a:spLocks noGrp="1"/>
          </p:cNvSpPr>
          <p:nvPr>
            <p:ph type="title"/>
          </p:nvPr>
        </p:nvSpPr>
        <p:spPr/>
        <p:txBody>
          <a:bodyPr>
            <a:normAutofit/>
          </a:bodyPr>
          <a:lstStyle/>
          <a:p>
            <a:pPr algn="l"/>
            <a:r>
              <a:rPr lang="en-US" sz="3600" b="1" i="1" dirty="0" smtClean="0"/>
              <a:t>1-Levels</a:t>
            </a:r>
            <a:endParaRPr lang="en-US" sz="3600" b="1" i="1" dirty="0"/>
          </a:p>
        </p:txBody>
      </p:sp>
      <p:sp>
        <p:nvSpPr>
          <p:cNvPr id="3" name="عنصر نائب للمحتوى 2"/>
          <p:cNvSpPr>
            <a:spLocks noGrp="1"/>
          </p:cNvSpPr>
          <p:nvPr>
            <p:ph sz="quarter" idx="1"/>
          </p:nvPr>
        </p:nvSpPr>
        <p:spPr>
          <a:xfrm>
            <a:off x="457200" y="1556792"/>
            <a:ext cx="8147248" cy="4569371"/>
          </a:xfrm>
        </p:spPr>
        <p:txBody>
          <a:bodyPr>
            <a:normAutofit/>
          </a:bodyPr>
          <a:lstStyle/>
          <a:p>
            <a:r>
              <a:rPr lang="en-US" dirty="0" smtClean="0"/>
              <a:t>A characteristic of taxonomy hierarchies is that they have well-developed levels. As illustrated, tableware is at level 1, cutlery, etc. at level 2, fork…. Tablecloth at level 3, and so on. Only four levels have been shown, but it is arguable that this is only a fragment of a larger hierarchy of something like household goods, in which the sister nodes to </a:t>
            </a:r>
            <a:r>
              <a:rPr lang="en-US" i="1" dirty="0" smtClean="0"/>
              <a:t>tableware</a:t>
            </a:r>
            <a:r>
              <a:rPr lang="en-US" dirty="0" smtClean="0"/>
              <a:t> would be occupied such items as </a:t>
            </a:r>
            <a:r>
              <a:rPr lang="en-US" i="1" dirty="0" smtClean="0"/>
              <a:t>appliances</a:t>
            </a:r>
            <a:r>
              <a:rPr lang="en-US" dirty="0" smtClean="0"/>
              <a:t>, </a:t>
            </a:r>
            <a:r>
              <a:rPr lang="en-US" i="1" dirty="0" smtClean="0"/>
              <a:t>furniture</a:t>
            </a:r>
            <a:r>
              <a:rPr lang="en-US" dirty="0" smtClean="0"/>
              <a:t>, </a:t>
            </a:r>
            <a:r>
              <a:rPr lang="en-US" i="1" dirty="0" smtClean="0"/>
              <a:t>sofa furnishing</a:t>
            </a:r>
            <a:r>
              <a:rPr lang="en-US" dirty="0" smtClean="0"/>
              <a:t>, and so on.</a:t>
            </a:r>
            <a:endParaRPr lang="en-US" dirty="0"/>
          </a:p>
        </p:txBody>
      </p:sp>
    </p:spTree>
    <p:extLst>
      <p:ext uri="{BB962C8B-B14F-4D97-AF65-F5344CB8AC3E}">
        <p14:creationId xmlns:p14="http://schemas.microsoft.com/office/powerpoint/2010/main" val="1039331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a:xfrm>
            <a:off x="457200" y="332656"/>
            <a:ext cx="8229600" cy="5793507"/>
          </a:xfrm>
        </p:spPr>
        <p:txBody>
          <a:bodyPr>
            <a:normAutofit lnSpcReduction="10000"/>
          </a:bodyPr>
          <a:lstStyle/>
          <a:p>
            <a:r>
              <a:rPr lang="en-US" dirty="0" smtClean="0"/>
              <a:t>Levels can be established in two ways, which is a prototypical hierarchy give the same answer, but in real-life hierarchies sometimes diverge. To determine the level of an element by the first method one simply counts the nodes to the top of the hierarchy (the unique item which dominates all the others in the hierarchy, the </a:t>
            </a:r>
            <a:r>
              <a:rPr lang="en-US" i="1" dirty="0" smtClean="0"/>
              <a:t>beginner</a:t>
            </a:r>
            <a:r>
              <a:rPr lang="en-US" dirty="0" smtClean="0"/>
              <a:t>).by this method, one can easily determine that tablespoon is at level 4. Levels established by counting nodes are called </a:t>
            </a:r>
            <a:r>
              <a:rPr lang="en-US" b="1" i="1" dirty="0" smtClean="0"/>
              <a:t>technical levels</a:t>
            </a:r>
            <a:r>
              <a:rPr lang="en-US" i="1" dirty="0" smtClean="0"/>
              <a:t> </a:t>
            </a:r>
            <a:r>
              <a:rPr lang="en-US" dirty="0" smtClean="0"/>
              <a:t>in Cruse (1986). The other approach to levels consists in looking for distinctive characteristics of the items at different levels. This approach yields </a:t>
            </a:r>
            <a:r>
              <a:rPr lang="en-US" b="1" i="1" dirty="0" smtClean="0"/>
              <a:t>substantive levels </a:t>
            </a:r>
            <a:r>
              <a:rPr lang="en-US" dirty="0" smtClean="0"/>
              <a:t>,it displaying the richest set of characteristic properties is undoubtedly what psychologists call the </a:t>
            </a:r>
            <a:r>
              <a:rPr lang="en-US" b="1" i="1" dirty="0" smtClean="0"/>
              <a:t>basic level </a:t>
            </a:r>
            <a:r>
              <a:rPr lang="en-US" dirty="0" smtClean="0"/>
              <a:t>, and anthropological linguists, the </a:t>
            </a:r>
            <a:r>
              <a:rPr lang="en-US" b="1" i="1" dirty="0" smtClean="0"/>
              <a:t>generic level</a:t>
            </a:r>
            <a:r>
              <a:rPr lang="en-US" dirty="0" smtClean="0"/>
              <a:t>. which is the basic level </a:t>
            </a:r>
            <a:endParaRPr lang="en-US" b="1" i="1" dirty="0"/>
          </a:p>
        </p:txBody>
      </p:sp>
    </p:spTree>
    <p:extLst>
      <p:ext uri="{BB962C8B-B14F-4D97-AF65-F5344CB8AC3E}">
        <p14:creationId xmlns:p14="http://schemas.microsoft.com/office/powerpoint/2010/main" val="13755175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l"/>
            <a:r>
              <a:rPr lang="en-US" sz="3600" b="1" i="1" dirty="0" smtClean="0"/>
              <a:t>2-The basic level</a:t>
            </a:r>
            <a:endParaRPr lang="en-US" sz="3600" b="1" i="1" dirty="0"/>
          </a:p>
        </p:txBody>
      </p:sp>
      <p:sp>
        <p:nvSpPr>
          <p:cNvPr id="3" name="عنصر نائب للمحتوى 2"/>
          <p:cNvSpPr>
            <a:spLocks noGrp="1"/>
          </p:cNvSpPr>
          <p:nvPr>
            <p:ph sz="quarter" idx="1"/>
          </p:nvPr>
        </p:nvSpPr>
        <p:spPr/>
        <p:txBody>
          <a:bodyPr>
            <a:normAutofit fontScale="92500" lnSpcReduction="10000"/>
          </a:bodyPr>
          <a:lstStyle/>
          <a:p>
            <a:pPr marL="0" indent="0">
              <a:buNone/>
            </a:pPr>
            <a:r>
              <a:rPr lang="en-US" dirty="0" smtClean="0"/>
              <a:t>The main characteristics of the basic level and the items that occur there are as follows:</a:t>
            </a:r>
          </a:p>
          <a:p>
            <a:r>
              <a:rPr lang="en-US" dirty="0" smtClean="0"/>
              <a:t>Basic-level categories maximize two properties of “good” categories resemblance between members, and distinctiveness of members from those in sister categories. In categories at high levels, internal resemblance diminishes; at low levels, external distinctiveness diminishes’. Basic-level categories are thus the most efficient in the whole hierarchy. </a:t>
            </a:r>
          </a:p>
          <a:p>
            <a:r>
              <a:rPr lang="en-US" dirty="0"/>
              <a:t>Basic-level categories represent the highest level for which a clear visual image can be formed. It is easy to visualize a spoon, but less easy to visualize an item of cutlery (without selecting one representative example). Likewise, a dog is easy to visualize, but  an animal is not.</a:t>
            </a:r>
          </a:p>
          <a:p>
            <a:endParaRPr lang="en-US" dirty="0" smtClean="0"/>
          </a:p>
        </p:txBody>
      </p:sp>
    </p:spTree>
    <p:extLst>
      <p:ext uri="{BB962C8B-B14F-4D97-AF65-F5344CB8AC3E}">
        <p14:creationId xmlns:p14="http://schemas.microsoft.com/office/powerpoint/2010/main" val="22879680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a:xfrm>
            <a:off x="457200" y="476672"/>
            <a:ext cx="8229600" cy="5649491"/>
          </a:xfrm>
        </p:spPr>
        <p:txBody>
          <a:bodyPr>
            <a:normAutofit fontScale="92500" lnSpcReduction="10000"/>
          </a:bodyPr>
          <a:lstStyle/>
          <a:p>
            <a:r>
              <a:rPr lang="en-US" dirty="0" smtClean="0"/>
              <a:t>Basic-level categories represent the highest level for which characteristic patterns of behavioural interaction can be described. Suppose one were  asked  to mime how one behaved with an item of furniture. Impossible with, say, a chair ( a basic-level item), however, there would be no problem. Similarly, </a:t>
            </a:r>
            <a:r>
              <a:rPr lang="en-US" i="1" dirty="0" smtClean="0"/>
              <a:t>knife</a:t>
            </a:r>
            <a:r>
              <a:rPr lang="en-US" dirty="0" smtClean="0"/>
              <a:t> would be easier than item of </a:t>
            </a:r>
            <a:r>
              <a:rPr lang="en-US" i="1" dirty="0" smtClean="0"/>
              <a:t>cutlery</a:t>
            </a:r>
            <a:r>
              <a:rPr lang="en-US" dirty="0" smtClean="0"/>
              <a:t>, and horse than animal. </a:t>
            </a:r>
          </a:p>
          <a:p>
            <a:r>
              <a:rPr lang="en-US" dirty="0"/>
              <a:t>Basic-level terms are used for everyday neutral reference; they are, as it were, the default terms for normal use: the use of non-basic-level term needs to be specially motivated. Thus, </a:t>
            </a:r>
            <a:r>
              <a:rPr lang="en-US" b="1" i="1" dirty="0"/>
              <a:t>Would you like an apple</a:t>
            </a:r>
            <a:r>
              <a:rPr lang="en-US" b="1" dirty="0"/>
              <a:t>? </a:t>
            </a:r>
            <a:r>
              <a:rPr lang="en-US" dirty="0"/>
              <a:t>Is more normal than </a:t>
            </a:r>
            <a:r>
              <a:rPr lang="en-US" b="1" i="1" dirty="0"/>
              <a:t>Would you like a Golden Delicious?, </a:t>
            </a:r>
            <a:r>
              <a:rPr lang="en-US" dirty="0"/>
              <a:t>even if the fruits on offer were of that variety, or needed to be more specific to distinguish those apples from those of  other varieties. Similarly, who’s going to feed the dogs today? Is generally more appropriate as a neutral question than who’s going to feed the animal today? Which is less specific.</a:t>
            </a:r>
          </a:p>
          <a:p>
            <a:endParaRPr lang="en-US" dirty="0"/>
          </a:p>
        </p:txBody>
      </p:sp>
    </p:spTree>
    <p:extLst>
      <p:ext uri="{BB962C8B-B14F-4D97-AF65-F5344CB8AC3E}">
        <p14:creationId xmlns:p14="http://schemas.microsoft.com/office/powerpoint/2010/main" val="20471979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a:xfrm>
            <a:off x="457200" y="548680"/>
            <a:ext cx="8229600" cy="5577483"/>
          </a:xfrm>
        </p:spPr>
        <p:txBody>
          <a:bodyPr/>
          <a:lstStyle/>
          <a:p>
            <a:r>
              <a:rPr lang="en-US" dirty="0" smtClean="0"/>
              <a:t>Anthropological linguists point out that basic-level items tend to be morphologically simple (this applies to all the items in our example except tablecloth) and no barrowed by metaphorical extension from other areas of the vocabulary. </a:t>
            </a:r>
            <a:endParaRPr lang="en-US" dirty="0"/>
          </a:p>
        </p:txBody>
      </p:sp>
    </p:spTree>
    <p:extLst>
      <p:ext uri="{BB962C8B-B14F-4D97-AF65-F5344CB8AC3E}">
        <p14:creationId xmlns:p14="http://schemas.microsoft.com/office/powerpoint/2010/main" val="23204057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3- other levels </a:t>
            </a:r>
            <a:endParaRPr lang="en-US" dirty="0"/>
          </a:p>
        </p:txBody>
      </p:sp>
      <p:sp>
        <p:nvSpPr>
          <p:cNvPr id="3" name="عنصر نائب للمحتوى 2"/>
          <p:cNvSpPr>
            <a:spLocks noGrp="1"/>
          </p:cNvSpPr>
          <p:nvPr>
            <p:ph sz="quarter" idx="1"/>
          </p:nvPr>
        </p:nvSpPr>
        <p:spPr/>
        <p:txBody>
          <a:bodyPr>
            <a:normAutofit/>
          </a:bodyPr>
          <a:lstStyle/>
          <a:p>
            <a:r>
              <a:rPr lang="en-US" dirty="0" smtClean="0"/>
              <a:t>Vocabulary items at levels below the basic level are more likely to be compound words than those at the basic level ( think of teaspoon, tablespoon …etc.). In hierarchies where the basic level items are count nouns, the items at higher levels are frequently mass nouns. This is particularly the case for artefacts (or more generally, words in whose meaning functional rather than perceptual features are dominant, that is not for biological species: cutlery, crockery, furniture….etc.  </a:t>
            </a:r>
            <a:endParaRPr lang="en-US" dirty="0"/>
          </a:p>
        </p:txBody>
      </p:sp>
    </p:spTree>
    <p:extLst>
      <p:ext uri="{BB962C8B-B14F-4D97-AF65-F5344CB8AC3E}">
        <p14:creationId xmlns:p14="http://schemas.microsoft.com/office/powerpoint/2010/main" val="77814971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dirty="0" smtClean="0"/>
              <a:t>4- Number of levels </a:t>
            </a:r>
            <a:endParaRPr lang="en-US" dirty="0"/>
          </a:p>
        </p:txBody>
      </p:sp>
      <p:sp>
        <p:nvSpPr>
          <p:cNvPr id="3" name="عنصر نائب للمحتوى 2"/>
          <p:cNvSpPr>
            <a:spLocks noGrp="1"/>
          </p:cNvSpPr>
          <p:nvPr>
            <p:ph sz="quarter" idx="1"/>
          </p:nvPr>
        </p:nvSpPr>
        <p:spPr/>
        <p:txBody>
          <a:bodyPr>
            <a:normAutofit fontScale="77500" lnSpcReduction="20000"/>
          </a:bodyPr>
          <a:lstStyle/>
          <a:p>
            <a:r>
              <a:rPr lang="en-US" dirty="0" smtClean="0"/>
              <a:t>Reached by anthropological linguists has shown that taxonomic hierarchies which appear in everyday language rarely have more than five or six levels, and even this number is uncommon: they mostly occur in small fragments. Our example has four levels, five if we include household goods. The number limitation does not apply to expert, technical vocabularies.</a:t>
            </a:r>
          </a:p>
          <a:p>
            <a:pPr marL="0" indent="0">
              <a:buNone/>
            </a:pPr>
            <a:r>
              <a:rPr lang="en-US" sz="4000" b="1" dirty="0" smtClean="0"/>
              <a:t>5- Gaps and autotaxonomy</a:t>
            </a:r>
          </a:p>
          <a:p>
            <a:pPr marL="0" indent="0">
              <a:buNone/>
            </a:pPr>
            <a:r>
              <a:rPr lang="en-US" dirty="0" smtClean="0"/>
              <a:t>Lexical gaps are not infrequent in taxonomic hierarchies, especially in levels above the basic levels. We speak of a lexical gap when there is intuitive or other evidence of the existence of well-established concept corresponding to the point in the structure where the gap occurs . For instance , there is no superordinate ( in English ) for the set of verbs of “going under one’s own stream on land “ ( for an animal or human ) , whose hyponyms would be crawl, walk, run, hop, etc. Nor is there a word for the general notion of “going under one’s own stream “, whose hyponyms would include the ( missing ) word just mentioned, </a:t>
            </a:r>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2194128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a:xfrm>
            <a:off x="457200" y="404664"/>
            <a:ext cx="8229600" cy="5649491"/>
          </a:xfrm>
        </p:spPr>
        <p:txBody>
          <a:bodyPr>
            <a:normAutofit fontScale="92500" lnSpcReduction="10000"/>
          </a:bodyPr>
          <a:lstStyle/>
          <a:p>
            <a:r>
              <a:rPr lang="en-US" dirty="0" smtClean="0"/>
              <a:t>Together with </a:t>
            </a:r>
            <a:r>
              <a:rPr lang="en-US" i="1" dirty="0" smtClean="0"/>
              <a:t>swim</a:t>
            </a:r>
            <a:r>
              <a:rPr lang="en-US" dirty="0" smtClean="0"/>
              <a:t> and </a:t>
            </a:r>
            <a:r>
              <a:rPr lang="en-US" i="1" dirty="0" smtClean="0"/>
              <a:t>fly</a:t>
            </a:r>
            <a:r>
              <a:rPr lang="en-US" dirty="0" smtClean="0"/>
              <a:t>, and so on. There is no everyday term for devices for telling the time (timepiece belongs to a different register from clock and watch). There is no everyday term in English for members of the </a:t>
            </a:r>
            <a:r>
              <a:rPr lang="en-US" dirty="0"/>
              <a:t>animal kingdom: </a:t>
            </a:r>
            <a:r>
              <a:rPr lang="en-US" dirty="0" smtClean="0"/>
              <a:t>creature is from a more formal register, and animal in this sense ( as the animal kingdom) only occurs in technical registers. Sometimes ( what would otherwise be ) a gap in a hierarchy is filled by an extended sense of an item immediately above or below it. It is not always easy to tell which is the original sense and which the extended sense ). The following example is </a:t>
            </a:r>
          </a:p>
          <a:p>
            <a:r>
              <a:rPr lang="en-US" dirty="0" smtClean="0"/>
              <a:t>A: Haven’t you got any trousers to wear?</a:t>
            </a:r>
          </a:p>
          <a:p>
            <a:r>
              <a:rPr lang="en-US" dirty="0" smtClean="0"/>
              <a:t>B: yes, I’ve got my new jeans. </a:t>
            </a:r>
          </a:p>
          <a:p>
            <a:r>
              <a:rPr lang="en-US" dirty="0" smtClean="0"/>
              <a:t>A: Are you going to wear your jeans?</a:t>
            </a:r>
          </a:p>
          <a:p>
            <a:r>
              <a:rPr lang="en-US" dirty="0" smtClean="0"/>
              <a:t>B: No, I think I’ll wear my trousers  </a:t>
            </a:r>
          </a:p>
          <a:p>
            <a:r>
              <a:rPr lang="en-US" dirty="0" smtClean="0"/>
              <a:t>The reading marked 1 with the superordinates  of those marked 2</a:t>
            </a:r>
            <a:endParaRPr lang="en-US" dirty="0"/>
          </a:p>
        </p:txBody>
      </p:sp>
    </p:spTree>
    <p:extLst>
      <p:ext uri="{BB962C8B-B14F-4D97-AF65-F5344CB8AC3E}">
        <p14:creationId xmlns:p14="http://schemas.microsoft.com/office/powerpoint/2010/main" val="220807901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6- </a:t>
            </a:r>
            <a:r>
              <a:rPr lang="en-US" dirty="0" smtClean="0">
                <a:solidFill>
                  <a:schemeClr val="tx1"/>
                </a:solidFill>
              </a:rPr>
              <a:t>Real-life taxonomies </a:t>
            </a:r>
            <a:endParaRPr lang="en-US" dirty="0">
              <a:solidFill>
                <a:schemeClr val="tx1"/>
              </a:solidFill>
            </a:endParaRPr>
          </a:p>
        </p:txBody>
      </p:sp>
      <p:sp>
        <p:nvSpPr>
          <p:cNvPr id="3" name="عنصر نائب للمحتوى 2"/>
          <p:cNvSpPr>
            <a:spLocks noGrp="1"/>
          </p:cNvSpPr>
          <p:nvPr>
            <p:ph sz="quarter" idx="1"/>
          </p:nvPr>
        </p:nvSpPr>
        <p:spPr>
          <a:xfrm>
            <a:off x="1043608" y="1772816"/>
            <a:ext cx="7125112" cy="4051437"/>
          </a:xfrm>
        </p:spPr>
        <p:txBody>
          <a:bodyPr>
            <a:normAutofit fontScale="92500" lnSpcReduction="10000"/>
          </a:bodyPr>
          <a:lstStyle/>
          <a:p>
            <a:pPr marL="0" indent="0">
              <a:buNone/>
            </a:pPr>
            <a:r>
              <a:rPr lang="en-US" dirty="0"/>
              <a:t> real-life taxonomies are often </a:t>
            </a:r>
            <a:r>
              <a:rPr lang="en-US" b="1" i="1" dirty="0"/>
              <a:t>not so straightforward</a:t>
            </a:r>
            <a:r>
              <a:rPr lang="en-US" dirty="0"/>
              <a:t>: branches seem </a:t>
            </a:r>
            <a:r>
              <a:rPr lang="en-US" b="1" i="1" dirty="0"/>
              <a:t>to converge and the position in the hierarchy of common lexical items may seem obscure</a:t>
            </a:r>
            <a:r>
              <a:rPr lang="en-US" dirty="0"/>
              <a:t>. One of the complicating factors is the existence of terms with a restricted perspective alongside the purely or predominantly speciating (</a:t>
            </a:r>
            <a:r>
              <a:rPr lang="en-US" dirty="0" smtClean="0"/>
              <a:t>'kind forming</a:t>
            </a:r>
            <a:r>
              <a:rPr lang="en-US" dirty="0"/>
              <a:t>', i.e. taxonymic) terms. </a:t>
            </a:r>
            <a:r>
              <a:rPr lang="en-US" b="1" i="1" dirty="0"/>
              <a:t>The field of clothing </a:t>
            </a:r>
            <a:r>
              <a:rPr lang="en-US" dirty="0"/>
              <a:t>will be used to illustrate these points. We shall take clothing as the beginner of the clothing taxonomy (notice that there is arguably a more inclusive taxonomy of "things you can wear", which would include, for instance, </a:t>
            </a:r>
            <a:r>
              <a:rPr lang="en-US" b="1" i="1" dirty="0"/>
              <a:t>watches and perfume)</a:t>
            </a:r>
          </a:p>
        </p:txBody>
      </p:sp>
    </p:spTree>
    <p:extLst>
      <p:ext uri="{BB962C8B-B14F-4D97-AF65-F5344CB8AC3E}">
        <p14:creationId xmlns:p14="http://schemas.microsoft.com/office/powerpoint/2010/main" val="13235208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Introduction </a:t>
            </a:r>
            <a:endParaRPr lang="en-US" dirty="0"/>
          </a:p>
        </p:txBody>
      </p:sp>
      <p:sp>
        <p:nvSpPr>
          <p:cNvPr id="3" name="عنصر نائب للمحتوى 2"/>
          <p:cNvSpPr>
            <a:spLocks noGrp="1"/>
          </p:cNvSpPr>
          <p:nvPr>
            <p:ph sz="quarter" idx="1"/>
          </p:nvPr>
        </p:nvSpPr>
        <p:spPr/>
        <p:txBody>
          <a:bodyPr>
            <a:normAutofit fontScale="92500" lnSpcReduction="20000"/>
          </a:bodyPr>
          <a:lstStyle/>
          <a:p>
            <a:r>
              <a:rPr lang="en-US" dirty="0" smtClean="0"/>
              <a:t>The vocabulary of a language is not just a collection of words scattered at random throughout the mantel landscape. It is at least partly structures, and at various levels.</a:t>
            </a:r>
          </a:p>
          <a:p>
            <a:r>
              <a:rPr lang="en-US" dirty="0" smtClean="0"/>
              <a:t>There are various modes of structuring. It is useful, at the outset, to distinguish two major types of structure, </a:t>
            </a:r>
            <a:r>
              <a:rPr lang="en-US" b="1" i="1" dirty="0" smtClean="0"/>
              <a:t>the linguistic </a:t>
            </a:r>
            <a:r>
              <a:rPr lang="en-US" dirty="0" smtClean="0"/>
              <a:t>and the </a:t>
            </a:r>
            <a:r>
              <a:rPr lang="en-US" b="1" i="1" dirty="0" smtClean="0"/>
              <a:t>psycholinguistics </a:t>
            </a:r>
            <a:r>
              <a:rPr lang="en-US" dirty="0" smtClean="0"/>
              <a:t> </a:t>
            </a:r>
          </a:p>
          <a:p>
            <a:r>
              <a:rPr lang="en-US" dirty="0" smtClean="0"/>
              <a:t> Linguistics structures in the lexicon are defined linguistically – those which we shall be concerned with here are defined semantically, in term of meaning relations;</a:t>
            </a:r>
          </a:p>
          <a:p>
            <a:r>
              <a:rPr lang="en-US" dirty="0"/>
              <a:t>Psycholinguistics structures are defined in term of such properties as associative links, priming characteristics, and patterns of speech error.</a:t>
            </a:r>
          </a:p>
          <a:p>
            <a:r>
              <a:rPr lang="en-US" dirty="0"/>
              <a:t>In this chapter we will concentrate on aspects of </a:t>
            </a:r>
            <a:r>
              <a:rPr lang="en-US" b="1" dirty="0"/>
              <a:t>linguistic structuring in the lexicon. </a:t>
            </a:r>
          </a:p>
          <a:p>
            <a:endParaRPr lang="en-US" dirty="0" smtClean="0"/>
          </a:p>
          <a:p>
            <a:endParaRPr lang="en-US" dirty="0"/>
          </a:p>
        </p:txBody>
      </p:sp>
    </p:spTree>
    <p:extLst>
      <p:ext uri="{BB962C8B-B14F-4D97-AF65-F5344CB8AC3E}">
        <p14:creationId xmlns:p14="http://schemas.microsoft.com/office/powerpoint/2010/main" val="38442679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a:xfrm>
            <a:off x="457200" y="332656"/>
            <a:ext cx="8229600" cy="5793507"/>
          </a:xfrm>
        </p:spPr>
        <p:txBody>
          <a:bodyPr>
            <a:normAutofit/>
          </a:bodyPr>
          <a:lstStyle/>
          <a:p>
            <a:r>
              <a:rPr lang="en-US" dirty="0"/>
              <a:t>The first </a:t>
            </a:r>
            <a:r>
              <a:rPr lang="en-US" dirty="0" smtClean="0"/>
              <a:t>true taxonyms </a:t>
            </a:r>
            <a:r>
              <a:rPr lang="en-US" dirty="0"/>
              <a:t>we encounter as we go down the hierarchy are those at the </a:t>
            </a:r>
            <a:r>
              <a:rPr lang="en-US" dirty="0">
                <a:solidFill>
                  <a:srgbClr val="FF0000"/>
                </a:solidFill>
              </a:rPr>
              <a:t>basic level:</a:t>
            </a:r>
            <a:r>
              <a:rPr lang="en-US" dirty="0"/>
              <a:t> </a:t>
            </a:r>
            <a:r>
              <a:rPr lang="en-US" b="1" i="1" dirty="0"/>
              <a:t>trousers, jacket, dress, skirt, shoe, bra, knickers</a:t>
            </a:r>
            <a:r>
              <a:rPr lang="en-US" dirty="0"/>
              <a:t>. There seems to be no intermediate level corresponding to </a:t>
            </a:r>
            <a:r>
              <a:rPr lang="en-US" b="1" dirty="0"/>
              <a:t>cutlery</a:t>
            </a:r>
            <a:r>
              <a:rPr lang="en-US" dirty="0"/>
              <a:t> and </a:t>
            </a:r>
            <a:r>
              <a:rPr lang="en-US" b="1" dirty="0"/>
              <a:t>crockery</a:t>
            </a:r>
            <a:r>
              <a:rPr lang="en-US" dirty="0"/>
              <a:t> in the </a:t>
            </a:r>
            <a:r>
              <a:rPr lang="en-US" b="1" i="1" dirty="0"/>
              <a:t>tableware</a:t>
            </a:r>
            <a:r>
              <a:rPr lang="en-US" dirty="0"/>
              <a:t> hierarchy. However, the picture is complicated by the existence of various sorts of restricted perspective-terms, which look at first as though they were the counterparts of cutlery and so on. Some of the perspectives are</a:t>
            </a:r>
            <a:r>
              <a:rPr lang="en-US" dirty="0" smtClean="0"/>
              <a:t>:</a:t>
            </a:r>
          </a:p>
          <a:p>
            <a:endParaRPr lang="en-US" dirty="0"/>
          </a:p>
        </p:txBody>
      </p:sp>
    </p:spTree>
    <p:extLst>
      <p:ext uri="{BB962C8B-B14F-4D97-AF65-F5344CB8AC3E}">
        <p14:creationId xmlns:p14="http://schemas.microsoft.com/office/powerpoint/2010/main" val="76061903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a:xfrm>
            <a:off x="457200" y="692696"/>
            <a:ext cx="8229600" cy="5433467"/>
          </a:xfrm>
        </p:spPr>
        <p:txBody>
          <a:bodyPr/>
          <a:lstStyle/>
          <a:p>
            <a:r>
              <a:rPr lang="en-US" dirty="0">
                <a:solidFill>
                  <a:srgbClr val="FF0000"/>
                </a:solidFill>
              </a:rPr>
              <a:t>where worn relative to body</a:t>
            </a:r>
            <a:r>
              <a:rPr lang="en-US" dirty="0"/>
              <a:t>: underwear, </a:t>
            </a:r>
            <a:r>
              <a:rPr lang="en-US" dirty="0" smtClean="0"/>
              <a:t>footwear</a:t>
            </a:r>
          </a:p>
          <a:p>
            <a:r>
              <a:rPr lang="en-US" dirty="0" smtClean="0"/>
              <a:t> </a:t>
            </a:r>
            <a:r>
              <a:rPr lang="en-US" dirty="0">
                <a:solidFill>
                  <a:srgbClr val="FF0000"/>
                </a:solidFill>
              </a:rPr>
              <a:t>when worn:</a:t>
            </a:r>
            <a:r>
              <a:rPr lang="en-US" dirty="0"/>
              <a:t> evening wear, nightwear </a:t>
            </a:r>
            <a:r>
              <a:rPr lang="en-US" dirty="0" smtClean="0"/>
              <a:t>who</a:t>
            </a:r>
          </a:p>
          <a:p>
            <a:r>
              <a:rPr lang="en-US" dirty="0" smtClean="0"/>
              <a:t> </a:t>
            </a:r>
            <a:r>
              <a:rPr lang="en-US" dirty="0">
                <a:solidFill>
                  <a:srgbClr val="FF0000"/>
                </a:solidFill>
              </a:rPr>
              <a:t>wears it + only visible to intimates</a:t>
            </a:r>
            <a:r>
              <a:rPr lang="en-US" dirty="0"/>
              <a:t>: </a:t>
            </a:r>
            <a:r>
              <a:rPr lang="en-US" dirty="0" smtClean="0"/>
              <a:t>lingerie</a:t>
            </a:r>
          </a:p>
          <a:p>
            <a:r>
              <a:rPr lang="en-US" dirty="0" smtClean="0"/>
              <a:t> </a:t>
            </a:r>
            <a:r>
              <a:rPr lang="en-US" dirty="0">
                <a:solidFill>
                  <a:srgbClr val="FF0000"/>
                </a:solidFill>
              </a:rPr>
              <a:t>worn while doing what</a:t>
            </a:r>
            <a:r>
              <a:rPr lang="en-US" dirty="0"/>
              <a:t>: sportswear, </a:t>
            </a:r>
            <a:r>
              <a:rPr lang="en-US" dirty="0" smtClean="0"/>
              <a:t>slumber wear</a:t>
            </a:r>
            <a:endParaRPr lang="en-US" dirty="0"/>
          </a:p>
          <a:p>
            <a:endParaRPr lang="en-US" dirty="0"/>
          </a:p>
        </p:txBody>
      </p:sp>
    </p:spTree>
    <p:extLst>
      <p:ext uri="{BB962C8B-B14F-4D97-AF65-F5344CB8AC3E}">
        <p14:creationId xmlns:p14="http://schemas.microsoft.com/office/powerpoint/2010/main" val="197926661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a:xfrm>
            <a:off x="457200" y="188640"/>
            <a:ext cx="8229600" cy="5937523"/>
          </a:xfrm>
        </p:spPr>
        <p:txBody>
          <a:bodyPr>
            <a:normAutofit fontScale="92500" lnSpcReduction="10000"/>
          </a:bodyPr>
          <a:lstStyle/>
          <a:p>
            <a:r>
              <a:rPr lang="en-US" dirty="0"/>
              <a:t>There is no term for everyday, publicly observable, </a:t>
            </a:r>
            <a:r>
              <a:rPr lang="en-US" b="1" dirty="0"/>
              <a:t>not-for-special-purpose clothing;</a:t>
            </a:r>
            <a:r>
              <a:rPr lang="en-US" dirty="0"/>
              <a:t> this type functions as a kind of </a:t>
            </a:r>
            <a:r>
              <a:rPr lang="en-US" b="1" dirty="0"/>
              <a:t>unnamed default category</a:t>
            </a:r>
            <a:r>
              <a:rPr lang="en-US" dirty="0"/>
              <a:t>, only deviations from which are lexically distinguished. Notice the following points. A further specification of </a:t>
            </a:r>
            <a:r>
              <a:rPr lang="en-US" b="1" dirty="0"/>
              <a:t>'lingerie' </a:t>
            </a:r>
            <a:r>
              <a:rPr lang="en-US" dirty="0"/>
              <a:t>would need to mention </a:t>
            </a:r>
            <a:r>
              <a:rPr lang="en-US" dirty="0">
                <a:solidFill>
                  <a:srgbClr val="FF0000"/>
                </a:solidFill>
              </a:rPr>
              <a:t>vest, knickers</a:t>
            </a:r>
            <a:r>
              <a:rPr lang="en-US" dirty="0"/>
              <a:t>, </a:t>
            </a:r>
            <a:r>
              <a:rPr lang="en-US" dirty="0">
                <a:solidFill>
                  <a:schemeClr val="tx2"/>
                </a:solidFill>
              </a:rPr>
              <a:t>nightie, </a:t>
            </a:r>
            <a:r>
              <a:rPr lang="en-US" dirty="0" smtClean="0">
                <a:solidFill>
                  <a:schemeClr val="tx2"/>
                </a:solidFill>
              </a:rPr>
              <a:t>pajamas</a:t>
            </a:r>
            <a:r>
              <a:rPr lang="en-US" dirty="0" smtClean="0"/>
              <a:t>. </a:t>
            </a:r>
            <a:r>
              <a:rPr lang="en-US" dirty="0"/>
              <a:t>But the first two are </a:t>
            </a:r>
            <a:r>
              <a:rPr lang="en-US" dirty="0">
                <a:solidFill>
                  <a:srgbClr val="FF0000"/>
                </a:solidFill>
              </a:rPr>
              <a:t>underwear,</a:t>
            </a:r>
            <a:r>
              <a:rPr lang="en-US" dirty="0"/>
              <a:t> and the </a:t>
            </a:r>
            <a:r>
              <a:rPr lang="en-US" dirty="0">
                <a:solidFill>
                  <a:schemeClr val="tx2"/>
                </a:solidFill>
              </a:rPr>
              <a:t>latter are night/ </a:t>
            </a:r>
            <a:r>
              <a:rPr lang="en-US" dirty="0" smtClean="0">
                <a:solidFill>
                  <a:schemeClr val="tx2"/>
                </a:solidFill>
              </a:rPr>
              <a:t>slumber wear</a:t>
            </a:r>
            <a:r>
              <a:rPr lang="en-US" dirty="0"/>
              <a:t>. However, </a:t>
            </a:r>
            <a:r>
              <a:rPr lang="en-US" dirty="0">
                <a:solidFill>
                  <a:srgbClr val="92D050"/>
                </a:solidFill>
              </a:rPr>
              <a:t>men's vests and men's </a:t>
            </a:r>
            <a:r>
              <a:rPr lang="en-US" dirty="0" smtClean="0">
                <a:solidFill>
                  <a:srgbClr val="92D050"/>
                </a:solidFill>
              </a:rPr>
              <a:t>pajamas </a:t>
            </a:r>
            <a:r>
              <a:rPr lang="en-US" dirty="0">
                <a:solidFill>
                  <a:srgbClr val="92D050"/>
                </a:solidFill>
              </a:rPr>
              <a:t>are not lingerie</a:t>
            </a:r>
            <a:r>
              <a:rPr lang="en-US" dirty="0"/>
              <a:t>. If we call the default clothing </a:t>
            </a:r>
            <a:r>
              <a:rPr lang="en-US" b="1" dirty="0" smtClean="0"/>
              <a:t>neutral wear</a:t>
            </a:r>
            <a:r>
              <a:rPr lang="en-US" dirty="0"/>
              <a:t>, then a reading of dress, let's call it </a:t>
            </a:r>
            <a:r>
              <a:rPr lang="en-US" i="1" dirty="0">
                <a:solidFill>
                  <a:schemeClr val="accent2">
                    <a:lumMod val="75000"/>
                  </a:schemeClr>
                </a:solidFill>
              </a:rPr>
              <a:t>dress1</a:t>
            </a:r>
            <a:r>
              <a:rPr lang="en-US" dirty="0"/>
              <a:t>, will appear amongst its taxonyms/hyponyms. But this is a hyponym of a more general reading of dress, </a:t>
            </a:r>
            <a:r>
              <a:rPr lang="en-US" dirty="0">
                <a:solidFill>
                  <a:schemeClr val="accent2">
                    <a:lumMod val="75000"/>
                  </a:schemeClr>
                </a:solidFill>
              </a:rPr>
              <a:t>dress2</a:t>
            </a:r>
            <a:r>
              <a:rPr lang="en-US" dirty="0"/>
              <a:t>, which includes both </a:t>
            </a:r>
            <a:r>
              <a:rPr lang="en-US" b="1" dirty="0">
                <a:solidFill>
                  <a:schemeClr val="accent2">
                    <a:lumMod val="75000"/>
                  </a:schemeClr>
                </a:solidFill>
              </a:rPr>
              <a:t>dress1 and evening dress</a:t>
            </a:r>
            <a:r>
              <a:rPr lang="en-US" dirty="0"/>
              <a:t>. </a:t>
            </a:r>
            <a:r>
              <a:rPr lang="en-US" dirty="0">
                <a:solidFill>
                  <a:schemeClr val="accent5">
                    <a:lumMod val="75000"/>
                  </a:schemeClr>
                </a:solidFill>
              </a:rPr>
              <a:t>Tennis shoe </a:t>
            </a:r>
            <a:r>
              <a:rPr lang="en-US" dirty="0"/>
              <a:t>is a </a:t>
            </a:r>
            <a:r>
              <a:rPr lang="en-US" b="1" dirty="0"/>
              <a:t>hyponym</a:t>
            </a:r>
            <a:r>
              <a:rPr lang="en-US" dirty="0"/>
              <a:t> of sportswear, but shoe is also </a:t>
            </a:r>
            <a:r>
              <a:rPr lang="en-US" dirty="0" smtClean="0"/>
              <a:t>hyponymy to  </a:t>
            </a:r>
            <a:r>
              <a:rPr lang="en-US" dirty="0"/>
              <a:t>evening wear and footwear. All this makes it virtually impossible to construct a </a:t>
            </a:r>
            <a:r>
              <a:rPr lang="en-US" dirty="0" smtClean="0"/>
              <a:t>well formed </a:t>
            </a:r>
            <a:r>
              <a:rPr lang="en-US" dirty="0"/>
              <a:t>hierarchy from clothing terms. The appearance of chaos can be mitigated if we bear in mind the following points:</a:t>
            </a:r>
          </a:p>
          <a:p>
            <a:endParaRPr lang="en-US" dirty="0"/>
          </a:p>
        </p:txBody>
      </p:sp>
    </p:spTree>
    <p:extLst>
      <p:ext uri="{BB962C8B-B14F-4D97-AF65-F5344CB8AC3E}">
        <p14:creationId xmlns:p14="http://schemas.microsoft.com/office/powerpoint/2010/main" val="283959715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a:xfrm>
            <a:off x="457200" y="404664"/>
            <a:ext cx="8229600" cy="5721499"/>
          </a:xfrm>
        </p:spPr>
        <p:txBody>
          <a:bodyPr>
            <a:normAutofit/>
          </a:bodyPr>
          <a:lstStyle/>
          <a:p>
            <a:r>
              <a:rPr lang="en-US" dirty="0"/>
              <a:t>(i) </a:t>
            </a:r>
            <a:r>
              <a:rPr lang="en-US" dirty="0">
                <a:solidFill>
                  <a:schemeClr val="tx1">
                    <a:lumMod val="95000"/>
                    <a:lumOff val="5000"/>
                  </a:schemeClr>
                </a:solidFill>
              </a:rPr>
              <a:t>Neat hierarchies appear only if the perspective is kept constant; if this is not the case, cross-classification can occur</a:t>
            </a:r>
            <a:r>
              <a:rPr lang="en-US" dirty="0" smtClean="0">
                <a:solidFill>
                  <a:schemeClr val="tx1">
                    <a:lumMod val="95000"/>
                    <a:lumOff val="5000"/>
                  </a:schemeClr>
                </a:solidFill>
              </a:rPr>
              <a:t>.</a:t>
            </a:r>
          </a:p>
          <a:p>
            <a:r>
              <a:rPr lang="en-US" dirty="0" smtClean="0">
                <a:solidFill>
                  <a:schemeClr val="tx1">
                    <a:lumMod val="95000"/>
                    <a:lumOff val="5000"/>
                  </a:schemeClr>
                </a:solidFill>
              </a:rPr>
              <a:t> </a:t>
            </a:r>
            <a:r>
              <a:rPr lang="en-US" dirty="0">
                <a:solidFill>
                  <a:schemeClr val="tx1">
                    <a:lumMod val="95000"/>
                    <a:lumOff val="5000"/>
                  </a:schemeClr>
                </a:solidFill>
              </a:rPr>
              <a:t>(ii) Each perspective potentially yields a separate hierarchy, </a:t>
            </a:r>
            <a:endParaRPr lang="en-US" dirty="0" smtClean="0">
              <a:solidFill>
                <a:schemeClr val="tx1">
                  <a:lumMod val="95000"/>
                  <a:lumOff val="5000"/>
                </a:schemeClr>
              </a:solidFill>
            </a:endParaRPr>
          </a:p>
          <a:p>
            <a:r>
              <a:rPr lang="en-US" dirty="0" smtClean="0">
                <a:solidFill>
                  <a:schemeClr val="tx1">
                    <a:lumMod val="95000"/>
                    <a:lumOff val="5000"/>
                  </a:schemeClr>
                </a:solidFill>
              </a:rPr>
              <a:t>(</a:t>
            </a:r>
            <a:r>
              <a:rPr lang="en-US" dirty="0">
                <a:solidFill>
                  <a:schemeClr val="tx1">
                    <a:lumMod val="95000"/>
                    <a:lumOff val="5000"/>
                  </a:schemeClr>
                </a:solidFill>
              </a:rPr>
              <a:t>iii) Different hierarchies can intersect in various ways </a:t>
            </a:r>
            <a:endParaRPr lang="en-US" dirty="0" smtClean="0">
              <a:solidFill>
                <a:schemeClr val="tx1">
                  <a:lumMod val="95000"/>
                  <a:lumOff val="5000"/>
                </a:schemeClr>
              </a:solidFill>
            </a:endParaRPr>
          </a:p>
          <a:p>
            <a:r>
              <a:rPr lang="en-US" dirty="0" smtClean="0">
                <a:solidFill>
                  <a:schemeClr val="tx1">
                    <a:lumMod val="95000"/>
                    <a:lumOff val="5000"/>
                  </a:schemeClr>
                </a:solidFill>
              </a:rPr>
              <a:t>(</a:t>
            </a:r>
            <a:r>
              <a:rPr lang="en-US" dirty="0">
                <a:solidFill>
                  <a:schemeClr val="tx1">
                    <a:lumMod val="95000"/>
                    <a:lumOff val="5000"/>
                  </a:schemeClr>
                </a:solidFill>
              </a:rPr>
              <a:t>iv) With the possible exception of hierarchies with unmarked perspective, the elements in taxonomic hierarchies are not full lexical senses, but contextually circumscribed subsenses.</a:t>
            </a:r>
          </a:p>
          <a:p>
            <a:endParaRPr lang="en-US" dirty="0"/>
          </a:p>
        </p:txBody>
      </p:sp>
    </p:spTree>
    <p:extLst>
      <p:ext uri="{BB962C8B-B14F-4D97-AF65-F5344CB8AC3E}">
        <p14:creationId xmlns:p14="http://schemas.microsoft.com/office/powerpoint/2010/main" val="199610069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7- Contrastive aspects</a:t>
            </a:r>
            <a:endParaRPr lang="en-US" dirty="0"/>
          </a:p>
        </p:txBody>
      </p:sp>
      <p:sp>
        <p:nvSpPr>
          <p:cNvPr id="3" name="عنصر نائب للمحتوى 2"/>
          <p:cNvSpPr>
            <a:spLocks noGrp="1"/>
          </p:cNvSpPr>
          <p:nvPr>
            <p:ph sz="quarter" idx="1"/>
          </p:nvPr>
        </p:nvSpPr>
        <p:spPr/>
        <p:txBody>
          <a:bodyPr>
            <a:normAutofit fontScale="85000" lnSpcReduction="10000"/>
          </a:bodyPr>
          <a:lstStyle/>
          <a:p>
            <a:r>
              <a:rPr lang="en-US" dirty="0">
                <a:solidFill>
                  <a:schemeClr val="tx1">
                    <a:lumMod val="95000"/>
                    <a:lumOff val="5000"/>
                  </a:schemeClr>
                </a:solidFill>
              </a:rPr>
              <a:t>The taxonomies of different languages can differ not </a:t>
            </a:r>
            <a:r>
              <a:rPr lang="en-US" b="1" dirty="0">
                <a:solidFill>
                  <a:schemeClr val="tx1">
                    <a:lumMod val="95000"/>
                    <a:lumOff val="5000"/>
                  </a:schemeClr>
                </a:solidFill>
              </a:rPr>
              <a:t>only in the names of the categories</a:t>
            </a:r>
            <a:r>
              <a:rPr lang="en-US" dirty="0">
                <a:solidFill>
                  <a:schemeClr val="tx1">
                    <a:lumMod val="95000"/>
                    <a:lumOff val="5000"/>
                  </a:schemeClr>
                </a:solidFill>
              </a:rPr>
              <a:t>, but also in which </a:t>
            </a:r>
            <a:r>
              <a:rPr lang="en-US" b="1" dirty="0">
                <a:solidFill>
                  <a:schemeClr val="tx1">
                    <a:lumMod val="95000"/>
                    <a:lumOff val="5000"/>
                  </a:schemeClr>
                </a:solidFill>
              </a:rPr>
              <a:t>categories are recognized</a:t>
            </a:r>
            <a:r>
              <a:rPr lang="en-US" dirty="0">
                <a:solidFill>
                  <a:schemeClr val="tx1">
                    <a:lumMod val="95000"/>
                    <a:lumOff val="5000"/>
                  </a:schemeClr>
                </a:solidFill>
              </a:rPr>
              <a:t>. </a:t>
            </a:r>
            <a:endParaRPr lang="en-US" dirty="0" smtClean="0">
              <a:solidFill>
                <a:schemeClr val="tx1">
                  <a:lumMod val="95000"/>
                  <a:lumOff val="5000"/>
                </a:schemeClr>
              </a:solidFill>
            </a:endParaRPr>
          </a:p>
          <a:p>
            <a:r>
              <a:rPr lang="en-US" dirty="0" smtClean="0">
                <a:solidFill>
                  <a:schemeClr val="tx1">
                    <a:lumMod val="95000"/>
                    <a:lumOff val="5000"/>
                  </a:schemeClr>
                </a:solidFill>
              </a:rPr>
              <a:t>A </a:t>
            </a:r>
            <a:r>
              <a:rPr lang="en-US" dirty="0">
                <a:solidFill>
                  <a:schemeClr val="tx1">
                    <a:lumMod val="95000"/>
                    <a:lumOff val="5000"/>
                  </a:schemeClr>
                </a:solidFill>
              </a:rPr>
              <a:t>few examples of this will suffice. Take first the term animal in English, in its everyday sense which contrasts with bird, fish, and so on. Strange as it may seem to English speakers, there is no such category in French, and it is difficult to explain to speakers of French exactly what the category comprises. The French word animal designates all members of the 'animal kingdom', including birds, fish, insects, etc. The nearest equivalent to this in English, although it does not belong to the same register as the French word, is creature. There is thus no single word translation of animal in, for instance, The Observer's Book of British Wild Animals; it has to be rendered as something like Les Mammiferes, Reptiles et Amphibiens Sauvages de la Grande Bretagne</a:t>
            </a:r>
          </a:p>
        </p:txBody>
      </p:sp>
    </p:spTree>
    <p:extLst>
      <p:ext uri="{BB962C8B-B14F-4D97-AF65-F5344CB8AC3E}">
        <p14:creationId xmlns:p14="http://schemas.microsoft.com/office/powerpoint/2010/main" val="34515924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dirty="0" smtClean="0"/>
              <a:t>2- Meronymic hierarchies</a:t>
            </a:r>
            <a:endParaRPr lang="en-US" dirty="0"/>
          </a:p>
        </p:txBody>
      </p:sp>
      <p:sp>
        <p:nvSpPr>
          <p:cNvPr id="3" name="عنصر نائب للمحتوى 2"/>
          <p:cNvSpPr>
            <a:spLocks noGrp="1"/>
          </p:cNvSpPr>
          <p:nvPr>
            <p:ph sz="quarter" idx="1"/>
          </p:nvPr>
        </p:nvSpPr>
        <p:spPr/>
        <p:txBody>
          <a:bodyPr>
            <a:normAutofit fontScale="92500" lnSpcReduction="10000"/>
          </a:bodyPr>
          <a:lstStyle/>
          <a:p>
            <a:r>
              <a:rPr lang="en-US" dirty="0"/>
              <a:t>The second major type of lexical hierarchy is the meronomy, in which the </a:t>
            </a:r>
            <a:r>
              <a:rPr lang="en-US" b="1" dirty="0"/>
              <a:t>relation of dominance </a:t>
            </a:r>
            <a:r>
              <a:rPr lang="en-US" dirty="0"/>
              <a:t>is (the converse of) </a:t>
            </a:r>
            <a:r>
              <a:rPr lang="en-US" b="1" dirty="0"/>
              <a:t>meronymy</a:t>
            </a:r>
            <a:r>
              <a:rPr lang="en-US" dirty="0"/>
              <a:t>, and the </a:t>
            </a:r>
            <a:r>
              <a:rPr lang="en-US" b="1" dirty="0"/>
              <a:t>relation of differentiation </a:t>
            </a:r>
            <a:r>
              <a:rPr lang="en-US" dirty="0"/>
              <a:t>is </a:t>
            </a:r>
            <a:r>
              <a:rPr lang="en-US" b="1" dirty="0"/>
              <a:t>co-meronymy</a:t>
            </a:r>
            <a:r>
              <a:rPr lang="en-US" dirty="0"/>
              <a:t>. Probably the most familiar of the extensive meronomies is the segmental version of the </a:t>
            </a:r>
            <a:r>
              <a:rPr lang="en-US" b="1" dirty="0"/>
              <a:t>human body as seen from the </a:t>
            </a:r>
            <a:r>
              <a:rPr lang="en-US" b="1" dirty="0" smtClean="0"/>
              <a:t>outside</a:t>
            </a:r>
            <a:r>
              <a:rPr lang="en-US" dirty="0" smtClean="0"/>
              <a:t>. </a:t>
            </a:r>
            <a:r>
              <a:rPr lang="en-US" dirty="0"/>
              <a:t>Some of the details of this hierarchy are disputable; for instance, whether </a:t>
            </a:r>
            <a:r>
              <a:rPr lang="en-US" b="1" i="1" dirty="0"/>
              <a:t>shoulders are parts of arms</a:t>
            </a:r>
            <a:r>
              <a:rPr lang="en-US" dirty="0"/>
              <a:t>, as shown, or parts of the trunk. Commonly encountered machines also have well-developed meronomies associated with them, but few people who are not experts could give a full account of the </a:t>
            </a:r>
            <a:r>
              <a:rPr lang="en-US" b="1" i="1" dirty="0"/>
              <a:t>parts of a car</a:t>
            </a:r>
            <a:r>
              <a:rPr lang="en-US" dirty="0"/>
              <a:t>, </a:t>
            </a:r>
            <a:r>
              <a:rPr lang="en-US" b="1" i="1" dirty="0"/>
              <a:t>washing machine</a:t>
            </a:r>
            <a:r>
              <a:rPr lang="en-US" dirty="0"/>
              <a:t>, or </a:t>
            </a:r>
            <a:r>
              <a:rPr lang="en-US" b="1" i="1" dirty="0"/>
              <a:t>computer</a:t>
            </a:r>
            <a:r>
              <a:rPr lang="en-US" dirty="0"/>
              <a:t>. Most of our knowledge is in the form of fragments of meronomies.</a:t>
            </a:r>
          </a:p>
        </p:txBody>
      </p:sp>
    </p:spTree>
    <p:extLst>
      <p:ext uri="{BB962C8B-B14F-4D97-AF65-F5344CB8AC3E}">
        <p14:creationId xmlns:p14="http://schemas.microsoft.com/office/powerpoint/2010/main" val="120187662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3779912" y="3804438"/>
            <a:ext cx="4457069" cy="2908920"/>
          </a:xfrm>
        </p:spPr>
      </p:pic>
      <p:pic>
        <p:nvPicPr>
          <p:cNvPr id="6" name="صورة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
            <a:ext cx="6804248" cy="3827805"/>
          </a:xfrm>
          <a:prstGeom prst="rect">
            <a:avLst/>
          </a:prstGeom>
        </p:spPr>
      </p:pic>
    </p:spTree>
    <p:extLst>
      <p:ext uri="{BB962C8B-B14F-4D97-AF65-F5344CB8AC3E}">
        <p14:creationId xmlns:p14="http://schemas.microsoft.com/office/powerpoint/2010/main" val="411419736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dirty="0" smtClean="0"/>
              <a:t>1- Levels </a:t>
            </a:r>
            <a:endParaRPr lang="en-US" dirty="0"/>
          </a:p>
        </p:txBody>
      </p:sp>
      <p:sp>
        <p:nvSpPr>
          <p:cNvPr id="3" name="عنصر نائب للمحتوى 2"/>
          <p:cNvSpPr>
            <a:spLocks noGrp="1"/>
          </p:cNvSpPr>
          <p:nvPr>
            <p:ph sz="quarter" idx="1"/>
          </p:nvPr>
        </p:nvSpPr>
        <p:spPr/>
        <p:txBody>
          <a:bodyPr>
            <a:normAutofit fontScale="92500" lnSpcReduction="20000"/>
          </a:bodyPr>
          <a:lstStyle/>
          <a:p>
            <a:r>
              <a:rPr lang="en-US" dirty="0"/>
              <a:t>The major </a:t>
            </a:r>
            <a:r>
              <a:rPr lang="en-US" dirty="0" smtClean="0"/>
              <a:t>formal </a:t>
            </a:r>
            <a:r>
              <a:rPr lang="en-US" dirty="0"/>
              <a:t>difference between </a:t>
            </a:r>
            <a:r>
              <a:rPr lang="en-US" b="1" dirty="0"/>
              <a:t>a taxonomy </a:t>
            </a:r>
            <a:r>
              <a:rPr lang="en-US" dirty="0"/>
              <a:t>and </a:t>
            </a:r>
            <a:r>
              <a:rPr lang="en-US" b="1" dirty="0"/>
              <a:t>a meronomy </a:t>
            </a:r>
            <a:r>
              <a:rPr lang="en-US" dirty="0"/>
              <a:t>is the lack of </a:t>
            </a:r>
            <a:r>
              <a:rPr lang="en-US" b="1" dirty="0"/>
              <a:t>clear generalized levels in the latter.</a:t>
            </a:r>
            <a:r>
              <a:rPr lang="en-US" dirty="0"/>
              <a:t> In a sense the body meronomy illustrated is uncharacteristic because of the homologies between </a:t>
            </a:r>
            <a:r>
              <a:rPr lang="en-US" dirty="0">
                <a:solidFill>
                  <a:srgbClr val="FF0000"/>
                </a:solidFill>
              </a:rPr>
              <a:t>the arm </a:t>
            </a:r>
            <a:r>
              <a:rPr lang="en-US" dirty="0"/>
              <a:t>and </a:t>
            </a:r>
            <a:r>
              <a:rPr lang="en-US" dirty="0">
                <a:solidFill>
                  <a:srgbClr val="FF0000"/>
                </a:solidFill>
              </a:rPr>
              <a:t>the leg</a:t>
            </a:r>
            <a:r>
              <a:rPr lang="en-US" dirty="0"/>
              <a:t>: </a:t>
            </a:r>
            <a:r>
              <a:rPr lang="en-US" dirty="0">
                <a:solidFill>
                  <a:srgbClr val="FF0000"/>
                </a:solidFill>
              </a:rPr>
              <a:t>knee corresponds to elbow, sole of foot to palm of hand, toes to fingers, etc</a:t>
            </a:r>
            <a:r>
              <a:rPr lang="en-US" dirty="0"/>
              <a:t>. But this does not extend to other parts of the body. Speakers have no intuitions as to whether, for instance, the </a:t>
            </a:r>
            <a:r>
              <a:rPr lang="en-US" dirty="0">
                <a:solidFill>
                  <a:srgbClr val="FF0000"/>
                </a:solidFill>
              </a:rPr>
              <a:t>fingernail </a:t>
            </a:r>
            <a:r>
              <a:rPr lang="en-US" dirty="0"/>
              <a:t>is or is not at the same level as the </a:t>
            </a:r>
            <a:r>
              <a:rPr lang="en-US" dirty="0">
                <a:solidFill>
                  <a:srgbClr val="FF0000"/>
                </a:solidFill>
              </a:rPr>
              <a:t>anus,</a:t>
            </a:r>
            <a:r>
              <a:rPr lang="en-US" dirty="0"/>
              <a:t> or, in a different domain, the hub-cap to the scat cushions or the </a:t>
            </a:r>
            <a:r>
              <a:rPr lang="en-US" dirty="0" smtClean="0"/>
              <a:t>carburetor </a:t>
            </a:r>
            <a:r>
              <a:rPr lang="en-US" dirty="0"/>
              <a:t>jets. For this reason, there seems to be no equivalent to the basic level of a taxonomy, no unmarked level of specificity independent of context. Of course there are unmarked levels of specificity in particular contexts, but these appear to be governed by something like </a:t>
            </a:r>
            <a:r>
              <a:rPr lang="en-US" dirty="0" err="1" smtClean="0"/>
              <a:t>Gricean</a:t>
            </a:r>
            <a:r>
              <a:rPr lang="en-US" dirty="0" smtClean="0"/>
              <a:t> principles </a:t>
            </a:r>
            <a:endParaRPr lang="en-US" dirty="0"/>
          </a:p>
        </p:txBody>
      </p:sp>
    </p:spTree>
    <p:extLst>
      <p:ext uri="{BB962C8B-B14F-4D97-AF65-F5344CB8AC3E}">
        <p14:creationId xmlns:p14="http://schemas.microsoft.com/office/powerpoint/2010/main" val="295524674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a:xfrm>
            <a:off x="457200" y="548680"/>
            <a:ext cx="8229600" cy="5577483"/>
          </a:xfrm>
        </p:spPr>
        <p:txBody>
          <a:bodyPr>
            <a:normAutofit/>
          </a:bodyPr>
          <a:lstStyle/>
          <a:p>
            <a:pPr marL="0" indent="0">
              <a:buNone/>
            </a:pPr>
            <a:r>
              <a:rPr lang="en-US" dirty="0" smtClean="0"/>
              <a:t>For </a:t>
            </a:r>
            <a:r>
              <a:rPr lang="en-US" dirty="0"/>
              <a:t>instance, one would be more likely to </a:t>
            </a:r>
            <a:r>
              <a:rPr lang="en-US" dirty="0" smtClean="0"/>
              <a:t>say</a:t>
            </a:r>
          </a:p>
          <a:p>
            <a:pPr marL="0" indent="0">
              <a:buNone/>
            </a:pPr>
            <a:r>
              <a:rPr lang="en-US" dirty="0" smtClean="0"/>
              <a:t> </a:t>
            </a:r>
            <a:r>
              <a:rPr lang="en-US" dirty="0">
                <a:solidFill>
                  <a:srgbClr val="FF0000"/>
                </a:solidFill>
              </a:rPr>
              <a:t>Mary felt someone touching her arm </a:t>
            </a:r>
            <a:r>
              <a:rPr lang="en-US" dirty="0" smtClean="0"/>
              <a:t>than</a:t>
            </a:r>
          </a:p>
          <a:p>
            <a:pPr marL="0" indent="0">
              <a:buNone/>
            </a:pPr>
            <a:r>
              <a:rPr lang="en-US" dirty="0" smtClean="0"/>
              <a:t> </a:t>
            </a:r>
            <a:r>
              <a:rPr lang="en-US" dirty="0">
                <a:solidFill>
                  <a:srgbClr val="00B050"/>
                </a:solidFill>
              </a:rPr>
              <a:t>Mary felt someone touching her upper arm</a:t>
            </a:r>
            <a:r>
              <a:rPr lang="en-US" dirty="0"/>
              <a:t>: the latter would </a:t>
            </a:r>
            <a:r>
              <a:rPr lang="en-US" b="1" dirty="0"/>
              <a:t>require special contextual conditions</a:t>
            </a:r>
            <a:r>
              <a:rPr lang="en-US" dirty="0"/>
              <a:t>. (Even though the arm is part of the body, Mary felt someone touching her body would be interpreted differently.) </a:t>
            </a:r>
            <a:endParaRPr lang="en-US" dirty="0" smtClean="0"/>
          </a:p>
          <a:p>
            <a:pPr marL="0" indent="0">
              <a:buNone/>
            </a:pPr>
            <a:r>
              <a:rPr lang="en-US" dirty="0" smtClean="0"/>
              <a:t>On </a:t>
            </a:r>
            <a:r>
              <a:rPr lang="en-US" dirty="0"/>
              <a:t>the other hand, </a:t>
            </a:r>
            <a:r>
              <a:rPr lang="en-US" dirty="0">
                <a:solidFill>
                  <a:srgbClr val="FF0000"/>
                </a:solidFill>
              </a:rPr>
              <a:t>Ahmad came into view, the falcon chained to his wrist</a:t>
            </a:r>
            <a:r>
              <a:rPr lang="en-US" dirty="0"/>
              <a:t> would be more likely than </a:t>
            </a:r>
            <a:r>
              <a:rPr lang="en-US" dirty="0">
                <a:solidFill>
                  <a:srgbClr val="00B050"/>
                </a:solidFill>
              </a:rPr>
              <a:t>Ahmad came into view, the falcon chained to his arm </a:t>
            </a:r>
            <a:r>
              <a:rPr lang="en-US" dirty="0"/>
              <a:t>(it is not immediately clear why this is so).</a:t>
            </a:r>
          </a:p>
          <a:p>
            <a:endParaRPr lang="en-US" dirty="0"/>
          </a:p>
        </p:txBody>
      </p:sp>
    </p:spTree>
    <p:extLst>
      <p:ext uri="{BB962C8B-B14F-4D97-AF65-F5344CB8AC3E}">
        <p14:creationId xmlns:p14="http://schemas.microsoft.com/office/powerpoint/2010/main" val="286056574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dirty="0" smtClean="0"/>
              <a:t>2- Lexical gaps </a:t>
            </a:r>
            <a:endParaRPr lang="en-US" dirty="0"/>
          </a:p>
        </p:txBody>
      </p:sp>
      <p:sp>
        <p:nvSpPr>
          <p:cNvPr id="3" name="عنصر نائب للمحتوى 2"/>
          <p:cNvSpPr>
            <a:spLocks noGrp="1"/>
          </p:cNvSpPr>
          <p:nvPr>
            <p:ph sz="quarter" idx="1"/>
          </p:nvPr>
        </p:nvSpPr>
        <p:spPr/>
        <p:txBody>
          <a:bodyPr>
            <a:normAutofit fontScale="92500" lnSpcReduction="20000"/>
          </a:bodyPr>
          <a:lstStyle/>
          <a:p>
            <a:r>
              <a:rPr lang="en-US" dirty="0"/>
              <a:t>In </a:t>
            </a:r>
            <a:r>
              <a:rPr lang="en-US" b="1" dirty="0">
                <a:solidFill>
                  <a:srgbClr val="00B050"/>
                </a:solidFill>
              </a:rPr>
              <a:t>a taxonomic hierarchy</a:t>
            </a:r>
            <a:r>
              <a:rPr lang="en-US" dirty="0"/>
              <a:t>, the </a:t>
            </a:r>
            <a:r>
              <a:rPr lang="en-US" b="1" dirty="0"/>
              <a:t>beginner is frequently not </a:t>
            </a:r>
            <a:r>
              <a:rPr lang="en-US" b="1" dirty="0" smtClean="0"/>
              <a:t>lexicalized</a:t>
            </a:r>
            <a:r>
              <a:rPr lang="en-US" b="1" dirty="0"/>
              <a:t>. This is never the case in a </a:t>
            </a:r>
            <a:r>
              <a:rPr lang="en-US" b="1" dirty="0">
                <a:solidFill>
                  <a:srgbClr val="00B050"/>
                </a:solidFill>
              </a:rPr>
              <a:t>meronomy</a:t>
            </a:r>
            <a:r>
              <a:rPr lang="en-US" b="1" dirty="0"/>
              <a:t>. Gaps do occur,</a:t>
            </a:r>
            <a:r>
              <a:rPr lang="en-US" dirty="0"/>
              <a:t> however, and most often in a characteristic position: not infrequently, the main functional part has no name, and speakers are embarrassed if they are asked to supply it. For instance, </a:t>
            </a:r>
            <a:r>
              <a:rPr lang="en-US" b="1" i="1" dirty="0"/>
              <a:t>what do we call the part of a teapot to which the spout</a:t>
            </a:r>
            <a:r>
              <a:rPr lang="en-US" dirty="0"/>
              <a:t>, handle, and lid are attached? Some people reply: But that is the teapot other responses are bowl and body. But there seems to be no fully established term. Another example: </a:t>
            </a:r>
            <a:r>
              <a:rPr lang="en-US" b="1" dirty="0">
                <a:solidFill>
                  <a:srgbClr val="FF0000"/>
                </a:solidFill>
              </a:rPr>
              <a:t>a spoon has two main parts</a:t>
            </a:r>
            <a:r>
              <a:rPr lang="en-US" dirty="0"/>
              <a:t>, </a:t>
            </a:r>
            <a:r>
              <a:rPr lang="en-US" dirty="0">
                <a:solidFill>
                  <a:schemeClr val="tx2"/>
                </a:solidFill>
              </a:rPr>
              <a:t>the handle and the ?????. </a:t>
            </a:r>
            <a:r>
              <a:rPr lang="en-US" dirty="0"/>
              <a:t>Again the response is usually hesitation and embarrassment, with some again suggesting bowl and body. Yet another example concerns the part of a pair of spectacles to which the arms are attached. </a:t>
            </a:r>
          </a:p>
        </p:txBody>
      </p:sp>
    </p:spTree>
    <p:extLst>
      <p:ext uri="{BB962C8B-B14F-4D97-AF65-F5344CB8AC3E}">
        <p14:creationId xmlns:p14="http://schemas.microsoft.com/office/powerpoint/2010/main" val="16867212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a:xfrm>
            <a:off x="914400" y="980728"/>
            <a:ext cx="7772400" cy="5039072"/>
          </a:xfrm>
          <a:solidFill>
            <a:schemeClr val="bg1"/>
          </a:solidFill>
        </p:spPr>
        <p:txBody>
          <a:bodyPr>
            <a:normAutofit/>
          </a:bodyPr>
          <a:lstStyle/>
          <a:p>
            <a:r>
              <a:rPr lang="en-US" b="1" dirty="0" smtClean="0"/>
              <a:t>Linguistic structures in the lexicon </a:t>
            </a:r>
            <a:r>
              <a:rPr lang="en-US" dirty="0" smtClean="0"/>
              <a:t>may have </a:t>
            </a:r>
            <a:r>
              <a:rPr lang="en-US" dirty="0" smtClean="0">
                <a:solidFill>
                  <a:srgbClr val="FF0000"/>
                </a:solidFill>
              </a:rPr>
              <a:t>phonological</a:t>
            </a:r>
            <a:r>
              <a:rPr lang="en-US" dirty="0" smtClean="0"/>
              <a:t>, </a:t>
            </a:r>
            <a:r>
              <a:rPr lang="en-US" dirty="0" smtClean="0">
                <a:solidFill>
                  <a:srgbClr val="FF0000"/>
                </a:solidFill>
              </a:rPr>
              <a:t>grammatical</a:t>
            </a:r>
            <a:r>
              <a:rPr lang="en-US" dirty="0" smtClean="0"/>
              <a:t>, or </a:t>
            </a:r>
            <a:r>
              <a:rPr lang="en-US" dirty="0" smtClean="0">
                <a:solidFill>
                  <a:srgbClr val="FF0000"/>
                </a:solidFill>
              </a:rPr>
              <a:t>semantic basis</a:t>
            </a:r>
            <a:r>
              <a:rPr lang="en-US" dirty="0" smtClean="0"/>
              <a:t>. Obvious examples of grammatical structure are </a:t>
            </a:r>
            <a:r>
              <a:rPr lang="en-US" b="1" dirty="0" smtClean="0"/>
              <a:t>word classes</a:t>
            </a:r>
            <a:r>
              <a:rPr lang="en-US" dirty="0" smtClean="0"/>
              <a:t>( grouping of words according to their syntactic properties)and </a:t>
            </a:r>
            <a:r>
              <a:rPr lang="en-US" b="1" dirty="0" smtClean="0"/>
              <a:t>word families </a:t>
            </a:r>
            <a:r>
              <a:rPr lang="en-US" dirty="0" smtClean="0"/>
              <a:t>( set of words derived from a common root). We shall concerned with semantically defined structures, particularly those generated by </a:t>
            </a:r>
            <a:r>
              <a:rPr lang="en-US" b="1" dirty="0" smtClean="0"/>
              <a:t>sense relations, or set of sense relations</a:t>
            </a:r>
            <a:r>
              <a:rPr lang="en-US" dirty="0" smtClean="0"/>
              <a:t>. We begin with those based on paradigmatic sense relations.  </a:t>
            </a:r>
            <a:endParaRPr lang="en-US" dirty="0"/>
          </a:p>
        </p:txBody>
      </p:sp>
    </p:spTree>
    <p:extLst>
      <p:ext uri="{BB962C8B-B14F-4D97-AF65-F5344CB8AC3E}">
        <p14:creationId xmlns:p14="http://schemas.microsoft.com/office/powerpoint/2010/main" val="204125472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a:xfrm>
            <a:off x="457200" y="260648"/>
            <a:ext cx="8229600" cy="5865515"/>
          </a:xfrm>
        </p:spPr>
        <p:txBody>
          <a:bodyPr>
            <a:normAutofit fontScale="92500"/>
          </a:bodyPr>
          <a:lstStyle/>
          <a:p>
            <a:r>
              <a:rPr lang="en-US" dirty="0"/>
              <a:t>Some apparently </a:t>
            </a:r>
            <a:r>
              <a:rPr lang="en-US" b="1" dirty="0">
                <a:solidFill>
                  <a:schemeClr val="tx2"/>
                </a:solidFill>
              </a:rPr>
              <a:t>'accidental' gaps are found</a:t>
            </a:r>
            <a:r>
              <a:rPr lang="en-US" dirty="0"/>
              <a:t>, such as the </a:t>
            </a:r>
            <a:r>
              <a:rPr lang="en-US" dirty="0">
                <a:solidFill>
                  <a:srgbClr val="FF0000"/>
                </a:solidFill>
              </a:rPr>
              <a:t>part of a fork to which the prongs are attached (or, indeed, the part of the hand to which the fingers are attached, and of which the palm and the back are parts). </a:t>
            </a:r>
            <a:r>
              <a:rPr lang="en-US" dirty="0"/>
              <a:t>These are, however, relatively rare. In some cases we find </a:t>
            </a:r>
            <a:r>
              <a:rPr lang="en-US" b="1" dirty="0"/>
              <a:t>automeronymy</a:t>
            </a:r>
            <a:r>
              <a:rPr lang="en-US" dirty="0"/>
              <a:t>, that is, when part and immediate whole have the same name (but distinct senses, cf. </a:t>
            </a:r>
            <a:r>
              <a:rPr lang="en-US" b="1" dirty="0"/>
              <a:t>autohyponymy). </a:t>
            </a:r>
            <a:r>
              <a:rPr lang="en-US" dirty="0"/>
              <a:t>A good example of this is to be found in the human body meronomy. The term body is used both (i) for the whole ensemble and (ii) as a close equivalent to trunk (it is, in fact, perhaps the more usual term). It is body in sense (ii) which is the metaphorical source of the suggestions of body for the main parts of teapot and spoon. Other possible examples of this are arm, in two senses, one which includes hand and one which excludes hand, and wheel, which has two senses, one including and the other excluding tyre.</a:t>
            </a:r>
          </a:p>
          <a:p>
            <a:endParaRPr lang="en-US" dirty="0"/>
          </a:p>
        </p:txBody>
      </p:sp>
    </p:spTree>
    <p:extLst>
      <p:ext uri="{BB962C8B-B14F-4D97-AF65-F5344CB8AC3E}">
        <p14:creationId xmlns:p14="http://schemas.microsoft.com/office/powerpoint/2010/main" val="47456179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3- Contrastive aspects</a:t>
            </a:r>
            <a:endParaRPr lang="en-US" dirty="0"/>
          </a:p>
        </p:txBody>
      </p:sp>
      <p:sp>
        <p:nvSpPr>
          <p:cNvPr id="3" name="عنصر نائب للمحتوى 2"/>
          <p:cNvSpPr>
            <a:spLocks noGrp="1"/>
          </p:cNvSpPr>
          <p:nvPr>
            <p:ph sz="quarter" idx="1"/>
          </p:nvPr>
        </p:nvSpPr>
        <p:spPr/>
        <p:txBody>
          <a:bodyPr>
            <a:normAutofit/>
          </a:bodyPr>
          <a:lstStyle/>
          <a:p>
            <a:r>
              <a:rPr lang="en-US" dirty="0"/>
              <a:t>Languages typically show differences in respect of the way wholes are divided into lexically distinguished parts, although there are reasons to believe that the underlying principles are more or less universal. This means that differences are mostly confined </a:t>
            </a:r>
            <a:r>
              <a:rPr lang="en-US" dirty="0" smtClean="0"/>
              <a:t>to:</a:t>
            </a:r>
          </a:p>
          <a:p>
            <a:pPr marL="571500" indent="-571500">
              <a:buAutoNum type="romanLcParenR"/>
            </a:pPr>
            <a:r>
              <a:rPr lang="en-US" dirty="0" smtClean="0"/>
              <a:t>different </a:t>
            </a:r>
            <a:r>
              <a:rPr lang="en-US" dirty="0"/>
              <a:t>groupings of the same smaller </a:t>
            </a:r>
            <a:r>
              <a:rPr lang="en-US" dirty="0" smtClean="0"/>
              <a:t>units</a:t>
            </a:r>
          </a:p>
          <a:p>
            <a:pPr marL="571500" indent="-571500">
              <a:buAutoNum type="romanLcParenR"/>
            </a:pPr>
            <a:r>
              <a:rPr lang="en-US" dirty="0" smtClean="0"/>
              <a:t> </a:t>
            </a:r>
            <a:r>
              <a:rPr lang="en-US" dirty="0"/>
              <a:t>differences in how far subdivision is carried. Radically non-congruent divisions are rare. </a:t>
            </a:r>
          </a:p>
        </p:txBody>
      </p:sp>
    </p:spTree>
    <p:extLst>
      <p:ext uri="{BB962C8B-B14F-4D97-AF65-F5344CB8AC3E}">
        <p14:creationId xmlns:p14="http://schemas.microsoft.com/office/powerpoint/2010/main" val="58771471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a:xfrm>
            <a:off x="457200" y="332656"/>
            <a:ext cx="8229600" cy="5793507"/>
          </a:xfrm>
        </p:spPr>
        <p:txBody>
          <a:bodyPr>
            <a:normAutofit/>
          </a:bodyPr>
          <a:lstStyle/>
          <a:p>
            <a:r>
              <a:rPr lang="en-US" dirty="0"/>
              <a:t> An example of (i) is provided by English and Modern Greek in respect of divisions of the arm. In English, hand extends to the wrist and no further; in Modern Greek (which is not unique in this respect), xeri goes up to the elbow. There is a parallel relation between foot and </a:t>
            </a:r>
            <a:r>
              <a:rPr lang="en-US" dirty="0" smtClean="0"/>
              <a:t>podi: the </a:t>
            </a:r>
            <a:r>
              <a:rPr lang="en-US" dirty="0"/>
              <a:t>latter extends to the knee. Notice that both systems respect the joints as natural boundaries for parts. Which part of xeri is being referred to in a particular instance is left to context to determine (there is rarely any ambiguity). But since the part of xeri which corresponds to hand is the most salient part, and overwhelmingly the most frequently involved in activities and so on, in the vast majority of contexts, little is lost by translating, or otherwise equating hand and xeri.</a:t>
            </a:r>
          </a:p>
        </p:txBody>
      </p:sp>
    </p:spTree>
    <p:extLst>
      <p:ext uri="{BB962C8B-B14F-4D97-AF65-F5344CB8AC3E}">
        <p14:creationId xmlns:p14="http://schemas.microsoft.com/office/powerpoint/2010/main" val="327824827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a:xfrm>
            <a:off x="457200" y="476672"/>
            <a:ext cx="8229600" cy="5649491"/>
          </a:xfrm>
        </p:spPr>
        <p:txBody>
          <a:bodyPr>
            <a:normAutofit/>
          </a:bodyPr>
          <a:lstStyle/>
          <a:p>
            <a:r>
              <a:rPr lang="en-US" dirty="0"/>
              <a:t>The other type of difference appears when one language provides finer divisions than another. One might say, for instance, that pommette in French is a subdivision of the part denoted in English by cheek (and French joue). The pommette is the rounded part of the cheek over the cheekbone; cheekbone will not do as an equivalent, because one cannot say She has red cheekbones, whereas in French one can say Elle a les pommettes rouges (this would go into English as red cheeks). Another example is the Turkish word ense, which means "back of the neck". It is worth asking whether the absence of an English equivalent for pommette or ense represents a lexical gap or a</a:t>
            </a:r>
          </a:p>
        </p:txBody>
      </p:sp>
    </p:spTree>
    <p:extLst>
      <p:ext uri="{BB962C8B-B14F-4D97-AF65-F5344CB8AC3E}">
        <p14:creationId xmlns:p14="http://schemas.microsoft.com/office/powerpoint/2010/main" val="245890437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a:xfrm>
            <a:off x="0" y="0"/>
            <a:ext cx="9144000" cy="6858000"/>
          </a:xfrm>
        </p:spPr>
        <p:txBody>
          <a:bodyPr>
            <a:normAutofit fontScale="85000" lnSpcReduction="10000"/>
          </a:bodyPr>
          <a:lstStyle/>
          <a:p>
            <a:r>
              <a:rPr lang="en-US" dirty="0"/>
              <a:t>conceptual gap. </a:t>
            </a:r>
            <a:endParaRPr lang="en-US" dirty="0" smtClean="0"/>
          </a:p>
          <a:p>
            <a:r>
              <a:rPr lang="en-US" dirty="0" smtClean="0"/>
              <a:t>This </a:t>
            </a:r>
            <a:r>
              <a:rPr lang="en-US" dirty="0"/>
              <a:t>distinction is by no means always easy to make, although there are clear cases. For instance, for French speakers, there is no natural category to </a:t>
            </a:r>
            <a:r>
              <a:rPr lang="en-US" b="1" dirty="0"/>
              <a:t>which peanuts, almonds, and walnuts belong (English "nuts"), </a:t>
            </a:r>
            <a:r>
              <a:rPr lang="en-US" dirty="0"/>
              <a:t>nor one which includes rabbits and frogs and crocodiles, but excludes birds and fish (English "animals"). Here we have a conceptual gap. On the other hand, English speakers would probably agree that there was a useful concept of "animal locomotion", but since we have no verb denoting just that, we can speak of a lexical gap. In the case of pommette, there is probably a conceptual gap: English speakers feel no need to single out this area of the cheek. The case of ense (cf. French nuque) is less clear. The concept is easy enough to grasp for English speakers, but then so are concepts like "the right side of the head" and "the underside of the tongue", which English speakers can construe when necessary, but which would not be felt to be salient enough to merit lexical recognition. It might also be relevant to ask whether there is any sign of (incipient) lexification of back of the neck, such as non-compositional specificity of meaning (as in the case of blackbird), or morphological evidence such as the existence of fingertip, but not *</a:t>
            </a:r>
            <a:r>
              <a:rPr lang="en-US" dirty="0" err="1"/>
              <a:t>nosetip</a:t>
            </a:r>
            <a:r>
              <a:rPr lang="en-US" dirty="0"/>
              <a:t> alongside tip of the finger and tip of the nose: these would point to the emergence of a </a:t>
            </a:r>
            <a:r>
              <a:rPr lang="en-US" dirty="0" err="1"/>
              <a:t>lexifiable</a:t>
            </a:r>
            <a:r>
              <a:rPr lang="en-US" dirty="0"/>
              <a:t> concept. All things considered, my intuition is that ense, like pommette, does not designate a viable concept for an English speaker. </a:t>
            </a:r>
          </a:p>
        </p:txBody>
      </p:sp>
    </p:spTree>
    <p:extLst>
      <p:ext uri="{BB962C8B-B14F-4D97-AF65-F5344CB8AC3E}">
        <p14:creationId xmlns:p14="http://schemas.microsoft.com/office/powerpoint/2010/main" val="178532959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Linear structure </a:t>
            </a:r>
            <a:endParaRPr lang="en-US" dirty="0"/>
          </a:p>
        </p:txBody>
      </p:sp>
      <p:sp>
        <p:nvSpPr>
          <p:cNvPr id="3" name="عنصر نائب للمحتوى 2"/>
          <p:cNvSpPr>
            <a:spLocks noGrp="1"/>
          </p:cNvSpPr>
          <p:nvPr>
            <p:ph sz="quarter" idx="1"/>
          </p:nvPr>
        </p:nvSpPr>
        <p:spPr/>
        <p:txBody>
          <a:bodyPr>
            <a:normAutofit/>
          </a:bodyPr>
          <a:lstStyle/>
          <a:p>
            <a:r>
              <a:rPr lang="en-US" b="1" dirty="0" smtClean="0"/>
              <a:t>Bipoles </a:t>
            </a:r>
          </a:p>
          <a:p>
            <a:pPr marL="0" indent="0">
              <a:buNone/>
            </a:pPr>
            <a:r>
              <a:rPr lang="en-US" dirty="0"/>
              <a:t>The simplest kind of linear structure is a pair of </a:t>
            </a:r>
            <a:r>
              <a:rPr lang="en-US" dirty="0" smtClean="0"/>
              <a:t>opposites</a:t>
            </a:r>
          </a:p>
          <a:p>
            <a:r>
              <a:rPr lang="en-US" b="1" dirty="0" smtClean="0"/>
              <a:t>Bipolar chains </a:t>
            </a:r>
          </a:p>
          <a:p>
            <a:r>
              <a:rPr lang="en-US" dirty="0"/>
              <a:t>Its when the pair of opposites is host to a number of terms that denote different degrees </a:t>
            </a:r>
            <a:r>
              <a:rPr lang="en-US" dirty="0" err="1"/>
              <a:t>pf</a:t>
            </a:r>
            <a:r>
              <a:rPr lang="en-US" dirty="0"/>
              <a:t> property.</a:t>
            </a:r>
          </a:p>
          <a:p>
            <a:r>
              <a:rPr lang="en-US" dirty="0"/>
              <a:t>The above terms are of tow types:</a:t>
            </a:r>
          </a:p>
          <a:p>
            <a:r>
              <a:rPr lang="en-US" dirty="0"/>
              <a:t>A. implicit superlative terms</a:t>
            </a:r>
          </a:p>
          <a:p>
            <a:r>
              <a:rPr lang="en-US" dirty="0"/>
              <a:t>B. attenuative terms </a:t>
            </a:r>
          </a:p>
          <a:p>
            <a:endParaRPr lang="en-US" dirty="0" smtClean="0"/>
          </a:p>
        </p:txBody>
      </p:sp>
    </p:spTree>
    <p:extLst>
      <p:ext uri="{BB962C8B-B14F-4D97-AF65-F5344CB8AC3E}">
        <p14:creationId xmlns:p14="http://schemas.microsoft.com/office/powerpoint/2010/main" val="69529989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a:xfrm>
            <a:off x="457200" y="260648"/>
            <a:ext cx="8229600" cy="6264696"/>
          </a:xfrm>
        </p:spPr>
        <p:txBody>
          <a:bodyPr>
            <a:normAutofit/>
          </a:bodyPr>
          <a:lstStyle/>
          <a:p>
            <a:r>
              <a:rPr lang="en-US" dirty="0"/>
              <a:t>A. implicit superlative </a:t>
            </a:r>
            <a:r>
              <a:rPr lang="en-US" dirty="0" smtClean="0"/>
              <a:t>terms</a:t>
            </a:r>
          </a:p>
          <a:p>
            <a:r>
              <a:rPr lang="en-US" dirty="0"/>
              <a:t>Denote a polarity switch between the basic antonymy pair </a:t>
            </a:r>
          </a:p>
          <a:p>
            <a:r>
              <a:rPr lang="en-US" dirty="0"/>
              <a:t>For example</a:t>
            </a:r>
            <a:r>
              <a:rPr lang="en-US" b="1" dirty="0"/>
              <a:t>: </a:t>
            </a:r>
            <a:r>
              <a:rPr lang="en-US" b="1" dirty="0">
                <a:solidFill>
                  <a:srgbClr val="FF0000"/>
                </a:solidFill>
              </a:rPr>
              <a:t>minuscule</a:t>
            </a:r>
            <a:r>
              <a:rPr lang="en-US" b="1" dirty="0"/>
              <a:t> </a:t>
            </a:r>
            <a:r>
              <a:rPr lang="en-US" b="1" dirty="0">
                <a:solidFill>
                  <a:srgbClr val="00B050"/>
                </a:solidFill>
              </a:rPr>
              <a:t>tiny</a:t>
            </a:r>
            <a:r>
              <a:rPr lang="en-US" b="1" dirty="0"/>
              <a:t> </a:t>
            </a:r>
            <a:r>
              <a:rPr lang="en-US" b="1" dirty="0">
                <a:solidFill>
                  <a:schemeClr val="accent4">
                    <a:lumMod val="75000"/>
                  </a:schemeClr>
                </a:solidFill>
              </a:rPr>
              <a:t>small</a:t>
            </a:r>
            <a:r>
              <a:rPr lang="en-US" b="1" dirty="0">
                <a:solidFill>
                  <a:schemeClr val="bg1">
                    <a:lumMod val="50000"/>
                  </a:schemeClr>
                </a:solidFill>
              </a:rPr>
              <a:t> </a:t>
            </a:r>
            <a:r>
              <a:rPr lang="en-US" b="1" dirty="0">
                <a:solidFill>
                  <a:schemeClr val="accent3">
                    <a:lumMod val="75000"/>
                  </a:schemeClr>
                </a:solidFill>
              </a:rPr>
              <a:t>large </a:t>
            </a:r>
            <a:r>
              <a:rPr lang="en-US" b="1" dirty="0">
                <a:solidFill>
                  <a:srgbClr val="00B0F0"/>
                </a:solidFill>
              </a:rPr>
              <a:t>huge </a:t>
            </a:r>
            <a:r>
              <a:rPr lang="en-US" b="1" dirty="0">
                <a:solidFill>
                  <a:schemeClr val="accent2">
                    <a:lumMod val="75000"/>
                  </a:schemeClr>
                </a:solidFill>
              </a:rPr>
              <a:t>gigantic</a:t>
            </a:r>
            <a:r>
              <a:rPr lang="en-US" b="1" dirty="0"/>
              <a:t> </a:t>
            </a:r>
            <a:endParaRPr lang="en-US" b="1" dirty="0" smtClean="0"/>
          </a:p>
          <a:p>
            <a:r>
              <a:rPr lang="en-US" b="1" dirty="0"/>
              <a:t>Can by characterized as follows:</a:t>
            </a:r>
          </a:p>
          <a:p>
            <a:r>
              <a:rPr lang="en-US" dirty="0"/>
              <a:t>1. They are resistant to grading: Very small       : Tiny </a:t>
            </a:r>
            <a:endParaRPr lang="en-US" dirty="0" smtClean="0"/>
          </a:p>
          <a:p>
            <a:r>
              <a:rPr lang="en-US" dirty="0"/>
              <a:t>2. They can be prosodically graded to underline a property </a:t>
            </a:r>
          </a:p>
          <a:p>
            <a:r>
              <a:rPr lang="en-US" dirty="0"/>
              <a:t>3. They can be modified by using the a low bitch unstressed (absolutely): absolutely huge, absolutely </a:t>
            </a:r>
            <a:r>
              <a:rPr lang="en-US" dirty="0" smtClean="0"/>
              <a:t>tiny</a:t>
            </a:r>
          </a:p>
          <a:p>
            <a:r>
              <a:rPr lang="en-US" dirty="0"/>
              <a:t>4.Affixation of –ish can not be used: </a:t>
            </a:r>
            <a:r>
              <a:rPr lang="en-US" dirty="0" smtClean="0"/>
              <a:t>largish</a:t>
            </a:r>
          </a:p>
          <a:p>
            <a:r>
              <a:rPr lang="en-US" dirty="0"/>
              <a:t>smallish </a:t>
            </a:r>
          </a:p>
          <a:p>
            <a:endParaRPr lang="en-US" dirty="0"/>
          </a:p>
          <a:p>
            <a:endParaRPr lang="en-US" dirty="0"/>
          </a:p>
          <a:p>
            <a:endParaRPr lang="en-US" dirty="0"/>
          </a:p>
          <a:p>
            <a:pPr marL="0" indent="0">
              <a:buNone/>
            </a:pPr>
            <a:endParaRPr lang="en-US"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12160" y="2199468"/>
            <a:ext cx="457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08304" y="2150603"/>
            <a:ext cx="585787" cy="585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32240" y="3783609"/>
            <a:ext cx="457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35896" y="3645024"/>
            <a:ext cx="457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8239284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95536" y="260648"/>
            <a:ext cx="8229600" cy="1143000"/>
          </a:xfrm>
        </p:spPr>
        <p:txBody>
          <a:bodyPr/>
          <a:lstStyle/>
          <a:p>
            <a:r>
              <a:rPr lang="en-US" dirty="0" smtClean="0"/>
              <a:t>Monopolar Chains </a:t>
            </a:r>
            <a:endParaRPr lang="en-US" dirty="0"/>
          </a:p>
        </p:txBody>
      </p:sp>
      <p:sp>
        <p:nvSpPr>
          <p:cNvPr id="3" name="عنصر نائب للمحتوى 2"/>
          <p:cNvSpPr>
            <a:spLocks noGrp="1"/>
          </p:cNvSpPr>
          <p:nvPr>
            <p:ph sz="quarter" idx="1"/>
          </p:nvPr>
        </p:nvSpPr>
        <p:spPr/>
        <p:txBody>
          <a:bodyPr>
            <a:normAutofit fontScale="85000" lnSpcReduction="10000"/>
          </a:bodyPr>
          <a:lstStyle/>
          <a:p>
            <a:r>
              <a:rPr lang="en-US" dirty="0"/>
              <a:t>In monopolar chains, there is no sense that terms at the ends of the chains are oriented in opposite directions. There are various different types of monopolar linear lexical structures. There are also various possible ways of describing and classifying </a:t>
            </a:r>
            <a:r>
              <a:rPr lang="en-US" dirty="0" smtClean="0"/>
              <a:t>them.</a:t>
            </a:r>
            <a:endParaRPr lang="en-US" dirty="0"/>
          </a:p>
          <a:p>
            <a:pPr marL="514350" indent="-514350">
              <a:buFont typeface="+mj-lt"/>
              <a:buAutoNum type="arabicPeriod"/>
            </a:pPr>
            <a:r>
              <a:rPr lang="en-US" b="1" dirty="0"/>
              <a:t>Degrees</a:t>
            </a:r>
            <a:r>
              <a:rPr lang="en-US" b="1" dirty="0" smtClean="0"/>
              <a:t>: </a:t>
            </a:r>
            <a:r>
              <a:rPr lang="en-US" dirty="0" smtClean="0"/>
              <a:t>Degrees </a:t>
            </a:r>
            <a:r>
              <a:rPr lang="en-US" dirty="0"/>
              <a:t>incorporate as part of their meaning different degrees of some continuously scaled property such as size or intensity, but there is no relation of inclusion. Their boundaries are typically vague, and they have intuitively not lost all their </a:t>
            </a:r>
            <a:r>
              <a:rPr lang="en-US" dirty="0" smtClean="0"/>
              <a:t>gradability</a:t>
            </a:r>
          </a:p>
          <a:p>
            <a:pPr marL="0" indent="0">
              <a:buNone/>
            </a:pPr>
            <a:r>
              <a:rPr lang="en-US" dirty="0"/>
              <a:t> An example of the second type is:</a:t>
            </a:r>
          </a:p>
          <a:p>
            <a:pPr marL="0" indent="0">
              <a:buNone/>
            </a:pPr>
            <a:r>
              <a:rPr lang="en-US" dirty="0" smtClean="0"/>
              <a:t>Mound    hillock     </a:t>
            </a:r>
            <a:r>
              <a:rPr lang="en-US" dirty="0"/>
              <a:t>hill </a:t>
            </a:r>
            <a:r>
              <a:rPr lang="en-US" dirty="0" smtClean="0"/>
              <a:t>   mountain</a:t>
            </a:r>
          </a:p>
          <a:p>
            <a:pPr marL="0" indent="0">
              <a:buNone/>
            </a:pPr>
            <a:r>
              <a:rPr lang="en-US" dirty="0"/>
              <a:t>Notice that these encapsulate some notion of size, but do not actually refer to sizes, but to types of earth protuberance. Other examples are:</a:t>
            </a:r>
          </a:p>
          <a:p>
            <a:pPr marL="0" indent="0">
              <a:buNone/>
            </a:pPr>
            <a:endParaRPr lang="en-US" dirty="0"/>
          </a:p>
          <a:p>
            <a:pPr marL="0" indent="0">
              <a:buNone/>
            </a:pPr>
            <a:endParaRPr lang="en-US" dirty="0" smtClean="0"/>
          </a:p>
        </p:txBody>
      </p:sp>
    </p:spTree>
    <p:extLst>
      <p:ext uri="{BB962C8B-B14F-4D97-AF65-F5344CB8AC3E}">
        <p14:creationId xmlns:p14="http://schemas.microsoft.com/office/powerpoint/2010/main" val="48564800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a:xfrm>
            <a:off x="395536" y="620688"/>
            <a:ext cx="8229600" cy="5822107"/>
          </a:xfrm>
        </p:spPr>
        <p:txBody>
          <a:bodyPr>
            <a:normAutofit fontScale="92500" lnSpcReduction="20000"/>
          </a:bodyPr>
          <a:lstStyle/>
          <a:p>
            <a:r>
              <a:rPr lang="en-US" dirty="0" smtClean="0"/>
              <a:t>Glance   look    </a:t>
            </a:r>
            <a:r>
              <a:rPr lang="en-US" dirty="0"/>
              <a:t>stare </a:t>
            </a:r>
            <a:endParaRPr lang="en-US" dirty="0" smtClean="0"/>
          </a:p>
          <a:p>
            <a:pPr marL="0" indent="0">
              <a:buNone/>
            </a:pPr>
            <a:r>
              <a:rPr lang="en-US" dirty="0" smtClean="0"/>
              <a:t>2. </a:t>
            </a:r>
            <a:r>
              <a:rPr lang="en-US" b="1" dirty="0" smtClean="0"/>
              <a:t>Stages: </a:t>
            </a:r>
            <a:r>
              <a:rPr lang="en-US" dirty="0" smtClean="0"/>
              <a:t>are points in a lifecycle of something and normally involve the notion of progression:</a:t>
            </a:r>
          </a:p>
          <a:p>
            <a:pPr marL="0" indent="0">
              <a:buNone/>
            </a:pPr>
            <a:r>
              <a:rPr lang="en-US" dirty="0" smtClean="0"/>
              <a:t>Infancy   childhood   adulthood   old age </a:t>
            </a:r>
          </a:p>
          <a:p>
            <a:pPr marL="0" indent="0">
              <a:buNone/>
            </a:pPr>
            <a:r>
              <a:rPr lang="en-US" dirty="0" smtClean="0"/>
              <a:t>3</a:t>
            </a:r>
            <a:r>
              <a:rPr lang="en-US" b="1" dirty="0" smtClean="0"/>
              <a:t>. Measures: </a:t>
            </a:r>
            <a:r>
              <a:rPr lang="en-US" dirty="0" smtClean="0"/>
              <a:t>are based on a part-whole relationship, with each whole divided into a number of identical parts; there is typically a geometrical relationship between</a:t>
            </a:r>
          </a:p>
          <a:p>
            <a:pPr marL="0" indent="0">
              <a:buNone/>
            </a:pPr>
            <a:r>
              <a:rPr lang="en-US" dirty="0"/>
              <a:t> </a:t>
            </a:r>
            <a:r>
              <a:rPr lang="en-US" dirty="0" smtClean="0"/>
              <a:t>values of the scaled property </a:t>
            </a:r>
          </a:p>
          <a:p>
            <a:pPr marL="0" indent="0">
              <a:buNone/>
            </a:pPr>
            <a:r>
              <a:rPr lang="en-US" dirty="0" smtClean="0"/>
              <a:t>Second minute  day  week   month (etc.)</a:t>
            </a:r>
          </a:p>
          <a:p>
            <a:pPr marL="0" indent="0">
              <a:buNone/>
            </a:pPr>
            <a:r>
              <a:rPr lang="en-US" dirty="0"/>
              <a:t>4. </a:t>
            </a:r>
            <a:r>
              <a:rPr lang="en-US" b="1" dirty="0" smtClean="0"/>
              <a:t>Ranks:</a:t>
            </a:r>
            <a:r>
              <a:rPr lang="en-US" dirty="0" smtClean="0"/>
              <a:t> In </a:t>
            </a:r>
            <a:r>
              <a:rPr lang="en-US" dirty="0"/>
              <a:t>ranks the underlying property does not vary continuously, but in discrete jumps; there is none the less something that a term has more or less of than its </a:t>
            </a:r>
            <a:r>
              <a:rPr lang="en-US" dirty="0" smtClean="0"/>
              <a:t>neighbors:</a:t>
            </a:r>
          </a:p>
          <a:p>
            <a:pPr marL="0" indent="0">
              <a:buNone/>
            </a:pPr>
            <a:r>
              <a:rPr lang="en-US" dirty="0"/>
              <a:t>lecturer </a:t>
            </a:r>
            <a:r>
              <a:rPr lang="en-US" dirty="0" smtClean="0"/>
              <a:t>  senior   lecturer   </a:t>
            </a:r>
            <a:r>
              <a:rPr lang="en-US" dirty="0"/>
              <a:t>reader </a:t>
            </a:r>
            <a:r>
              <a:rPr lang="en-US" dirty="0" smtClean="0"/>
              <a:t>  professor </a:t>
            </a:r>
          </a:p>
          <a:p>
            <a:pPr marL="0" indent="0">
              <a:buNone/>
            </a:pPr>
            <a:r>
              <a:rPr lang="en-US" dirty="0"/>
              <a:t> </a:t>
            </a:r>
            <a:r>
              <a:rPr lang="en-US" dirty="0" smtClean="0"/>
              <a:t>5. </a:t>
            </a:r>
            <a:r>
              <a:rPr lang="en-US" b="1" dirty="0" smtClean="0"/>
              <a:t> Sequences</a:t>
            </a:r>
            <a:r>
              <a:rPr lang="en-US" dirty="0" smtClean="0"/>
              <a:t>: There </a:t>
            </a:r>
            <a:r>
              <a:rPr lang="en-US" dirty="0"/>
              <a:t>are also ordered terms for which this does not seem to be the case; these are called sequences. There is nothing that Tuesday has more of than Monday</a:t>
            </a:r>
            <a:r>
              <a:rPr lang="en-US" dirty="0" smtClean="0"/>
              <a:t>:</a:t>
            </a:r>
          </a:p>
          <a:p>
            <a:pPr marL="0" indent="0">
              <a:buNone/>
            </a:pPr>
            <a:r>
              <a:rPr lang="en-US" dirty="0" smtClean="0"/>
              <a:t> </a:t>
            </a:r>
          </a:p>
          <a:p>
            <a:pPr marL="0" indent="0">
              <a:buNone/>
            </a:pPr>
            <a:r>
              <a:rPr lang="en-US" dirty="0" smtClean="0"/>
              <a:t>  </a:t>
            </a:r>
            <a:r>
              <a:rPr lang="en-US" dirty="0"/>
              <a:t>Monday </a:t>
            </a:r>
            <a:r>
              <a:rPr lang="en-US" dirty="0" smtClean="0"/>
              <a:t> Tuesday </a:t>
            </a:r>
            <a:r>
              <a:rPr lang="en-US" dirty="0"/>
              <a:t>Wednesday </a:t>
            </a:r>
            <a:r>
              <a:rPr lang="en-US" dirty="0" smtClean="0"/>
              <a:t>  Thursday </a:t>
            </a:r>
            <a:endParaRPr lang="en-US" dirty="0"/>
          </a:p>
          <a:p>
            <a:pPr marL="0" indent="0">
              <a:buNone/>
            </a:pPr>
            <a:endParaRPr lang="en-US" dirty="0" smtClean="0"/>
          </a:p>
        </p:txBody>
      </p:sp>
    </p:spTree>
    <p:extLst>
      <p:ext uri="{BB962C8B-B14F-4D97-AF65-F5344CB8AC3E}">
        <p14:creationId xmlns:p14="http://schemas.microsoft.com/office/powerpoint/2010/main" val="129679253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smtClean="0"/>
              <a:t>4- Grids</a:t>
            </a:r>
            <a:endParaRPr lang="en-US" dirty="0"/>
          </a:p>
        </p:txBody>
      </p:sp>
      <p:sp>
        <p:nvSpPr>
          <p:cNvPr id="3" name="عنصر نائب للمحتوى 2"/>
          <p:cNvSpPr>
            <a:spLocks noGrp="1"/>
          </p:cNvSpPr>
          <p:nvPr>
            <p:ph sz="quarter" idx="1"/>
          </p:nvPr>
        </p:nvSpPr>
        <p:spPr/>
        <p:txBody>
          <a:bodyPr>
            <a:normAutofit fontScale="92500" lnSpcReduction="20000"/>
          </a:bodyPr>
          <a:lstStyle/>
          <a:p>
            <a:r>
              <a:rPr lang="en-US" dirty="0"/>
              <a:t>Grids are generated by recurrent concrete sense relations, or, which comes to much the same thing, by recurrent (and therefore independent) semantic components. The unit of a grid is the cell, which consists of four lexical items, any one of which must be uniquely predictable from the remaining three. The following are examples of cells</a:t>
            </a:r>
            <a:r>
              <a:rPr lang="en-US" dirty="0" smtClean="0"/>
              <a:t>:</a:t>
            </a:r>
          </a:p>
          <a:p>
            <a:r>
              <a:rPr lang="en-US" dirty="0"/>
              <a:t>(i) </a:t>
            </a:r>
            <a:r>
              <a:rPr lang="en-US" dirty="0" smtClean="0"/>
              <a:t>man  </a:t>
            </a:r>
            <a:r>
              <a:rPr lang="en-US" dirty="0"/>
              <a:t>woman </a:t>
            </a:r>
            <a:r>
              <a:rPr lang="en-US" dirty="0" smtClean="0"/>
              <a:t>   [x]:male    [x]: female  </a:t>
            </a:r>
          </a:p>
          <a:p>
            <a:r>
              <a:rPr lang="en-US" dirty="0" smtClean="0"/>
              <a:t>    Ram       ewe    [x] :male    [x]: female </a:t>
            </a:r>
          </a:p>
          <a:p>
            <a:r>
              <a:rPr lang="en-US" dirty="0" smtClean="0"/>
              <a:t>(</a:t>
            </a:r>
            <a:r>
              <a:rPr lang="en-US" dirty="0"/>
              <a:t>ii) hand finger </a:t>
            </a:r>
            <a:r>
              <a:rPr lang="en-US" dirty="0" smtClean="0"/>
              <a:t> [x]   [x]: Digit </a:t>
            </a:r>
            <a:endParaRPr lang="en-US" dirty="0"/>
          </a:p>
          <a:p>
            <a:r>
              <a:rPr lang="en-US" dirty="0" smtClean="0"/>
              <a:t>     foot        toe [y]     [y]: Digit </a:t>
            </a:r>
          </a:p>
          <a:p>
            <a:r>
              <a:rPr lang="en-US" dirty="0" smtClean="0"/>
              <a:t> </a:t>
            </a:r>
            <a:r>
              <a:rPr lang="en-US" dirty="0"/>
              <a:t>(iii) dog </a:t>
            </a:r>
            <a:r>
              <a:rPr lang="en-US" dirty="0" smtClean="0"/>
              <a:t>puppy[x]    [x] : young </a:t>
            </a:r>
          </a:p>
          <a:p>
            <a:r>
              <a:rPr lang="en-US" dirty="0" smtClean="0"/>
              <a:t>        cat    </a:t>
            </a:r>
            <a:r>
              <a:rPr lang="en-US" dirty="0"/>
              <a:t>kitten </a:t>
            </a:r>
            <a:r>
              <a:rPr lang="en-US" dirty="0" smtClean="0"/>
              <a:t>[y]   [y]: young </a:t>
            </a:r>
          </a:p>
          <a:p>
            <a:r>
              <a:rPr lang="en-US" dirty="0" smtClean="0"/>
              <a:t>(</a:t>
            </a:r>
            <a:r>
              <a:rPr lang="en-US" dirty="0"/>
              <a:t>iv) take steal </a:t>
            </a:r>
            <a:r>
              <a:rPr lang="en-US" dirty="0" smtClean="0"/>
              <a:t>[v.(1)]     [illegally] </a:t>
            </a:r>
            <a:endParaRPr lang="en-US" dirty="0"/>
          </a:p>
          <a:p>
            <a:r>
              <a:rPr lang="en-US" dirty="0" smtClean="0"/>
              <a:t>      kill  murder[ v.(2)]   [ illegally]</a:t>
            </a:r>
            <a:endParaRPr lang="en-US" dirty="0"/>
          </a:p>
          <a:p>
            <a:endParaRPr lang="en-US" dirty="0" smtClean="0"/>
          </a:p>
          <a:p>
            <a:endParaRPr lang="en-US" dirty="0"/>
          </a:p>
          <a:p>
            <a:endParaRPr lang="en-US" dirty="0"/>
          </a:p>
        </p:txBody>
      </p:sp>
    </p:spTree>
    <p:extLst>
      <p:ext uri="{BB962C8B-B14F-4D97-AF65-F5344CB8AC3E}">
        <p14:creationId xmlns:p14="http://schemas.microsoft.com/office/powerpoint/2010/main" val="24164391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a:xfrm>
            <a:off x="323528" y="332656"/>
            <a:ext cx="8363272" cy="5793507"/>
          </a:xfrm>
        </p:spPr>
        <p:txBody>
          <a:bodyPr>
            <a:normAutofit/>
          </a:bodyPr>
          <a:lstStyle/>
          <a:p>
            <a:r>
              <a:rPr lang="en-US" dirty="0" smtClean="0"/>
              <a:t>Hierarchies             Taxonomic hierarchies</a:t>
            </a:r>
          </a:p>
          <a:p>
            <a:pPr marL="0" indent="0">
              <a:buNone/>
            </a:pPr>
            <a:r>
              <a:rPr lang="en-US" dirty="0"/>
              <a:t> </a:t>
            </a:r>
            <a:r>
              <a:rPr lang="en-US" dirty="0" smtClean="0"/>
              <a:t>                                     Meronymic hierarchies</a:t>
            </a:r>
          </a:p>
          <a:p>
            <a:pPr marL="0" indent="0">
              <a:buNone/>
            </a:pPr>
            <a:r>
              <a:rPr lang="en-US" b="1" i="1" dirty="0" smtClean="0"/>
              <a:t>Taxonomic hierarchies </a:t>
            </a:r>
            <a:r>
              <a:rPr lang="en-US" dirty="0" smtClean="0"/>
              <a:t>:</a:t>
            </a:r>
          </a:p>
          <a:p>
            <a:pPr marL="514350" indent="-514350">
              <a:buFont typeface="+mj-lt"/>
              <a:buAutoNum type="arabicPeriod"/>
            </a:pPr>
            <a:r>
              <a:rPr lang="en-US" dirty="0" smtClean="0"/>
              <a:t>Levels </a:t>
            </a:r>
          </a:p>
          <a:p>
            <a:pPr marL="514350" indent="-514350">
              <a:buFont typeface="+mj-lt"/>
              <a:buAutoNum type="arabicPeriod"/>
            </a:pPr>
            <a:r>
              <a:rPr lang="en-US" dirty="0" smtClean="0"/>
              <a:t>The basic level</a:t>
            </a:r>
          </a:p>
          <a:p>
            <a:pPr marL="514350" indent="-514350">
              <a:buFont typeface="+mj-lt"/>
              <a:buAutoNum type="arabicPeriod"/>
            </a:pPr>
            <a:r>
              <a:rPr lang="en-US" dirty="0" smtClean="0"/>
              <a:t> other levels</a:t>
            </a:r>
          </a:p>
          <a:p>
            <a:pPr marL="514350" indent="-514350">
              <a:buFont typeface="+mj-lt"/>
              <a:buAutoNum type="arabicPeriod"/>
            </a:pPr>
            <a:r>
              <a:rPr lang="en-US" dirty="0" smtClean="0"/>
              <a:t>Number of levels </a:t>
            </a:r>
          </a:p>
          <a:p>
            <a:pPr marL="514350" indent="-514350">
              <a:buFont typeface="+mj-lt"/>
              <a:buAutoNum type="arabicPeriod"/>
            </a:pPr>
            <a:r>
              <a:rPr lang="en-US" dirty="0" smtClean="0"/>
              <a:t>Gaps and autotaxonomy </a:t>
            </a:r>
          </a:p>
          <a:p>
            <a:pPr marL="514350" indent="-514350">
              <a:buFont typeface="+mj-lt"/>
              <a:buAutoNum type="arabicPeriod"/>
            </a:pPr>
            <a:r>
              <a:rPr lang="en-US" dirty="0" smtClean="0"/>
              <a:t>Real-life taxonomies</a:t>
            </a:r>
          </a:p>
          <a:p>
            <a:pPr marL="0" indent="0">
              <a:buNone/>
            </a:pPr>
            <a:r>
              <a:rPr lang="en-US" b="1" i="1" dirty="0" smtClean="0"/>
              <a:t>Meronymic hierarchies :</a:t>
            </a:r>
          </a:p>
          <a:p>
            <a:pPr marL="514350" indent="-514350">
              <a:buFont typeface="+mj-lt"/>
              <a:buAutoNum type="arabicPeriod"/>
            </a:pPr>
            <a:r>
              <a:rPr lang="en-US" dirty="0" smtClean="0"/>
              <a:t>Levels </a:t>
            </a:r>
          </a:p>
          <a:p>
            <a:pPr marL="514350" indent="-514350">
              <a:buFont typeface="+mj-lt"/>
              <a:buAutoNum type="arabicPeriod"/>
            </a:pPr>
            <a:r>
              <a:rPr lang="en-US" dirty="0" smtClean="0"/>
              <a:t>Lexical gaps </a:t>
            </a:r>
          </a:p>
          <a:p>
            <a:pPr marL="514350" indent="-514350">
              <a:buFont typeface="+mj-lt"/>
              <a:buAutoNum type="arabicPeriod"/>
            </a:pPr>
            <a:r>
              <a:rPr lang="en-US" dirty="0" smtClean="0"/>
              <a:t>Contrastive aspects </a:t>
            </a:r>
            <a:endParaRPr lang="en-US" dirty="0"/>
          </a:p>
        </p:txBody>
      </p:sp>
      <p:sp>
        <p:nvSpPr>
          <p:cNvPr id="5" name="سهم إلى اليمين 4"/>
          <p:cNvSpPr/>
          <p:nvPr/>
        </p:nvSpPr>
        <p:spPr>
          <a:xfrm>
            <a:off x="2195736" y="415742"/>
            <a:ext cx="630664"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سهم إلى اليمين 5"/>
          <p:cNvSpPr/>
          <p:nvPr/>
        </p:nvSpPr>
        <p:spPr>
          <a:xfrm>
            <a:off x="2278936" y="896147"/>
            <a:ext cx="774680" cy="18002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8434413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a:xfrm>
            <a:off x="457200" y="548680"/>
            <a:ext cx="8229600" cy="5577483"/>
          </a:xfrm>
        </p:spPr>
        <p:txBody>
          <a:bodyPr>
            <a:normAutofit/>
          </a:bodyPr>
          <a:lstStyle/>
          <a:p>
            <a:r>
              <a:rPr lang="en-US" dirty="0"/>
              <a:t>Notice that the following is not a well-formed </a:t>
            </a:r>
            <a:r>
              <a:rPr lang="en-US" dirty="0" smtClean="0"/>
              <a:t>cell:</a:t>
            </a:r>
          </a:p>
          <a:p>
            <a:r>
              <a:rPr lang="en-US" dirty="0"/>
              <a:t>flower </a:t>
            </a:r>
            <a:r>
              <a:rPr lang="en-US" dirty="0" smtClean="0"/>
              <a:t>tulip</a:t>
            </a:r>
          </a:p>
          <a:p>
            <a:r>
              <a:rPr lang="en-US" dirty="0" smtClean="0"/>
              <a:t> </a:t>
            </a:r>
            <a:r>
              <a:rPr lang="en-US" dirty="0"/>
              <a:t>animal </a:t>
            </a:r>
            <a:r>
              <a:rPr lang="en-US" dirty="0" smtClean="0"/>
              <a:t>cat</a:t>
            </a:r>
          </a:p>
          <a:p>
            <a:r>
              <a:rPr lang="en-US" dirty="0"/>
              <a:t>In a sense, the relation of taxonymy recurs, here. But the criterion of full predictability of any item from the other three is not met. Prediction is possible in one direction:</a:t>
            </a:r>
          </a:p>
          <a:p>
            <a:r>
              <a:rPr lang="en-US" dirty="0"/>
              <a:t>flower </a:t>
            </a:r>
            <a:r>
              <a:rPr lang="en-US" dirty="0" smtClean="0"/>
              <a:t> tulip</a:t>
            </a:r>
          </a:p>
          <a:p>
            <a:r>
              <a:rPr lang="en-US" dirty="0" smtClean="0"/>
              <a:t>   ?    cat</a:t>
            </a:r>
            <a:endParaRPr lang="en-US" dirty="0"/>
          </a:p>
          <a:p>
            <a:endParaRPr lang="en-US" dirty="0"/>
          </a:p>
          <a:p>
            <a:endParaRPr lang="en-US" dirty="0"/>
          </a:p>
        </p:txBody>
      </p:sp>
    </p:spTree>
    <p:extLst>
      <p:ext uri="{BB962C8B-B14F-4D97-AF65-F5344CB8AC3E}">
        <p14:creationId xmlns:p14="http://schemas.microsoft.com/office/powerpoint/2010/main" val="126153924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a:xfrm>
            <a:off x="457200" y="404664"/>
            <a:ext cx="8229600" cy="5721499"/>
          </a:xfrm>
        </p:spPr>
        <p:txBody>
          <a:bodyPr>
            <a:normAutofit lnSpcReduction="10000"/>
          </a:bodyPr>
          <a:lstStyle/>
          <a:p>
            <a:r>
              <a:rPr lang="en-US" dirty="0"/>
              <a:t>A word needs to be said about the relations involved in these structures. In many cases, these are simply concrete versions of already familiar relations. Consider (ii). </a:t>
            </a:r>
            <a:r>
              <a:rPr lang="en-US" b="1" dirty="0"/>
              <a:t>The relation between hand and finger is </a:t>
            </a:r>
            <a:r>
              <a:rPr lang="en-US" dirty="0"/>
              <a:t>(a concretely specified version of) the familiar one of meronymy, and that between hand and foot is (a concretely specified version of) co-meronymy. But what of the </a:t>
            </a:r>
            <a:r>
              <a:rPr lang="en-US" b="1" i="1" dirty="0"/>
              <a:t>relation between finger and toe</a:t>
            </a:r>
            <a:r>
              <a:rPr lang="en-US" dirty="0"/>
              <a:t>? They are not co-meronyms, because they are not parts of the same </a:t>
            </a:r>
            <a:r>
              <a:rPr lang="en-US" b="1" dirty="0"/>
              <a:t>(immediate) whole</a:t>
            </a:r>
            <a:r>
              <a:rPr lang="en-US" dirty="0"/>
              <a:t>. This is a new relation, which appears only in connection with recurrent concrete relations: in Cruse (1986) terms related as finger and toe are, are termed </a:t>
            </a:r>
            <a:r>
              <a:rPr lang="en-US" b="1" dirty="0"/>
              <a:t>analogues</a:t>
            </a:r>
            <a:r>
              <a:rPr lang="en-US" dirty="0"/>
              <a:t> (the relation may be called analogicity). Another example of analogicity </a:t>
            </a:r>
            <a:r>
              <a:rPr lang="en-US" dirty="0" smtClean="0"/>
              <a:t>is:</a:t>
            </a:r>
          </a:p>
          <a:p>
            <a:r>
              <a:rPr lang="en-US" dirty="0"/>
              <a:t>headmaster </a:t>
            </a:r>
            <a:r>
              <a:rPr lang="en-US" dirty="0" smtClean="0"/>
              <a:t>  school </a:t>
            </a:r>
            <a:endParaRPr lang="en-US" dirty="0"/>
          </a:p>
        </p:txBody>
      </p:sp>
    </p:spTree>
    <p:extLst>
      <p:ext uri="{BB962C8B-B14F-4D97-AF65-F5344CB8AC3E}">
        <p14:creationId xmlns:p14="http://schemas.microsoft.com/office/powerpoint/2010/main" val="65899401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a:xfrm>
            <a:off x="457200" y="476672"/>
            <a:ext cx="8229600" cy="5649491"/>
          </a:xfrm>
        </p:spPr>
        <p:txBody>
          <a:bodyPr>
            <a:normAutofit/>
          </a:bodyPr>
          <a:lstStyle/>
          <a:p>
            <a:r>
              <a:rPr lang="en-US" dirty="0"/>
              <a:t>It is clear that the introduction of</a:t>
            </a:r>
            <a:r>
              <a:rPr lang="en-US" b="1" i="1" dirty="0"/>
              <a:t> concrete relations has brought with it whole new dimensions of structuring in the lexicon. </a:t>
            </a:r>
            <a:r>
              <a:rPr lang="en-US" dirty="0"/>
              <a:t>An important and interesting question is whether there is a finite number of such structures, or whether the number is indefinitely large. Even if the number turns out to be indefinitely large, there is still a question of whether the number of distinct relations is finite (indefinitely large structures could in principle be generated from a finite number of relations). </a:t>
            </a:r>
            <a:r>
              <a:rPr lang="en-US" dirty="0" smtClean="0"/>
              <a:t> </a:t>
            </a:r>
            <a:r>
              <a:rPr lang="en-US" dirty="0"/>
              <a:t>but it bears mention that some linguists </a:t>
            </a:r>
            <a:r>
              <a:rPr lang="en-US" b="1" dirty="0"/>
              <a:t>believe the number to be </a:t>
            </a:r>
            <a:r>
              <a:rPr lang="en-US" b="1" dirty="0" smtClean="0"/>
              <a:t>limited</a:t>
            </a:r>
            <a:r>
              <a:rPr lang="en-US" dirty="0" smtClean="0"/>
              <a:t>. </a:t>
            </a:r>
            <a:r>
              <a:rPr lang="en-US" dirty="0"/>
              <a:t>All the grids illustrated above have been paradigmatically consistent. But there is nothing in the notion of a grid which imposes paradigmatic constraints. The following are well-formed grid cells:</a:t>
            </a:r>
          </a:p>
          <a:p>
            <a:endParaRPr lang="en-US" dirty="0"/>
          </a:p>
        </p:txBody>
      </p:sp>
    </p:spTree>
    <p:extLst>
      <p:ext uri="{BB962C8B-B14F-4D97-AF65-F5344CB8AC3E}">
        <p14:creationId xmlns:p14="http://schemas.microsoft.com/office/powerpoint/2010/main" val="23824674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a:xfrm>
            <a:off x="457200" y="692696"/>
            <a:ext cx="8229600" cy="5433467"/>
          </a:xfrm>
        </p:spPr>
        <p:txBody>
          <a:bodyPr/>
          <a:lstStyle/>
          <a:p>
            <a:r>
              <a:rPr lang="en-US" dirty="0"/>
              <a:t>pen </a:t>
            </a:r>
            <a:r>
              <a:rPr lang="en-US" dirty="0" smtClean="0"/>
              <a:t>write     bird </a:t>
            </a:r>
            <a:r>
              <a:rPr lang="en-US" dirty="0"/>
              <a:t>fly </a:t>
            </a:r>
            <a:r>
              <a:rPr lang="en-US" dirty="0" smtClean="0"/>
              <a:t>    dog </a:t>
            </a:r>
            <a:r>
              <a:rPr lang="en-US" dirty="0"/>
              <a:t>bark </a:t>
            </a:r>
            <a:endParaRPr lang="en-US" dirty="0" smtClean="0"/>
          </a:p>
          <a:p>
            <a:r>
              <a:rPr lang="en-US" dirty="0" smtClean="0"/>
              <a:t>However</a:t>
            </a:r>
            <a:r>
              <a:rPr lang="en-US" dirty="0"/>
              <a:t>, there must be a paradigmatic relation between </a:t>
            </a:r>
            <a:r>
              <a:rPr lang="en-US" b="1" i="1" dirty="0"/>
              <a:t>analogues</a:t>
            </a:r>
            <a:r>
              <a:rPr lang="en-US" dirty="0"/>
              <a:t>; for instance, anything which bears the same relation to something else as pen does to write, or spade to dig, must be a noun</a:t>
            </a:r>
          </a:p>
          <a:p>
            <a:pPr marL="0" indent="0">
              <a:buNone/>
            </a:pPr>
            <a:endParaRPr lang="en-US" dirty="0"/>
          </a:p>
        </p:txBody>
      </p:sp>
    </p:spTree>
    <p:extLst>
      <p:ext uri="{BB962C8B-B14F-4D97-AF65-F5344CB8AC3E}">
        <p14:creationId xmlns:p14="http://schemas.microsoft.com/office/powerpoint/2010/main" val="84887478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en-US" dirty="0"/>
              <a:t>Clusters</a:t>
            </a:r>
          </a:p>
        </p:txBody>
      </p:sp>
      <p:sp>
        <p:nvSpPr>
          <p:cNvPr id="3" name="عنصر نائب للمحتوى 2"/>
          <p:cNvSpPr>
            <a:spLocks noGrp="1"/>
          </p:cNvSpPr>
          <p:nvPr>
            <p:ph sz="quarter" idx="1"/>
          </p:nvPr>
        </p:nvSpPr>
        <p:spPr/>
        <p:txBody>
          <a:bodyPr>
            <a:normAutofit/>
          </a:bodyPr>
          <a:lstStyle/>
          <a:p>
            <a:r>
              <a:rPr lang="en-US" dirty="0" smtClean="0"/>
              <a:t>Are essentially a group of synonyms, and they are of two kinds:</a:t>
            </a:r>
          </a:p>
          <a:p>
            <a:r>
              <a:rPr lang="en-US" b="1" dirty="0" smtClean="0"/>
              <a:t>Centred Clusters</a:t>
            </a:r>
            <a:r>
              <a:rPr lang="en-US" dirty="0" smtClean="0"/>
              <a:t>: has a more or less clear core of one or </a:t>
            </a:r>
            <a:r>
              <a:rPr lang="en-US" dirty="0"/>
              <a:t>two </a:t>
            </a:r>
            <a:r>
              <a:rPr lang="en-US" dirty="0" smtClean="0"/>
              <a:t>items, and </a:t>
            </a:r>
            <a:r>
              <a:rPr lang="en-US" dirty="0"/>
              <a:t>a penumbra of more peripheral items. Among the characteristics of the core items are</a:t>
            </a:r>
            <a:r>
              <a:rPr lang="en-US" dirty="0" smtClean="0"/>
              <a:t>:</a:t>
            </a:r>
          </a:p>
          <a:p>
            <a:r>
              <a:rPr lang="en-US" dirty="0"/>
              <a:t>(i) They are expressively neutral. </a:t>
            </a:r>
            <a:endParaRPr lang="en-US" dirty="0" smtClean="0"/>
          </a:p>
          <a:p>
            <a:r>
              <a:rPr lang="en-US" dirty="0" smtClean="0"/>
              <a:t>(</a:t>
            </a:r>
            <a:r>
              <a:rPr lang="en-US" dirty="0"/>
              <a:t>ii) They are stylistically unmarked, that is, they occur in a wider range of registers than any of the other terms. </a:t>
            </a:r>
            <a:endParaRPr lang="en-US" dirty="0" smtClean="0"/>
          </a:p>
          <a:p>
            <a:r>
              <a:rPr lang="en-US" dirty="0" smtClean="0"/>
              <a:t>(</a:t>
            </a:r>
            <a:r>
              <a:rPr lang="en-US" dirty="0"/>
              <a:t>iii) They are propositionally superordinate.</a:t>
            </a:r>
          </a:p>
          <a:p>
            <a:endParaRPr lang="en-US" dirty="0"/>
          </a:p>
        </p:txBody>
      </p:sp>
    </p:spTree>
    <p:extLst>
      <p:ext uri="{BB962C8B-B14F-4D97-AF65-F5344CB8AC3E}">
        <p14:creationId xmlns:p14="http://schemas.microsoft.com/office/powerpoint/2010/main" val="216623536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a:xfrm>
            <a:off x="457200" y="332656"/>
            <a:ext cx="8229600" cy="5793507"/>
          </a:xfrm>
        </p:spPr>
        <p:txBody>
          <a:bodyPr>
            <a:normAutofit/>
          </a:bodyPr>
          <a:lstStyle/>
          <a:p>
            <a:r>
              <a:rPr lang="en-US" b="1" i="1" dirty="0"/>
              <a:t>In the set</a:t>
            </a:r>
            <a:r>
              <a:rPr lang="en-US" dirty="0"/>
              <a:t>: die, pass away, pop off, decease, breathe one's last, kick the bucket</a:t>
            </a:r>
            <a:r>
              <a:rPr lang="en-US" b="1" dirty="0"/>
              <a:t>, die </a:t>
            </a:r>
            <a:r>
              <a:rPr lang="en-US" dirty="0"/>
              <a:t>is clearly the core member: it is </a:t>
            </a:r>
            <a:r>
              <a:rPr lang="en-US" i="1" dirty="0"/>
              <a:t>expressively neutral</a:t>
            </a:r>
            <a:r>
              <a:rPr lang="en-US" dirty="0"/>
              <a:t>, </a:t>
            </a:r>
            <a:r>
              <a:rPr lang="en-US" i="1" dirty="0"/>
              <a:t>and stylistically unmarked</a:t>
            </a:r>
            <a:r>
              <a:rPr lang="en-US" dirty="0"/>
              <a:t>. Feature (iii) is not applicable, since the members of the set are all </a:t>
            </a:r>
            <a:r>
              <a:rPr lang="en-US" i="1" dirty="0"/>
              <a:t>propositional synonyms. </a:t>
            </a:r>
            <a:endParaRPr lang="en-US" i="1" dirty="0" smtClean="0"/>
          </a:p>
          <a:p>
            <a:r>
              <a:rPr lang="en-US" b="1" i="1" dirty="0" smtClean="0"/>
              <a:t>In </a:t>
            </a:r>
            <a:r>
              <a:rPr lang="en-US" b="1" i="1" dirty="0"/>
              <a:t>the set</a:t>
            </a:r>
            <a:r>
              <a:rPr lang="en-US" dirty="0"/>
              <a:t>: walk, amble, stroll, stride, saunter, </a:t>
            </a:r>
            <a:r>
              <a:rPr lang="en-US" b="1" dirty="0"/>
              <a:t>walk</a:t>
            </a:r>
            <a:r>
              <a:rPr lang="en-US" dirty="0"/>
              <a:t> is the core item: there is no marked expressive variation in this set, but walk </a:t>
            </a:r>
            <a:r>
              <a:rPr lang="en-US" i="1" dirty="0"/>
              <a:t>is stylistically unmarked</a:t>
            </a:r>
            <a:r>
              <a:rPr lang="en-US" dirty="0"/>
              <a:t>, </a:t>
            </a:r>
            <a:r>
              <a:rPr lang="en-US" dirty="0" smtClean="0"/>
              <a:t>and is </a:t>
            </a:r>
            <a:r>
              <a:rPr lang="en-US" dirty="0"/>
              <a:t>a </a:t>
            </a:r>
            <a:r>
              <a:rPr lang="en-US" i="1" dirty="0"/>
              <a:t>superordinate of all the others</a:t>
            </a:r>
            <a:r>
              <a:rPr lang="en-US" dirty="0"/>
              <a:t>. Although amble, stroll, and so on are hyponyms of walk, they do not form a satisfactory hierarchy, because the relation of </a:t>
            </a:r>
            <a:r>
              <a:rPr lang="en-US" b="1" i="1" dirty="0"/>
              <a:t>difference is too weak: </a:t>
            </a:r>
            <a:r>
              <a:rPr lang="en-US" dirty="0"/>
              <a:t>there is considerable overlap between, say, amble and stroll, which can be differentiated only by </a:t>
            </a:r>
            <a:r>
              <a:rPr lang="en-US" b="1" dirty="0"/>
              <a:t>examining their prototype centres. </a:t>
            </a:r>
          </a:p>
          <a:p>
            <a:endParaRPr lang="en-US" dirty="0"/>
          </a:p>
        </p:txBody>
      </p:sp>
    </p:spTree>
    <p:extLst>
      <p:ext uri="{BB962C8B-B14F-4D97-AF65-F5344CB8AC3E}">
        <p14:creationId xmlns:p14="http://schemas.microsoft.com/office/powerpoint/2010/main" val="414291290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a:xfrm>
            <a:off x="457200" y="404664"/>
            <a:ext cx="8229600" cy="5721499"/>
          </a:xfrm>
        </p:spPr>
        <p:txBody>
          <a:bodyPr>
            <a:normAutofit fontScale="92500"/>
          </a:bodyPr>
          <a:lstStyle/>
          <a:p>
            <a:r>
              <a:rPr lang="en-US" b="1" dirty="0"/>
              <a:t>Non-centred clusters</a:t>
            </a:r>
          </a:p>
          <a:p>
            <a:r>
              <a:rPr lang="en-US" b="1" dirty="0"/>
              <a:t> the items spread over a spectrum of sense</a:t>
            </a:r>
            <a:r>
              <a:rPr lang="en-US" dirty="0"/>
              <a:t>, but there is no </a:t>
            </a:r>
            <a:r>
              <a:rPr lang="en-US" b="1" i="1" dirty="0"/>
              <a:t>superordinate item</a:t>
            </a:r>
            <a:r>
              <a:rPr lang="en-US" dirty="0"/>
              <a:t>. Typically they display very slight propositional differences, which do not destroy synonymy as long as the items are reasonably close together on the spectrum, but may not be felt to be synonyms if they are widely separated. Typical examples are (taken as referring to sounds):</a:t>
            </a:r>
          </a:p>
          <a:p>
            <a:r>
              <a:rPr lang="en-US" dirty="0">
                <a:solidFill>
                  <a:srgbClr val="FF0000"/>
                </a:solidFill>
              </a:rPr>
              <a:t>rap, tap, knock, slap, thwack, crack, bang, thump, bump, pop, tick, click, ring, tinkle, clink, clank, jingle, jangle, ping,.. </a:t>
            </a:r>
            <a:r>
              <a:rPr lang="en-US" dirty="0" smtClean="0"/>
              <a:t>.</a:t>
            </a:r>
          </a:p>
          <a:p>
            <a:r>
              <a:rPr lang="en-US" b="1" i="1" dirty="0"/>
              <a:t>Clusters may overlap</a:t>
            </a:r>
            <a:r>
              <a:rPr lang="en-US" dirty="0"/>
              <a:t>: this is unusual and non-canonical in taxonomic and meronomic hierarchies. For instance, the following two clusters overlap:(i) unusual, rare, uncommon, infrequent, etc. (ii) odd, queer, strange, weird, peculiar, extraordinary, alien, etc.</a:t>
            </a:r>
          </a:p>
          <a:p>
            <a:endParaRPr lang="en-US" dirty="0"/>
          </a:p>
          <a:p>
            <a:endParaRPr lang="en-US" dirty="0"/>
          </a:p>
          <a:p>
            <a:endParaRPr lang="en-US" dirty="0"/>
          </a:p>
        </p:txBody>
      </p:sp>
    </p:spTree>
    <p:extLst>
      <p:ext uri="{BB962C8B-B14F-4D97-AF65-F5344CB8AC3E}">
        <p14:creationId xmlns:p14="http://schemas.microsoft.com/office/powerpoint/2010/main" val="265106884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lstStyle/>
          <a:p>
            <a:r>
              <a:rPr lang="en-US" dirty="0"/>
              <a:t>Group (i) consists of words denoting low frequency of occurrence, whereas the words in group (ii) denote unfamiliarity (of course, these notions are not unconnected). Although the groups are in a sense distinct, intuitively, unusual, odd, and strange (at least) are felt to be synonyms.</a:t>
            </a:r>
          </a:p>
          <a:p>
            <a:endParaRPr lang="en-US" dirty="0"/>
          </a:p>
        </p:txBody>
      </p:sp>
    </p:spTree>
    <p:extLst>
      <p:ext uri="{BB962C8B-B14F-4D97-AF65-F5344CB8AC3E}">
        <p14:creationId xmlns:p14="http://schemas.microsoft.com/office/powerpoint/2010/main" val="79295750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en-US" dirty="0"/>
              <a:t>Miscellaneous types</a:t>
            </a:r>
            <a:br>
              <a:rPr lang="en-US" dirty="0"/>
            </a:br>
            <a:endParaRPr lang="en-US" dirty="0"/>
          </a:p>
        </p:txBody>
      </p:sp>
      <p:sp>
        <p:nvSpPr>
          <p:cNvPr id="3" name="عنصر نائب للمحتوى 2"/>
          <p:cNvSpPr>
            <a:spLocks noGrp="1"/>
          </p:cNvSpPr>
          <p:nvPr>
            <p:ph sz="quarter" idx="1"/>
          </p:nvPr>
        </p:nvSpPr>
        <p:spPr>
          <a:xfrm>
            <a:off x="457200" y="1196752"/>
            <a:ext cx="8229600" cy="4929411"/>
          </a:xfrm>
        </p:spPr>
        <p:txBody>
          <a:bodyPr>
            <a:normAutofit fontScale="92500"/>
          </a:bodyPr>
          <a:lstStyle/>
          <a:p>
            <a:r>
              <a:rPr lang="en-US" dirty="0"/>
              <a:t>O</a:t>
            </a:r>
            <a:r>
              <a:rPr lang="en-US" dirty="0" smtClean="0"/>
              <a:t>ther </a:t>
            </a:r>
            <a:r>
              <a:rPr lang="en-US" dirty="0"/>
              <a:t>important groupings of words, for which the notion of structure seems less appropriate. Two examples will be mentioned. </a:t>
            </a:r>
            <a:r>
              <a:rPr lang="en-US" b="1" i="1" dirty="0"/>
              <a:t>First</a:t>
            </a:r>
            <a:r>
              <a:rPr lang="en-US" dirty="0"/>
              <a:t>, there are the so-called word families. These are words derived from a common root, like cook (v.), cook (n.), cookery, cooker, cooking (n.), etc. Of course there </a:t>
            </a:r>
            <a:r>
              <a:rPr lang="en-US" b="1" i="1" dirty="0"/>
              <a:t>are semantic processes at work here </a:t>
            </a:r>
            <a:r>
              <a:rPr lang="en-US" dirty="0"/>
              <a:t>which recur with other roots, but there does not seem much to say about this group of words (or other similar ones) as a group. </a:t>
            </a:r>
            <a:r>
              <a:rPr lang="en-US" b="1" i="1" dirty="0"/>
              <a:t>Second</a:t>
            </a:r>
            <a:r>
              <a:rPr lang="en-US" dirty="0"/>
              <a:t>, there are groupings of words by, for instance, register, as in </a:t>
            </a:r>
            <a:r>
              <a:rPr lang="en-US" b="1" i="1" dirty="0"/>
              <a:t>colloquial or formal use, or by field of discourse</a:t>
            </a:r>
            <a:r>
              <a:rPr lang="en-US" dirty="0"/>
              <a:t>, such as the vocabulary appropriate for (and </a:t>
            </a:r>
            <a:r>
              <a:rPr lang="en-US" dirty="0" smtClean="0"/>
              <a:t>possibly restricted </a:t>
            </a:r>
            <a:r>
              <a:rPr lang="en-US" dirty="0"/>
              <a:t>to) a religious sermon, a legal document, or a medical textbook. Again, as structures these have no particularly striking properties.</a:t>
            </a:r>
          </a:p>
          <a:p>
            <a:pPr marL="0" indent="0">
              <a:buNone/>
            </a:pPr>
            <a:endParaRPr lang="en-US" dirty="0"/>
          </a:p>
        </p:txBody>
      </p:sp>
    </p:spTree>
    <p:extLst>
      <p:ext uri="{BB962C8B-B14F-4D97-AF65-F5344CB8AC3E}">
        <p14:creationId xmlns:p14="http://schemas.microsoft.com/office/powerpoint/2010/main" val="43880385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467544" y="260648"/>
            <a:ext cx="8136904" cy="6024439"/>
          </a:xfrm>
        </p:spPr>
      </p:pic>
    </p:spTree>
    <p:extLst>
      <p:ext uri="{BB962C8B-B14F-4D97-AF65-F5344CB8AC3E}">
        <p14:creationId xmlns:p14="http://schemas.microsoft.com/office/powerpoint/2010/main" val="18883575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p:txBody>
          <a:bodyPr/>
          <a:lstStyle/>
          <a:p>
            <a:pPr marL="0" indent="0">
              <a:buNone/>
            </a:pPr>
            <a:r>
              <a:rPr lang="en-US" dirty="0" smtClean="0"/>
              <a:t>Hierarchies </a:t>
            </a:r>
          </a:p>
          <a:p>
            <a:pPr marL="0" indent="0">
              <a:buNone/>
            </a:pPr>
            <a:r>
              <a:rPr lang="en-US" dirty="0" smtClean="0"/>
              <a:t>One of the most important types of paradigmatic structure in the lexicon is the branching hierarchy, which prototypically has the form shown in the next slid </a:t>
            </a:r>
            <a:endParaRPr lang="en-US" dirty="0"/>
          </a:p>
        </p:txBody>
      </p:sp>
    </p:spTree>
    <p:extLst>
      <p:ext uri="{BB962C8B-B14F-4D97-AF65-F5344CB8AC3E}">
        <p14:creationId xmlns:p14="http://schemas.microsoft.com/office/powerpoint/2010/main" val="9801009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خطط انسيابي: معالجة 3"/>
          <p:cNvSpPr/>
          <p:nvPr/>
        </p:nvSpPr>
        <p:spPr>
          <a:xfrm>
            <a:off x="3995936" y="1756024"/>
            <a:ext cx="914400" cy="61264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sp>
        <p:nvSpPr>
          <p:cNvPr id="5" name="مخطط انسيابي: معالجة 4"/>
          <p:cNvSpPr/>
          <p:nvPr/>
        </p:nvSpPr>
        <p:spPr>
          <a:xfrm>
            <a:off x="5580112" y="2924944"/>
            <a:ext cx="914400" cy="61264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a:t>
            </a:r>
            <a:endParaRPr lang="en-US" dirty="0"/>
          </a:p>
        </p:txBody>
      </p:sp>
      <p:sp>
        <p:nvSpPr>
          <p:cNvPr id="6" name="مخطط انسيابي: معالجة 5"/>
          <p:cNvSpPr/>
          <p:nvPr/>
        </p:nvSpPr>
        <p:spPr>
          <a:xfrm>
            <a:off x="2771800" y="2924944"/>
            <a:ext cx="914400" cy="61264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B</a:t>
            </a:r>
            <a:endParaRPr lang="en-US" dirty="0"/>
          </a:p>
        </p:txBody>
      </p:sp>
      <p:sp>
        <p:nvSpPr>
          <p:cNvPr id="7" name="مخطط انسيابي: معالجة 6"/>
          <p:cNvSpPr/>
          <p:nvPr/>
        </p:nvSpPr>
        <p:spPr>
          <a:xfrm>
            <a:off x="1547664" y="4653136"/>
            <a:ext cx="792088" cy="504056"/>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a:t>
            </a:r>
            <a:endParaRPr lang="en-US" dirty="0"/>
          </a:p>
        </p:txBody>
      </p:sp>
      <p:sp>
        <p:nvSpPr>
          <p:cNvPr id="8" name="مخطط انسيابي: معالجة 7"/>
          <p:cNvSpPr/>
          <p:nvPr/>
        </p:nvSpPr>
        <p:spPr>
          <a:xfrm>
            <a:off x="3298985" y="4653136"/>
            <a:ext cx="720080" cy="504056"/>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a:t>
            </a:r>
            <a:endParaRPr lang="en-US" dirty="0"/>
          </a:p>
        </p:txBody>
      </p:sp>
      <p:sp>
        <p:nvSpPr>
          <p:cNvPr id="9" name="مخطط انسيابي: معالجة 8"/>
          <p:cNvSpPr/>
          <p:nvPr/>
        </p:nvSpPr>
        <p:spPr>
          <a:xfrm>
            <a:off x="6948264" y="4653136"/>
            <a:ext cx="792088" cy="468052"/>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G</a:t>
            </a:r>
            <a:endParaRPr lang="en-US" dirty="0"/>
          </a:p>
        </p:txBody>
      </p:sp>
      <p:sp>
        <p:nvSpPr>
          <p:cNvPr id="10" name="مخطط انسيابي: معالجة 9"/>
          <p:cNvSpPr/>
          <p:nvPr/>
        </p:nvSpPr>
        <p:spPr>
          <a:xfrm>
            <a:off x="5576842" y="4653136"/>
            <a:ext cx="917670" cy="468052"/>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F</a:t>
            </a:r>
            <a:endParaRPr lang="en-US" dirty="0"/>
          </a:p>
        </p:txBody>
      </p:sp>
      <p:cxnSp>
        <p:nvCxnSpPr>
          <p:cNvPr id="13" name="رابط كسهم مستقيم 12"/>
          <p:cNvCxnSpPr/>
          <p:nvPr/>
        </p:nvCxnSpPr>
        <p:spPr>
          <a:xfrm>
            <a:off x="6602524" y="3645024"/>
            <a:ext cx="741784" cy="74835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رابط كسهم مستقيم 16"/>
          <p:cNvCxnSpPr/>
          <p:nvPr/>
        </p:nvCxnSpPr>
        <p:spPr>
          <a:xfrm>
            <a:off x="4910158" y="2265875"/>
            <a:ext cx="669954" cy="59805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رابط كسهم مستقيم 19"/>
          <p:cNvCxnSpPr/>
          <p:nvPr/>
        </p:nvCxnSpPr>
        <p:spPr>
          <a:xfrm flipH="1">
            <a:off x="3349588" y="2276872"/>
            <a:ext cx="646348"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رابط كسهم مستقيم 25"/>
          <p:cNvCxnSpPr/>
          <p:nvPr/>
        </p:nvCxnSpPr>
        <p:spPr>
          <a:xfrm>
            <a:off x="5868144" y="3537592"/>
            <a:ext cx="0" cy="8526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رابط كسهم مستقيم 29"/>
          <p:cNvCxnSpPr/>
          <p:nvPr/>
        </p:nvCxnSpPr>
        <p:spPr>
          <a:xfrm>
            <a:off x="3349588" y="3645024"/>
            <a:ext cx="309437" cy="64807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2" name="رابط كسهم مستقيم 31"/>
          <p:cNvCxnSpPr/>
          <p:nvPr/>
        </p:nvCxnSpPr>
        <p:spPr>
          <a:xfrm flipH="1">
            <a:off x="2195736" y="3789040"/>
            <a:ext cx="576064" cy="6012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23338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a:xfrm>
            <a:off x="914400" y="836712"/>
            <a:ext cx="7772400" cy="5111080"/>
          </a:xfrm>
        </p:spPr>
        <p:txBody>
          <a:bodyPr>
            <a:normAutofit fontScale="92500" lnSpcReduction="10000"/>
          </a:bodyPr>
          <a:lstStyle/>
          <a:p>
            <a:r>
              <a:rPr lang="en-US" dirty="0" smtClean="0"/>
              <a:t>A given type of hierarchy can be characterized in term of two relations, </a:t>
            </a:r>
            <a:r>
              <a:rPr lang="en-US" b="1" i="1" dirty="0" smtClean="0"/>
              <a:t>a relation of dominance</a:t>
            </a:r>
            <a:r>
              <a:rPr lang="en-US" dirty="0" smtClean="0"/>
              <a:t> and </a:t>
            </a:r>
            <a:r>
              <a:rPr lang="en-US" b="1" i="1" dirty="0" smtClean="0"/>
              <a:t>a relation of differentiation</a:t>
            </a:r>
            <a:r>
              <a:rPr lang="en-US" dirty="0" smtClean="0"/>
              <a:t>. </a:t>
            </a:r>
            <a:r>
              <a:rPr lang="en-US" b="1" i="1" dirty="0" smtClean="0"/>
              <a:t>The relation of dominance </a:t>
            </a:r>
            <a:r>
              <a:rPr lang="en-US" dirty="0" smtClean="0"/>
              <a:t>is the one which holds between A and B, and C,B and D,B and</a:t>
            </a:r>
            <a:r>
              <a:rPr lang="en-US" b="1" i="1" dirty="0" smtClean="0"/>
              <a:t> </a:t>
            </a:r>
            <a:r>
              <a:rPr lang="en-US" dirty="0" smtClean="0"/>
              <a:t>E,C and F, and C and G, and it is symbolized by the lines joining the</a:t>
            </a:r>
            <a:r>
              <a:rPr lang="en-US" b="1" i="1" dirty="0" smtClean="0"/>
              <a:t> nodes </a:t>
            </a:r>
            <a:r>
              <a:rPr lang="en-US" dirty="0" smtClean="0"/>
              <a:t>( branching points )</a:t>
            </a:r>
          </a:p>
          <a:p>
            <a:r>
              <a:rPr lang="en-US" b="1" i="1" dirty="0" smtClean="0"/>
              <a:t>The relation of difference </a:t>
            </a:r>
            <a:r>
              <a:rPr lang="en-US" dirty="0" smtClean="0"/>
              <a:t>is the one which holds between (B and C )and (D and E) and (F and G ) in a well formed hierarchy is that the branches never come together again as one descends the hierarchy ; to put it in another way( the so-called unique mother constraint). In a lexical hierarchy, which is the sort that concerns us here, A, B,….G correspond to lexical items (or more accurately, units of senses ). </a:t>
            </a:r>
            <a:endParaRPr lang="en-US" b="1" i="1" dirty="0"/>
          </a:p>
        </p:txBody>
      </p:sp>
    </p:spTree>
    <p:extLst>
      <p:ext uri="{BB962C8B-B14F-4D97-AF65-F5344CB8AC3E}">
        <p14:creationId xmlns:p14="http://schemas.microsoft.com/office/powerpoint/2010/main" val="24102213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sz="quarter" idx="1"/>
          </p:nvPr>
        </p:nvSpPr>
        <p:spPr>
          <a:xfrm>
            <a:off x="914400" y="836712"/>
            <a:ext cx="7772400" cy="5183088"/>
          </a:xfrm>
        </p:spPr>
        <p:txBody>
          <a:bodyPr>
            <a:normAutofit/>
          </a:bodyPr>
          <a:lstStyle/>
          <a:p>
            <a:r>
              <a:rPr lang="en-US" dirty="0" smtClean="0"/>
              <a:t>There are two main sorts of lexical hierarchy :</a:t>
            </a:r>
          </a:p>
          <a:p>
            <a:r>
              <a:rPr lang="en-US" b="1" i="1" dirty="0" smtClean="0"/>
              <a:t>Taxonomic</a:t>
            </a:r>
            <a:r>
              <a:rPr lang="en-US" dirty="0" smtClean="0"/>
              <a:t>(or classificatory) hierarchies, in which the relation of dominance is taxonomy (or, more accurately, its converse, for which there is no special name) and the relation of differentiation is co-taxonymy, and Meronomic (or part-whole) hierarchies, in which the relation of dominance is meronymy or more accurately, holonymy) and the relation of differentiation is co-meronymy </a:t>
            </a:r>
            <a:endParaRPr lang="en-US" dirty="0"/>
          </a:p>
        </p:txBody>
      </p:sp>
    </p:spTree>
    <p:extLst>
      <p:ext uri="{BB962C8B-B14F-4D97-AF65-F5344CB8AC3E}">
        <p14:creationId xmlns:p14="http://schemas.microsoft.com/office/powerpoint/2010/main" val="2599666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l"/>
            <a:r>
              <a:rPr lang="en-US" sz="3600" b="1" i="1" dirty="0" smtClean="0"/>
              <a:t>1-Taxonomic hierarchies </a:t>
            </a:r>
            <a:endParaRPr lang="en-US" sz="3600" b="1" i="1" dirty="0"/>
          </a:p>
        </p:txBody>
      </p:sp>
      <p:sp>
        <p:nvSpPr>
          <p:cNvPr id="3" name="عنصر نائب للمحتوى 2"/>
          <p:cNvSpPr>
            <a:spLocks noGrp="1"/>
          </p:cNvSpPr>
          <p:nvPr>
            <p:ph sz="quarter" idx="1"/>
          </p:nvPr>
        </p:nvSpPr>
        <p:spPr/>
        <p:txBody>
          <a:bodyPr/>
          <a:lstStyle/>
          <a:p>
            <a:r>
              <a:rPr lang="en-US" dirty="0" smtClean="0"/>
              <a:t>Are essentially classificatory systems, an they reflect the way speakers of language categorize the world of experience, a well formed taxonomy offers an orderly and efficient set of categories at different levels of specificity </a:t>
            </a:r>
            <a:endParaRPr lang="en-US" dirty="0"/>
          </a:p>
        </p:txBody>
      </p:sp>
    </p:spTree>
    <p:extLst>
      <p:ext uri="{BB962C8B-B14F-4D97-AF65-F5344CB8AC3E}">
        <p14:creationId xmlns:p14="http://schemas.microsoft.com/office/powerpoint/2010/main" val="65633054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مشربية">
  <a:themeElements>
    <a:clrScheme name="مشربية">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مشربية">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مشربية">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2895</TotalTime>
  <Words>5277</Words>
  <Application>Microsoft Office PowerPoint</Application>
  <PresentationFormat>عرض على الشاشة (3:4)‏</PresentationFormat>
  <Paragraphs>170</Paragraphs>
  <Slides>49</Slides>
  <Notes>0</Notes>
  <HiddenSlides>0</HiddenSlides>
  <MMClips>0</MMClips>
  <ScaleCrop>false</ScaleCrop>
  <HeadingPairs>
    <vt:vector size="4" baseType="variant">
      <vt:variant>
        <vt:lpstr>نسق</vt:lpstr>
      </vt:variant>
      <vt:variant>
        <vt:i4>1</vt:i4>
      </vt:variant>
      <vt:variant>
        <vt:lpstr>عناوين الشرائح</vt:lpstr>
      </vt:variant>
      <vt:variant>
        <vt:i4>49</vt:i4>
      </vt:variant>
    </vt:vector>
  </HeadingPairs>
  <TitlesOfParts>
    <vt:vector size="50" baseType="lpstr">
      <vt:lpstr>مشربية</vt:lpstr>
      <vt:lpstr>Word Fields </vt:lpstr>
      <vt:lpstr>Introduction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1-Taxonomic hierarchies </vt:lpstr>
      <vt:lpstr>عرض تقديمي في PowerPoint</vt:lpstr>
      <vt:lpstr>1-Levels</vt:lpstr>
      <vt:lpstr>عرض تقديمي في PowerPoint</vt:lpstr>
      <vt:lpstr>2-The basic level</vt:lpstr>
      <vt:lpstr>عرض تقديمي في PowerPoint</vt:lpstr>
      <vt:lpstr>عرض تقديمي في PowerPoint</vt:lpstr>
      <vt:lpstr>3- other levels </vt:lpstr>
      <vt:lpstr>4- Number of levels </vt:lpstr>
      <vt:lpstr>عرض تقديمي في PowerPoint</vt:lpstr>
      <vt:lpstr>6- Real-life taxonomies </vt:lpstr>
      <vt:lpstr>عرض تقديمي في PowerPoint</vt:lpstr>
      <vt:lpstr>عرض تقديمي في PowerPoint</vt:lpstr>
      <vt:lpstr>عرض تقديمي في PowerPoint</vt:lpstr>
      <vt:lpstr>عرض تقديمي في PowerPoint</vt:lpstr>
      <vt:lpstr>7- Contrastive aspects</vt:lpstr>
      <vt:lpstr>2- Meronymic hierarchies</vt:lpstr>
      <vt:lpstr>عرض تقديمي في PowerPoint</vt:lpstr>
      <vt:lpstr>1- Levels </vt:lpstr>
      <vt:lpstr>عرض تقديمي في PowerPoint</vt:lpstr>
      <vt:lpstr>2- Lexical gaps </vt:lpstr>
      <vt:lpstr>عرض تقديمي في PowerPoint</vt:lpstr>
      <vt:lpstr>3- Contrastive aspects</vt:lpstr>
      <vt:lpstr>عرض تقديمي في PowerPoint</vt:lpstr>
      <vt:lpstr>عرض تقديمي في PowerPoint</vt:lpstr>
      <vt:lpstr>عرض تقديمي في PowerPoint</vt:lpstr>
      <vt:lpstr>Linear structure </vt:lpstr>
      <vt:lpstr>عرض تقديمي في PowerPoint</vt:lpstr>
      <vt:lpstr>Monopolar Chains </vt:lpstr>
      <vt:lpstr>عرض تقديمي في PowerPoint</vt:lpstr>
      <vt:lpstr>4- Grids</vt:lpstr>
      <vt:lpstr>عرض تقديمي في PowerPoint</vt:lpstr>
      <vt:lpstr>عرض تقديمي في PowerPoint</vt:lpstr>
      <vt:lpstr>عرض تقديمي في PowerPoint</vt:lpstr>
      <vt:lpstr>عرض تقديمي في PowerPoint</vt:lpstr>
      <vt:lpstr>Clusters</vt:lpstr>
      <vt:lpstr>عرض تقديمي في PowerPoint</vt:lpstr>
      <vt:lpstr>عرض تقديمي في PowerPoint</vt:lpstr>
      <vt:lpstr>عرض تقديمي في PowerPoint</vt:lpstr>
      <vt:lpstr>Miscellaneous types </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Word Fields</dc:title>
  <dc:creator>Windows User</dc:creator>
  <cp:lastModifiedBy>Windows User</cp:lastModifiedBy>
  <cp:revision>74</cp:revision>
  <dcterms:created xsi:type="dcterms:W3CDTF">2018-11-19T09:36:47Z</dcterms:created>
  <dcterms:modified xsi:type="dcterms:W3CDTF">2018-11-29T07:17:58Z</dcterms:modified>
</cp:coreProperties>
</file>