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9"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288"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32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6507279-869A-4655-A966-BFFAAF096B1C}" type="datetimeFigureOut">
              <a:rPr lang="ar-IQ" smtClean="0"/>
              <a:pPr/>
              <a:t>19/03/1440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74A4983-7B9A-496C-9FB0-C7838D7816F5}"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74A4983-7B9A-496C-9FB0-C7838D7816F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74A4983-7B9A-496C-9FB0-C7838D7816F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74A4983-7B9A-496C-9FB0-C7838D7816F5}"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874A4983-7B9A-496C-9FB0-C7838D7816F5}"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74A4983-7B9A-496C-9FB0-C7838D7816F5}"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874A4983-7B9A-496C-9FB0-C7838D7816F5}"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874A4983-7B9A-496C-9FB0-C7838D7816F5}"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6507279-869A-4655-A966-BFFAAF096B1C}" type="datetimeFigureOut">
              <a:rPr lang="ar-IQ" smtClean="0"/>
              <a:pPr/>
              <a:t>19/03/1440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874A4983-7B9A-496C-9FB0-C7838D7816F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6507279-869A-4655-A966-BFFAAF096B1C}" type="datetimeFigureOut">
              <a:rPr lang="ar-IQ" smtClean="0"/>
              <a:pPr/>
              <a:t>19/03/1440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874A4983-7B9A-496C-9FB0-C7838D7816F5}"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6507279-869A-4655-A966-BFFAAF096B1C}" type="datetimeFigureOut">
              <a:rPr lang="ar-IQ" smtClean="0"/>
              <a:pPr/>
              <a:t>19/03/1440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74A4983-7B9A-496C-9FB0-C7838D7816F5}"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6507279-869A-4655-A966-BFFAAF096B1C}" type="datetimeFigureOut">
              <a:rPr lang="ar-IQ" smtClean="0"/>
              <a:pPr/>
              <a:t>19/03/1440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4A4983-7B9A-496C-9FB0-C7838D7816F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lottopedia.org/index.php/Lyons,_John" TargetMode="External"/><Relationship Id="rId2" Type="http://schemas.openxmlformats.org/officeDocument/2006/relationships/hyperlink" Target="https://en.oxforddictionaries.com/definition/syntagmati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1538" y="4357694"/>
            <a:ext cx="6986614" cy="1752600"/>
          </a:xfrm>
        </p:spPr>
        <p:style>
          <a:lnRef idx="1">
            <a:schemeClr val="accent1"/>
          </a:lnRef>
          <a:fillRef idx="2">
            <a:schemeClr val="accent1"/>
          </a:fillRef>
          <a:effectRef idx="1">
            <a:schemeClr val="accent1"/>
          </a:effectRef>
          <a:fontRef idx="minor">
            <a:schemeClr val="dk1"/>
          </a:fontRef>
        </p:style>
        <p:txBody>
          <a:bodyPr/>
          <a:lstStyle/>
          <a:p>
            <a:endParaRPr lang="en-US" b="1" i="1" dirty="0" smtClean="0">
              <a:solidFill>
                <a:schemeClr val="bg2">
                  <a:lumMod val="10000"/>
                </a:schemeClr>
              </a:solidFill>
            </a:endParaRPr>
          </a:p>
          <a:p>
            <a:pPr algn="ctr"/>
            <a:r>
              <a:rPr lang="en-US" b="1" i="1" dirty="0" smtClean="0">
                <a:solidFill>
                  <a:schemeClr val="bg2">
                    <a:lumMod val="10000"/>
                  </a:schemeClr>
                </a:solidFill>
              </a:rPr>
              <a:t>Presented by : ALI Jabber KARAM </a:t>
            </a:r>
            <a:endParaRPr lang="ar-IQ" b="1" i="1" dirty="0" smtClean="0">
              <a:solidFill>
                <a:schemeClr val="bg2">
                  <a:lumMod val="10000"/>
                </a:schemeClr>
              </a:solidFill>
            </a:endParaRPr>
          </a:p>
          <a:p>
            <a:r>
              <a:rPr lang="en-US" b="1" i="1" dirty="0" smtClean="0">
                <a:solidFill>
                  <a:schemeClr val="bg2">
                    <a:lumMod val="10000"/>
                  </a:schemeClr>
                </a:solidFill>
              </a:rPr>
              <a:t>                          </a:t>
            </a:r>
            <a:r>
              <a:rPr lang="ar-IQ" b="1" i="1" dirty="0" smtClean="0">
                <a:solidFill>
                  <a:schemeClr val="bg2">
                    <a:lumMod val="10000"/>
                  </a:schemeClr>
                </a:solidFill>
              </a:rPr>
              <a:t>    </a:t>
            </a:r>
          </a:p>
          <a:p>
            <a:endParaRPr lang="ar-IQ" dirty="0"/>
          </a:p>
        </p:txBody>
      </p:sp>
      <p:pic>
        <p:nvPicPr>
          <p:cNvPr id="5" name="Picture 4" descr="hello.jpg"/>
          <p:cNvPicPr>
            <a:picLocks noChangeAspect="1"/>
          </p:cNvPicPr>
          <p:nvPr/>
        </p:nvPicPr>
        <p:blipFill>
          <a:blip r:embed="rId2" cstate="print"/>
          <a:stretch>
            <a:fillRect/>
          </a:stretch>
        </p:blipFill>
        <p:spPr>
          <a:xfrm>
            <a:off x="0" y="0"/>
            <a:ext cx="9144000" cy="422334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29642" cy="45259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rtl="0">
              <a:buNone/>
            </a:pPr>
            <a:r>
              <a:rPr lang="en-US" dirty="0" smtClean="0"/>
              <a:t>According Cruse (1986 )</a:t>
            </a:r>
          </a:p>
          <a:p>
            <a:pPr algn="just" rtl="0">
              <a:buNone/>
            </a:pPr>
            <a:r>
              <a:rPr lang="en-US" dirty="0" smtClean="0"/>
              <a:t>Paradox is also involved when the 'wrong' value on a dimension is indicated: It's too small to fit into this box, Rain falls upwards, usually, If you walk any faster, you'll be standing still. Paradoxes are typically 'correctable'.</a:t>
            </a:r>
          </a:p>
          <a:p>
            <a:pPr algn="just" rtl="0">
              <a:buNone/>
            </a:pPr>
            <a:r>
              <a:rPr lang="en-US" dirty="0" smtClean="0"/>
              <a:t>The most serious degree of clash is incongruity. This is when the ontological</a:t>
            </a:r>
          </a:p>
          <a:p>
            <a:pPr algn="just" rtl="0">
              <a:buNone/>
            </a:pPr>
            <a:r>
              <a:rPr lang="en-US" dirty="0" smtClean="0"/>
              <a:t>discrepancy is so large that no sense can be extracted at all, without radical</a:t>
            </a:r>
          </a:p>
          <a:p>
            <a:pPr algn="just" rtl="0">
              <a:buNone/>
            </a:pPr>
            <a:r>
              <a:rPr lang="en-US" dirty="0" smtClean="0"/>
              <a:t>reinterpretation.</a:t>
            </a:r>
            <a:endParaRPr lang="ar-IQ" dirty="0"/>
          </a:p>
        </p:txBody>
      </p:sp>
      <p:sp>
        <p:nvSpPr>
          <p:cNvPr id="4" name="Title 2"/>
          <p:cNvSpPr>
            <a:spLocks noGrp="1"/>
          </p:cNvSpPr>
          <p:nvPr>
            <p:ph type="title"/>
          </p:nvPr>
        </p:nvSpPr>
        <p:spPr>
          <a:xfrm>
            <a:off x="1214414" y="285728"/>
            <a:ext cx="7043758"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4400" dirty="0" smtClean="0"/>
              <a:t/>
            </a:r>
            <a:br>
              <a:rPr lang="en-US" sz="4400" dirty="0" smtClean="0"/>
            </a:br>
            <a:r>
              <a:rPr lang="en-US" sz="4400" dirty="0" smtClean="0"/>
              <a:t>      Types of abnormality </a:t>
            </a:r>
            <a:br>
              <a:rPr lang="en-US" sz="4400" dirty="0" smtClean="0"/>
            </a:b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l" rtl="0">
              <a:buNone/>
            </a:pPr>
            <a:r>
              <a:rPr lang="en-US" dirty="0" smtClean="0"/>
              <a:t>2. Pleonasm </a:t>
            </a:r>
          </a:p>
          <a:p>
            <a:pPr algn="just" rtl="0">
              <a:buNone/>
            </a:pPr>
            <a:r>
              <a:rPr lang="en-US" dirty="0" smtClean="0"/>
              <a:t>A pleonastic relation between two elements occurs when one of them seems</a:t>
            </a:r>
          </a:p>
          <a:p>
            <a:pPr algn="just" rtl="0">
              <a:buNone/>
            </a:pPr>
            <a:r>
              <a:rPr lang="en-US" dirty="0" smtClean="0"/>
              <a:t>redundant, and appears not to add any semantic information not already</a:t>
            </a:r>
          </a:p>
          <a:p>
            <a:pPr algn="just" rtl="0">
              <a:buNone/>
            </a:pPr>
            <a:r>
              <a:rPr lang="en-US" dirty="0" smtClean="0"/>
              <a:t>given by the other element. </a:t>
            </a:r>
          </a:p>
          <a:p>
            <a:pPr algn="just" rtl="0">
              <a:buNone/>
            </a:pPr>
            <a:r>
              <a:rPr lang="en-US" dirty="0" smtClean="0"/>
              <a:t> for instance:</a:t>
            </a:r>
          </a:p>
          <a:p>
            <a:pPr algn="just" rtl="0">
              <a:buNone/>
            </a:pPr>
            <a:r>
              <a:rPr lang="en-US" dirty="0" smtClean="0"/>
              <a:t>  John kicked the ball with his foot.</a:t>
            </a:r>
          </a:p>
          <a:p>
            <a:pPr algn="just" rtl="0">
              <a:buNone/>
            </a:pPr>
            <a:r>
              <a:rPr lang="en-US" dirty="0" smtClean="0"/>
              <a:t>Here with his foot adds nothing, since we know from kick what the instrument of striking was. Pleonasm can be avoided either by omitting with his foot:</a:t>
            </a:r>
            <a:endParaRPr lang="ar-IQ" dirty="0"/>
          </a:p>
        </p:txBody>
      </p:sp>
      <p:sp>
        <p:nvSpPr>
          <p:cNvPr id="4"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4400" dirty="0" smtClean="0"/>
              <a:t/>
            </a:r>
            <a:br>
              <a:rPr lang="en-US" sz="4400" dirty="0" smtClean="0"/>
            </a:br>
            <a:r>
              <a:rPr lang="en-US" sz="4400" dirty="0" smtClean="0"/>
              <a:t>      Types of abnormality </a:t>
            </a:r>
            <a:br>
              <a:rPr lang="en-US" sz="4400" dirty="0" smtClean="0"/>
            </a:b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33754"/>
          </a:xfrm>
        </p:spPr>
        <p:style>
          <a:lnRef idx="1">
            <a:schemeClr val="accent4"/>
          </a:lnRef>
          <a:fillRef idx="2">
            <a:schemeClr val="accent4"/>
          </a:fillRef>
          <a:effectRef idx="1">
            <a:schemeClr val="accent4"/>
          </a:effectRef>
          <a:fontRef idx="minor">
            <a:schemeClr val="dk1"/>
          </a:fontRef>
        </p:style>
        <p:txBody>
          <a:bodyPr>
            <a:noAutofit/>
          </a:bodyPr>
          <a:lstStyle/>
          <a:p>
            <a:pPr algn="l" rtl="0"/>
            <a:r>
              <a:rPr lang="en-US" sz="2400" dirty="0" smtClean="0"/>
              <a:t>syntagmatic sense relations on the pattern of paradigmatic relations we find right at the outset that there are certain differences. The main one is that there are no relations of a syntagmatic nature that have the generality and context independence of paradigmatic relations such as hyponymy and </a:t>
            </a:r>
            <a:r>
              <a:rPr lang="sr-Latn-BA" sz="2400" dirty="0" smtClean="0"/>
              <a:t>meronymy.</a:t>
            </a:r>
            <a:r>
              <a:rPr lang="en-US" sz="2400" dirty="0" smtClean="0"/>
              <a:t> All relations are tied to particular grammatical constructions, or at least to families of constructions. </a:t>
            </a:r>
          </a:p>
          <a:p>
            <a:pPr algn="l" rtl="0"/>
            <a:r>
              <a:rPr lang="en-US" sz="2400" dirty="0" smtClean="0"/>
              <a:t>For instance </a:t>
            </a:r>
          </a:p>
          <a:p>
            <a:pPr algn="l" rtl="0"/>
            <a:r>
              <a:rPr lang="sr-Latn-BA" sz="2400" dirty="0" smtClean="0"/>
              <a:t>The chair saw John.</a:t>
            </a:r>
          </a:p>
          <a:p>
            <a:pPr algn="l" rtl="0">
              <a:buNone/>
            </a:pPr>
            <a:r>
              <a:rPr lang="en-US" sz="2400" dirty="0" smtClean="0"/>
              <a:t>But these two words do not necessarily clash:</a:t>
            </a:r>
            <a:endParaRPr lang="ar-IQ" sz="2400" dirty="0"/>
          </a:p>
        </p:txBody>
      </p:sp>
      <p:sp>
        <p:nvSpPr>
          <p:cNvPr id="3"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400" dirty="0" smtClean="0"/>
              <a:t/>
            </a:r>
            <a:br>
              <a:rPr lang="en-US" sz="4400" dirty="0" smtClean="0"/>
            </a:br>
            <a:r>
              <a:rPr lang="en-US" sz="4400" dirty="0" smtClean="0"/>
              <a:t>  Syntagmatic sence relations </a:t>
            </a:r>
            <a:br>
              <a:rPr lang="en-US" sz="4400" dirty="0" smtClean="0"/>
            </a:b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Autofit/>
          </a:bodyPr>
          <a:lstStyle/>
          <a:p>
            <a:pPr algn="just" rtl="0">
              <a:buNone/>
            </a:pPr>
            <a:r>
              <a:rPr lang="en-US" sz="2800" dirty="0" smtClean="0"/>
              <a:t>Constraints on co-occurrence between lexical items usually have directional properties. Two aspects of this are of particular interest. The first concerns which item does the selecting (the selector), and which gets selected (the selectee). It is necessary to separate two notions of selection here. If we are thinking of the selection from a set of polysemous or homonymous readings, then in a sense the process is obviously at least potentially bidirectional and there is no clear distinction between selector and selectee.</a:t>
            </a:r>
            <a:endParaRPr lang="ar-IQ" sz="2800" dirty="0"/>
          </a:p>
        </p:txBody>
      </p:sp>
      <p:sp>
        <p:nvSpPr>
          <p:cNvPr id="3" name="Title 2"/>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en-US" sz="2800" dirty="0" smtClean="0"/>
              <a:t/>
            </a:r>
            <a:br>
              <a:rPr lang="en-US" sz="2800" dirty="0" smtClean="0"/>
            </a:br>
            <a:r>
              <a:rPr lang="en-US" sz="2800" dirty="0" smtClean="0"/>
              <a:t>The directionality of Syntagmatic  constraints </a:t>
            </a:r>
            <a:br>
              <a:rPr lang="en-US" sz="2800" dirty="0" smtClean="0"/>
            </a:br>
            <a:endParaRPr lang="ar-IQ"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19506"/>
          </a:xfrm>
        </p:spPr>
        <p:style>
          <a:lnRef idx="1">
            <a:schemeClr val="accent1"/>
          </a:lnRef>
          <a:fillRef idx="2">
            <a:schemeClr val="accent1"/>
          </a:fillRef>
          <a:effectRef idx="1">
            <a:schemeClr val="accent1"/>
          </a:effectRef>
          <a:fontRef idx="minor">
            <a:schemeClr val="dk1"/>
          </a:fontRef>
        </p:style>
        <p:txBody>
          <a:bodyPr>
            <a:noAutofit/>
          </a:bodyPr>
          <a:lstStyle/>
          <a:p>
            <a:pPr algn="l" rtl="0"/>
            <a:r>
              <a:rPr lang="en-US" sz="3200" dirty="0" smtClean="0"/>
              <a:t>The direction in which selection operates, is correlated with grammar. The relevant generalization is that adjectives select their head nouns and verbs select their complements; nouns, in general, are always selectees. This can be made into a more satisfying generalization in logical terms: predicates select, </a:t>
            </a:r>
            <a:r>
              <a:rPr lang="sr-Latn-BA" sz="3200" dirty="0" smtClean="0"/>
              <a:t>and arguments are selected.</a:t>
            </a:r>
            <a:endParaRPr lang="ar-IQ" sz="3200" dirty="0"/>
          </a:p>
        </p:txBody>
      </p:sp>
      <p:sp>
        <p:nvSpPr>
          <p:cNvPr id="4" name="Title 2"/>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en-US" sz="2800" dirty="0" smtClean="0"/>
              <a:t/>
            </a:r>
            <a:br>
              <a:rPr lang="en-US" sz="2800" dirty="0" smtClean="0"/>
            </a:br>
            <a:r>
              <a:rPr lang="en-US" sz="2800" dirty="0" smtClean="0"/>
              <a:t>The directionality of Syntagmatic  constraints </a:t>
            </a:r>
            <a:br>
              <a:rPr lang="en-US" sz="2800" dirty="0" smtClean="0"/>
            </a:br>
            <a:endParaRPr lang="ar-IQ"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rtl="0"/>
            <a:r>
              <a:rPr lang="en-US" dirty="0" smtClean="0"/>
              <a:t>1- Pleonasm</a:t>
            </a:r>
          </a:p>
          <a:p>
            <a:pPr algn="l" rtl="0">
              <a:buNone/>
            </a:pPr>
            <a:r>
              <a:rPr lang="en-US" dirty="0" smtClean="0"/>
              <a:t>In cases of pleonasm, the oddness can in general be 'cured' by substituting one of the </a:t>
            </a:r>
            <a:r>
              <a:rPr lang="en-US" dirty="0" err="1" smtClean="0"/>
              <a:t>tautonyms</a:t>
            </a:r>
            <a:r>
              <a:rPr lang="en-US" dirty="0" smtClean="0"/>
              <a:t> by a hyponym or hyponymous expression, or the other by a superordinate.</a:t>
            </a:r>
          </a:p>
          <a:p>
            <a:pPr algn="l" rtl="0">
              <a:buNone/>
            </a:pPr>
            <a:r>
              <a:rPr lang="en-US" dirty="0" smtClean="0"/>
              <a:t>For instance </a:t>
            </a:r>
          </a:p>
          <a:p>
            <a:pPr algn="l" rtl="0">
              <a:buNone/>
            </a:pPr>
            <a:r>
              <a:rPr lang="en-US" dirty="0" smtClean="0"/>
              <a:t>He kicked it with his foot. (pleonastic)</a:t>
            </a:r>
          </a:p>
          <a:p>
            <a:pPr algn="l" rtl="0">
              <a:buNone/>
            </a:pPr>
            <a:r>
              <a:rPr lang="en-US" dirty="0" smtClean="0"/>
              <a:t>He kicked it with his left foot. (normal: left foot is hyponymous to foot )</a:t>
            </a:r>
          </a:p>
          <a:p>
            <a:pPr algn="l" rtl="0">
              <a:buNone/>
            </a:pPr>
            <a:r>
              <a:rPr lang="en-US" dirty="0" smtClean="0"/>
              <a:t>He struck it with his foot. (normal: struck is superordinate to kick)</a:t>
            </a:r>
          </a:p>
          <a:p>
            <a:pPr algn="l" rtl="0">
              <a:buNone/>
            </a:pPr>
            <a:endParaRPr lang="ar-IQ" dirty="0"/>
          </a:p>
        </p:txBody>
      </p:sp>
      <p:sp>
        <p:nvSpPr>
          <p:cNvPr id="3" name="Title 2"/>
          <p:cNvSpPr>
            <a:spLocks noGrp="1"/>
          </p:cNvSpPr>
          <p:nvPr>
            <p:ph type="title"/>
          </p:nvPr>
        </p:nvSpPr>
        <p:spPr>
          <a:xfrm>
            <a:off x="500034" y="285728"/>
            <a:ext cx="8229600" cy="1143000"/>
          </a:xfrm>
        </p:spPr>
        <p:style>
          <a:lnRef idx="1">
            <a:schemeClr val="accent4"/>
          </a:lnRef>
          <a:fillRef idx="2">
            <a:schemeClr val="accent4"/>
          </a:fillRef>
          <a:effectRef idx="1">
            <a:schemeClr val="accent4"/>
          </a:effectRef>
          <a:fontRef idx="minor">
            <a:schemeClr val="dk1"/>
          </a:fontRef>
        </p:style>
        <p:txBody>
          <a:bodyPr>
            <a:noAutofit/>
          </a:bodyPr>
          <a:lstStyle/>
          <a:p>
            <a:pPr algn="r" rtl="0"/>
            <a:r>
              <a:rPr lang="ar-IQ" sz="3200" dirty="0" smtClean="0"/>
              <a:t/>
            </a:r>
            <a:br>
              <a:rPr lang="ar-IQ" sz="3200" dirty="0" smtClean="0"/>
            </a:br>
            <a:r>
              <a:rPr lang="en-US" sz="3200" dirty="0" smtClean="0"/>
              <a:t>Syntagmatic and paradigmatic relations </a:t>
            </a:r>
            <a:br>
              <a:rPr lang="en-US" sz="3200" dirty="0" smtClean="0"/>
            </a:br>
            <a:endParaRPr lang="ar-IQ"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l" rtl="0">
              <a:buNone/>
            </a:pPr>
            <a:r>
              <a:rPr lang="en-US" dirty="0" smtClean="0"/>
              <a:t>2- clash </a:t>
            </a:r>
          </a:p>
          <a:p>
            <a:pPr algn="l" rtl="0">
              <a:buNone/>
            </a:pPr>
            <a:r>
              <a:rPr lang="en-US" dirty="0" smtClean="0"/>
              <a:t>There three kinds of clash are </a:t>
            </a:r>
            <a:r>
              <a:rPr lang="sr-Latn-BA" i="1" dirty="0" smtClean="0"/>
              <a:t>inappropriateness, paradox, and incongruity</a:t>
            </a:r>
            <a:endParaRPr lang="en-US" i="1" dirty="0" smtClean="0"/>
          </a:p>
          <a:p>
            <a:pPr algn="l" rtl="0">
              <a:buNone/>
            </a:pPr>
            <a:r>
              <a:rPr lang="en-US" i="1" dirty="0" smtClean="0"/>
              <a:t>1- </a:t>
            </a:r>
            <a:r>
              <a:rPr lang="sr-Latn-BA" i="1" dirty="0" smtClean="0"/>
              <a:t>inappropriateness</a:t>
            </a:r>
            <a:r>
              <a:rPr lang="en-US" i="1" dirty="0" smtClean="0"/>
              <a:t> is  a type of clash which can be cured by substitution of one of the </a:t>
            </a:r>
            <a:r>
              <a:rPr lang="en-US" i="1" dirty="0" err="1" smtClean="0"/>
              <a:t>xenonyms</a:t>
            </a:r>
            <a:r>
              <a:rPr lang="en-US" i="1" dirty="0" smtClean="0"/>
              <a:t> by a propositional synonym. </a:t>
            </a:r>
          </a:p>
          <a:p>
            <a:pPr algn="l" rtl="0">
              <a:buNone/>
            </a:pPr>
            <a:r>
              <a:rPr lang="en-US" i="1" dirty="0" smtClean="0"/>
              <a:t>For instance </a:t>
            </a:r>
          </a:p>
          <a:p>
            <a:pPr algn="l" rtl="0">
              <a:buNone/>
            </a:pPr>
            <a:r>
              <a:rPr lang="en-US" dirty="0" smtClean="0"/>
              <a:t>The geranium passed away.(inappropriateness)</a:t>
            </a:r>
          </a:p>
          <a:p>
            <a:pPr algn="l" rtl="0">
              <a:buNone/>
            </a:pPr>
            <a:endParaRPr lang="ar-IQ" dirty="0"/>
          </a:p>
        </p:txBody>
      </p:sp>
      <p:sp>
        <p:nvSpPr>
          <p:cNvPr id="4"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pPr algn="r" rtl="0"/>
            <a:r>
              <a:rPr lang="ar-IQ" sz="3200" dirty="0" smtClean="0"/>
              <a:t/>
            </a:r>
            <a:br>
              <a:rPr lang="ar-IQ" sz="3200" dirty="0" smtClean="0"/>
            </a:br>
            <a:r>
              <a:rPr lang="en-US" sz="3200" dirty="0" smtClean="0"/>
              <a:t>Syntagmatic and paradigmatic relations </a:t>
            </a:r>
            <a:br>
              <a:rPr lang="en-US" sz="3200" dirty="0" smtClean="0"/>
            </a:br>
            <a:endParaRPr lang="ar-IQ"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algn="l" rtl="0">
              <a:buNone/>
            </a:pPr>
            <a:r>
              <a:rPr lang="en-US" dirty="0" smtClean="0"/>
              <a:t>Paradox is a more serious type of clash which can be cured by substituting</a:t>
            </a:r>
          </a:p>
          <a:p>
            <a:pPr algn="l" rtl="0">
              <a:buNone/>
            </a:pPr>
            <a:r>
              <a:rPr lang="en-US" dirty="0" smtClean="0"/>
              <a:t>one of the </a:t>
            </a:r>
            <a:r>
              <a:rPr lang="en-US" dirty="0" err="1" smtClean="0"/>
              <a:t>xenonyms</a:t>
            </a:r>
            <a:r>
              <a:rPr lang="en-US" dirty="0" smtClean="0"/>
              <a:t> by an incompatible or immediate superordinate:. </a:t>
            </a:r>
          </a:p>
          <a:p>
            <a:pPr algn="l" rtl="0">
              <a:buNone/>
            </a:pPr>
            <a:r>
              <a:rPr lang="en-US" dirty="0" smtClean="0"/>
              <a:t>for instance </a:t>
            </a:r>
          </a:p>
          <a:p>
            <a:pPr algn="l" rtl="0">
              <a:buNone/>
            </a:pPr>
            <a:r>
              <a:rPr lang="en-US" dirty="0" smtClean="0"/>
              <a:t>  The cat barked. (paradox)</a:t>
            </a:r>
          </a:p>
          <a:p>
            <a:pPr algn="l" rtl="0">
              <a:buNone/>
            </a:pPr>
            <a:r>
              <a:rPr lang="en-US" dirty="0" smtClean="0"/>
              <a:t>Incongruity is an incurable clash. </a:t>
            </a:r>
            <a:endParaRPr lang="ar-IQ" dirty="0"/>
          </a:p>
        </p:txBody>
      </p:sp>
      <p:sp>
        <p:nvSpPr>
          <p:cNvPr id="4"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pPr algn="r" rtl="0"/>
            <a:r>
              <a:rPr lang="ar-IQ" sz="3200" dirty="0" smtClean="0"/>
              <a:t/>
            </a:r>
            <a:br>
              <a:rPr lang="ar-IQ" sz="3200" dirty="0" smtClean="0"/>
            </a:br>
            <a:r>
              <a:rPr lang="en-US" sz="3200" dirty="0" smtClean="0"/>
              <a:t>Syntagmatic and paradigmatic relations </a:t>
            </a:r>
            <a:br>
              <a:rPr lang="en-US" sz="3200" dirty="0" smtClean="0"/>
            </a:br>
            <a:endParaRPr lang="ar-IQ"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l" rtl="0"/>
            <a:r>
              <a:rPr lang="en-US" sz="2800" dirty="0" smtClean="0"/>
              <a:t>Some puzzles</a:t>
            </a:r>
          </a:p>
          <a:p>
            <a:pPr algn="l" rtl="0"/>
            <a:r>
              <a:rPr lang="en-US" dirty="0" smtClean="0"/>
              <a:t>The effect of putting words together is not always what might be predicted on general grounds. A particular example of this is the failure of pleonasm to appear in certain circumstances. </a:t>
            </a:r>
          </a:p>
          <a:p>
            <a:pPr algn="l" rtl="0"/>
            <a:r>
              <a:rPr lang="en-US" dirty="0" smtClean="0"/>
              <a:t>for instance</a:t>
            </a:r>
          </a:p>
          <a:p>
            <a:pPr algn="l" rtl="0"/>
            <a:r>
              <a:rPr lang="en-US" dirty="0" smtClean="0"/>
              <a:t>Mary rushed quickly to the door.</a:t>
            </a:r>
          </a:p>
          <a:p>
            <a:pPr algn="l" rtl="0">
              <a:buNone/>
            </a:pPr>
            <a:r>
              <a:rPr lang="en-US" dirty="0" smtClean="0"/>
              <a:t>Certainly , quickness is of the essence of rushing</a:t>
            </a:r>
            <a:endParaRPr lang="ar-IQ" dirty="0"/>
          </a:p>
        </p:txBody>
      </p:sp>
      <p:sp>
        <p:nvSpPr>
          <p:cNvPr id="3"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r>
              <a:rPr lang="ar-IQ" sz="3200" dirty="0" smtClean="0"/>
              <a:t/>
            </a:r>
            <a:br>
              <a:rPr lang="ar-IQ" sz="3200" dirty="0" smtClean="0"/>
            </a:br>
            <a:r>
              <a:rPr lang="en-US" sz="3200" dirty="0" smtClean="0"/>
              <a:t>Some puzzles &amp; specifying  co-occurrence restrictions </a:t>
            </a:r>
            <a:br>
              <a:rPr lang="en-US" sz="3200" dirty="0" smtClean="0"/>
            </a:br>
            <a:endParaRPr lang="ar-IQ"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05192"/>
          </a:xfrm>
        </p:spPr>
        <p:style>
          <a:lnRef idx="1">
            <a:schemeClr val="accent4"/>
          </a:lnRef>
          <a:fillRef idx="2">
            <a:schemeClr val="accent4"/>
          </a:fillRef>
          <a:effectRef idx="1">
            <a:schemeClr val="accent4"/>
          </a:effectRef>
          <a:fontRef idx="minor">
            <a:schemeClr val="dk1"/>
          </a:fontRef>
        </p:style>
        <p:txBody>
          <a:bodyPr/>
          <a:lstStyle/>
          <a:p>
            <a:pPr algn="l" rtl="0"/>
            <a:r>
              <a:rPr lang="sr-Latn-BA" dirty="0" smtClean="0"/>
              <a:t>the co-occurrence regularities</a:t>
            </a:r>
            <a:r>
              <a:rPr lang="en-US" dirty="0" smtClean="0"/>
              <a:t> of words will be discussed, without, perhaps, all of them being resolved. Classically, selectional restrictions were stated in the form of semantic categories to which lexical partners had to belong (recall that most selectees are </a:t>
            </a:r>
            <a:r>
              <a:rPr lang="sr-Latn-BA" dirty="0" smtClean="0"/>
              <a:t>nouns).</a:t>
            </a:r>
            <a:endParaRPr lang="en-US" dirty="0" smtClean="0"/>
          </a:p>
          <a:p>
            <a:pPr algn="l" rtl="0"/>
            <a:r>
              <a:rPr lang="en-US" dirty="0" smtClean="0"/>
              <a:t>For instance </a:t>
            </a:r>
          </a:p>
          <a:p>
            <a:pPr algn="l" rtl="0"/>
            <a:r>
              <a:rPr lang="sr-Latn-BA" dirty="0" smtClean="0"/>
              <a:t>John drank the milk.</a:t>
            </a:r>
          </a:p>
          <a:p>
            <a:pPr algn="l" rtl="0"/>
            <a:r>
              <a:rPr lang="en-US" dirty="0" smtClean="0"/>
              <a:t> John poured the milk into the cup.</a:t>
            </a:r>
            <a:endParaRPr lang="ar-IQ" dirty="0"/>
          </a:p>
        </p:txBody>
      </p:sp>
      <p:sp>
        <p:nvSpPr>
          <p:cNvPr id="3" name="Title 2"/>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Autofit/>
          </a:bodyPr>
          <a:lstStyle/>
          <a:p>
            <a:pPr algn="ctr" rtl="0"/>
            <a:r>
              <a:rPr lang="en-US" sz="3200" dirty="0" smtClean="0"/>
              <a:t>specifying  co-occurrence restrictions</a:t>
            </a:r>
            <a:endParaRPr lang="ar-IQ"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019506"/>
          </a:xfrm>
        </p:spPr>
        <p:style>
          <a:lnRef idx="1">
            <a:schemeClr val="accent5"/>
          </a:lnRef>
          <a:fillRef idx="2">
            <a:schemeClr val="accent5"/>
          </a:fillRef>
          <a:effectRef idx="1">
            <a:schemeClr val="accent5"/>
          </a:effectRef>
          <a:fontRef idx="minor">
            <a:schemeClr val="dk1"/>
          </a:fontRef>
        </p:style>
        <p:txBody>
          <a:bodyPr>
            <a:noAutofit/>
          </a:bodyPr>
          <a:lstStyle/>
          <a:p>
            <a:pPr algn="l" rtl="0">
              <a:buNone/>
            </a:pPr>
            <a:r>
              <a:rPr lang="en-US" sz="3600" dirty="0" smtClean="0"/>
              <a:t> </a:t>
            </a:r>
            <a:r>
              <a:rPr lang="en-US" sz="2800" dirty="0" smtClean="0"/>
              <a:t>Definitions of Syntagmatic  relations </a:t>
            </a:r>
          </a:p>
          <a:p>
            <a:pPr algn="l" rtl="0"/>
            <a:r>
              <a:rPr lang="en-US" sz="2800" dirty="0" smtClean="0"/>
              <a:t> Normal and abnormal co-occurrence </a:t>
            </a:r>
          </a:p>
          <a:p>
            <a:pPr algn="l" rtl="0"/>
            <a:r>
              <a:rPr lang="en-US" sz="2800" dirty="0" smtClean="0"/>
              <a:t>Types of abnormality </a:t>
            </a:r>
          </a:p>
          <a:p>
            <a:pPr algn="l" rtl="0"/>
            <a:r>
              <a:rPr lang="en-US" sz="2800" dirty="0" smtClean="0"/>
              <a:t>Syntagmatic sence relations </a:t>
            </a:r>
          </a:p>
          <a:p>
            <a:pPr algn="l" rtl="0"/>
            <a:r>
              <a:rPr lang="en-US" sz="2800" dirty="0" smtClean="0"/>
              <a:t>The directionality of Syntagmatic  constraints </a:t>
            </a:r>
          </a:p>
          <a:p>
            <a:pPr algn="l" rtl="0"/>
            <a:r>
              <a:rPr lang="en-US" sz="2800" dirty="0" smtClean="0"/>
              <a:t>Syntagmatic and paradigmatic relations </a:t>
            </a:r>
          </a:p>
          <a:p>
            <a:pPr algn="l" rtl="0"/>
            <a:r>
              <a:rPr lang="en-US" sz="2400" dirty="0" smtClean="0"/>
              <a:t>Some puzzles &amp; specifying  co-occurrence restrictions </a:t>
            </a:r>
          </a:p>
          <a:p>
            <a:pPr algn="l" rtl="0"/>
            <a:r>
              <a:rPr lang="en-US" sz="2800" dirty="0" smtClean="0"/>
              <a:t>Co-occurrence patterns between words </a:t>
            </a:r>
          </a:p>
          <a:p>
            <a:pPr algn="l" rtl="0">
              <a:buNone/>
            </a:pPr>
            <a:endParaRPr lang="en-US" sz="3200" dirty="0" smtClean="0"/>
          </a:p>
          <a:p>
            <a:pPr algn="l" rtl="0"/>
            <a:endParaRPr lang="en-US" sz="3200" dirty="0" smtClean="0"/>
          </a:p>
          <a:p>
            <a:pPr algn="l" rtl="0"/>
            <a:endParaRPr lang="ar-IQ" sz="3200" dirty="0"/>
          </a:p>
        </p:txBody>
      </p:sp>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en-US" dirty="0" smtClean="0"/>
              <a:t>Contents </a:t>
            </a:r>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01080" cy="4525963"/>
          </a:xfrm>
        </p:spPr>
        <p:style>
          <a:lnRef idx="1">
            <a:schemeClr val="accent4"/>
          </a:lnRef>
          <a:fillRef idx="2">
            <a:schemeClr val="accent4"/>
          </a:fillRef>
          <a:effectRef idx="1">
            <a:schemeClr val="accent4"/>
          </a:effectRef>
          <a:fontRef idx="minor">
            <a:schemeClr val="dk1"/>
          </a:fontRef>
        </p:style>
        <p:txBody>
          <a:bodyPr/>
          <a:lstStyle/>
          <a:p>
            <a:pPr algn="l" rtl="0">
              <a:buNone/>
            </a:pPr>
            <a:r>
              <a:rPr lang="en-US" dirty="0" smtClean="0"/>
              <a:t>1- </a:t>
            </a:r>
            <a:r>
              <a:rPr lang="en-US" dirty="0" err="1" smtClean="0"/>
              <a:t>Extralinguistic</a:t>
            </a:r>
            <a:r>
              <a:rPr lang="en-US" dirty="0" smtClean="0"/>
              <a:t> factors </a:t>
            </a:r>
          </a:p>
          <a:p>
            <a:pPr algn="just" rtl="0">
              <a:buNone/>
            </a:pPr>
            <a:r>
              <a:rPr lang="en-US" dirty="0" smtClean="0"/>
              <a:t>Some of the possible reasons for the greater affinity of A for X rather than Y</a:t>
            </a:r>
          </a:p>
          <a:p>
            <a:pPr algn="just" rtl="0">
              <a:buNone/>
            </a:pPr>
            <a:r>
              <a:rPr lang="en-US" dirty="0" smtClean="0"/>
              <a:t>are not located in the language at all, but in the </a:t>
            </a:r>
            <a:r>
              <a:rPr lang="en-US" dirty="0" err="1" smtClean="0"/>
              <a:t>extralinguistic</a:t>
            </a:r>
            <a:r>
              <a:rPr lang="en-US" dirty="0" smtClean="0"/>
              <a:t> world. For</a:t>
            </a:r>
          </a:p>
          <a:p>
            <a:pPr algn="just" rtl="0">
              <a:buNone/>
            </a:pPr>
            <a:r>
              <a:rPr lang="en-US" dirty="0" smtClean="0"/>
              <a:t>instance, one reason why Jane fried the egg is more frequent than Jane fried the</a:t>
            </a:r>
          </a:p>
          <a:p>
            <a:pPr algn="just" rtl="0">
              <a:buNone/>
            </a:pPr>
            <a:r>
              <a:rPr lang="en-US" dirty="0" smtClean="0"/>
              <a:t>lettuce is simply that people in the world are more likely to fry eggs than</a:t>
            </a:r>
          </a:p>
          <a:p>
            <a:pPr algn="just" rtl="0">
              <a:buNone/>
            </a:pPr>
            <a:r>
              <a:rPr lang="en-US" dirty="0" smtClean="0"/>
              <a:t>lettuce.</a:t>
            </a:r>
            <a:endParaRPr lang="ar-IQ" dirty="0"/>
          </a:p>
        </p:txBody>
      </p:sp>
      <p:sp>
        <p:nvSpPr>
          <p:cNvPr id="3"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pPr rtl="0"/>
            <a:r>
              <a:rPr lang="ar-IQ" sz="3200" dirty="0" smtClean="0"/>
              <a:t/>
            </a:r>
            <a:br>
              <a:rPr lang="ar-IQ" sz="3200" dirty="0" smtClean="0"/>
            </a:br>
            <a:r>
              <a:rPr lang="en-US" sz="3200" dirty="0" smtClean="0"/>
              <a:t>Co-occurrence patterns between words </a:t>
            </a:r>
            <a:br>
              <a:rPr lang="en-US" sz="3200" dirty="0" smtClean="0"/>
            </a:br>
            <a:endParaRPr lang="ar-IQ"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rtl="0">
              <a:buNone/>
            </a:pPr>
            <a:r>
              <a:rPr lang="en-US" b="1" dirty="0" smtClean="0"/>
              <a:t>2- Stereotypic combinations</a:t>
            </a:r>
          </a:p>
          <a:p>
            <a:pPr algn="just" rtl="0">
              <a:buNone/>
            </a:pPr>
            <a:r>
              <a:rPr lang="en-US" sz="2400" b="1" dirty="0" smtClean="0"/>
              <a:t>A factor leading to collocational affinity which lies on the border between the linguistic and the non-linguistic is the existence of stereotypic combinations, such as the co-occurrence of beautiful with flower(s), or dear with friend.</a:t>
            </a:r>
          </a:p>
          <a:p>
            <a:pPr algn="just" rtl="0">
              <a:buNone/>
            </a:pPr>
            <a:r>
              <a:rPr lang="en-US" sz="2400" b="1" dirty="0" smtClean="0"/>
              <a:t>3- Arbitrary' collocational restrictions</a:t>
            </a:r>
          </a:p>
          <a:p>
            <a:pPr algn="just" rtl="0">
              <a:buNone/>
            </a:pPr>
            <a:r>
              <a:rPr lang="en-US" sz="2400" b="1" dirty="0" smtClean="0"/>
              <a:t>It is obvious enough that the meanings of words have an effect on their collocational affinity. A foreigner who knew the meanings of the words would not need to be told that The farmer killed the rabbit is more likely to occur in English than The farmer killed the gate. </a:t>
            </a:r>
            <a:endParaRPr lang="ar-IQ" sz="2400" b="1" dirty="0"/>
          </a:p>
        </p:txBody>
      </p:sp>
      <p:sp>
        <p:nvSpPr>
          <p:cNvPr id="4"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pPr rtl="0"/>
            <a:r>
              <a:rPr lang="ar-IQ" sz="3200" dirty="0" smtClean="0"/>
              <a:t/>
            </a:r>
            <a:br>
              <a:rPr lang="ar-IQ" sz="3200" dirty="0" smtClean="0"/>
            </a:br>
            <a:r>
              <a:rPr lang="en-US" sz="3200" dirty="0" smtClean="0"/>
              <a:t>Co-occurrence patterns between words </a:t>
            </a:r>
            <a:br>
              <a:rPr lang="en-US" sz="3200" dirty="0" smtClean="0"/>
            </a:br>
            <a:endParaRPr lang="ar-IQ"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lstStyle/>
          <a:p>
            <a:pPr algn="just" rtl="0">
              <a:buNone/>
            </a:pPr>
            <a:r>
              <a:rPr lang="en-US" sz="2400" b="1" dirty="0" smtClean="0"/>
              <a:t>It is not that occasions of gate killing are rare in English-speaking countries (but a national pastime elsewhere); it is rather that they are inconceivable any where. This is because things have to be</a:t>
            </a:r>
          </a:p>
          <a:p>
            <a:pPr algn="just" rtl="0">
              <a:buNone/>
            </a:pPr>
            <a:r>
              <a:rPr lang="en-US" sz="2400" b="1" dirty="0" smtClean="0"/>
              <a:t>alive before they can be killed, and gates are just not living things.</a:t>
            </a:r>
          </a:p>
          <a:p>
            <a:pPr algn="just" rtl="0">
              <a:buNone/>
            </a:pPr>
            <a:r>
              <a:rPr lang="en-US" sz="2400" b="1" dirty="0" smtClean="0"/>
              <a:t>4- Non-compositional affinities</a:t>
            </a:r>
          </a:p>
          <a:p>
            <a:pPr algn="just" rtl="0">
              <a:buNone/>
            </a:pPr>
            <a:r>
              <a:rPr lang="en-US" sz="2400" b="1" dirty="0" smtClean="0"/>
              <a:t>A special type of affinity holds between lexical items which occur in a non-compositional (e.g. idiomatic) combination such as pull someone's leg.</a:t>
            </a:r>
            <a:endParaRPr lang="ar-IQ" sz="2400" b="1" dirty="0" smtClean="0"/>
          </a:p>
          <a:p>
            <a:pPr algn="l" rtl="0">
              <a:buNone/>
            </a:pPr>
            <a:endParaRPr lang="ar-IQ" b="1" dirty="0"/>
          </a:p>
        </p:txBody>
      </p:sp>
      <p:sp>
        <p:nvSpPr>
          <p:cNvPr id="4" name="Title 2"/>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pPr rtl="0"/>
            <a:r>
              <a:rPr lang="ar-IQ" sz="3200" dirty="0" smtClean="0"/>
              <a:t/>
            </a:r>
            <a:br>
              <a:rPr lang="ar-IQ" sz="3200" dirty="0" smtClean="0"/>
            </a:br>
            <a:r>
              <a:rPr lang="en-US" sz="3200" dirty="0" smtClean="0"/>
              <a:t>Co-occurrence patterns between words </a:t>
            </a:r>
            <a:br>
              <a:rPr lang="en-US" sz="3200" dirty="0" smtClean="0"/>
            </a:br>
            <a:endParaRPr lang="ar-IQ"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947936"/>
          </a:xfrm>
        </p:spPr>
        <p:style>
          <a:lnRef idx="1">
            <a:schemeClr val="accent4"/>
          </a:lnRef>
          <a:fillRef idx="2">
            <a:schemeClr val="accent4"/>
          </a:fillRef>
          <a:effectRef idx="1">
            <a:schemeClr val="accent4"/>
          </a:effectRef>
          <a:fontRef idx="minor">
            <a:schemeClr val="dk1"/>
          </a:fontRef>
        </p:style>
        <p:txBody>
          <a:bodyPr/>
          <a:lstStyle/>
          <a:p>
            <a:pPr algn="l" rtl="0">
              <a:buFont typeface="Wingdings" pitchFamily="2" charset="2"/>
              <a:buChar char="Ø"/>
            </a:pPr>
            <a:r>
              <a:rPr lang="en-US" u="sng" dirty="0" smtClean="0">
                <a:hlinkClick r:id="rId2"/>
              </a:rPr>
              <a:t>https://en.oxforddictionaries.com/definition/syntagmatic</a:t>
            </a:r>
            <a:r>
              <a:rPr lang="ar-SA" dirty="0" smtClean="0"/>
              <a:t> </a:t>
            </a:r>
            <a:endParaRPr lang="en-US" dirty="0" smtClean="0"/>
          </a:p>
          <a:p>
            <a:pPr algn="l" rtl="0">
              <a:buFont typeface="Wingdings" pitchFamily="2" charset="2"/>
              <a:buChar char="Ø"/>
            </a:pPr>
            <a:r>
              <a:rPr lang="en-US" u="sng" dirty="0" smtClean="0">
                <a:hlinkClick r:id="rId3" tooltip="Lyons, John"/>
              </a:rPr>
              <a:t>Lyons, John</a:t>
            </a:r>
            <a:r>
              <a:rPr lang="en-US" dirty="0" smtClean="0"/>
              <a:t>. 1968. </a:t>
            </a:r>
            <a:r>
              <a:rPr lang="en-US" i="1" dirty="0" smtClean="0"/>
              <a:t>Introduction to Theoretical Linguistics.</a:t>
            </a:r>
            <a:r>
              <a:rPr lang="en-US" dirty="0" smtClean="0"/>
              <a:t> Cambridge: Cambridge University Press.</a:t>
            </a:r>
          </a:p>
          <a:p>
            <a:pPr algn="l" rtl="0">
              <a:buFont typeface="Wingdings" pitchFamily="2" charset="2"/>
              <a:buChar char="Ø"/>
            </a:pPr>
            <a:r>
              <a:rPr lang="en-US" b="1" dirty="0" smtClean="0"/>
              <a:t> </a:t>
            </a:r>
            <a:r>
              <a:rPr lang="sr-Latn-BA" dirty="0" smtClean="0"/>
              <a:t>D. Alan Cruse</a:t>
            </a:r>
            <a:r>
              <a:rPr lang="en-US" dirty="0" smtClean="0"/>
              <a:t> , Meaning in Language: An Introduction to Semantics and Pragmatics</a:t>
            </a:r>
          </a:p>
          <a:p>
            <a:pPr algn="l" rtl="0">
              <a:buFont typeface="Wingdings" pitchFamily="2" charset="2"/>
              <a:buChar char="Ø"/>
            </a:pPr>
            <a:endParaRPr lang="en-US" dirty="0" smtClean="0"/>
          </a:p>
          <a:p>
            <a:pPr algn="l" rtl="0">
              <a:buFont typeface="Wingdings" pitchFamily="2" charset="2"/>
              <a:buChar char="Ø"/>
            </a:pPr>
            <a:endParaRPr lang="ar-IQ" dirty="0"/>
          </a:p>
        </p:txBody>
      </p:sp>
      <p:sp>
        <p:nvSpPr>
          <p:cNvPr id="3" name="Title 2"/>
          <p:cNvSpPr>
            <a:spLocks noGrp="1"/>
          </p:cNvSpPr>
          <p:nvPr>
            <p:ph type="title"/>
          </p:nvPr>
        </p:nvSpPr>
        <p:spPr>
          <a:xfrm>
            <a:off x="3000364" y="285728"/>
            <a:ext cx="3571900" cy="1143000"/>
          </a:xfrm>
        </p:spPr>
        <p:style>
          <a:lnRef idx="1">
            <a:schemeClr val="accent1"/>
          </a:lnRef>
          <a:fillRef idx="2">
            <a:schemeClr val="accent1"/>
          </a:fillRef>
          <a:effectRef idx="1">
            <a:schemeClr val="accent1"/>
          </a:effectRef>
          <a:fontRef idx="minor">
            <a:schemeClr val="dk1"/>
          </a:fontRef>
        </p:style>
        <p:txBody>
          <a:bodyPr/>
          <a:lstStyle/>
          <a:p>
            <a:pPr algn="ctr"/>
            <a:r>
              <a:rPr lang="en-US" dirty="0" smtClean="0"/>
              <a:t>References </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435280" cy="5386603"/>
          </a:xfrm>
        </p:spPr>
        <p:txBody>
          <a:bodyPr/>
          <a:lstStyle/>
          <a:p>
            <a:endParaRPr lang="en-US" dirty="0" smtClean="0"/>
          </a:p>
          <a:p>
            <a:pPr marL="109728" indent="0">
              <a:buNone/>
            </a:pPr>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8784976" cy="590465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xmlns="" val="4109099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62382"/>
          </a:xfrm>
        </p:spPr>
        <p:style>
          <a:lnRef idx="1">
            <a:schemeClr val="accent1"/>
          </a:lnRef>
          <a:fillRef idx="2">
            <a:schemeClr val="accent1"/>
          </a:fillRef>
          <a:effectRef idx="1">
            <a:schemeClr val="accent1"/>
          </a:effectRef>
          <a:fontRef idx="minor">
            <a:schemeClr val="dk1"/>
          </a:fontRef>
        </p:style>
        <p:txBody>
          <a:bodyPr>
            <a:noAutofit/>
          </a:bodyPr>
          <a:lstStyle/>
          <a:p>
            <a:pPr algn="l" rtl="0">
              <a:buNone/>
            </a:pPr>
            <a:r>
              <a:rPr lang="en-US" sz="2400" b="1" dirty="0" smtClean="0"/>
              <a:t>According to John Lyons (1968) </a:t>
            </a:r>
          </a:p>
          <a:p>
            <a:pPr algn="just" rtl="0"/>
            <a:r>
              <a:rPr lang="en-US" sz="2800" dirty="0" smtClean="0"/>
              <a:t>A</a:t>
            </a:r>
            <a:r>
              <a:rPr lang="en-US" sz="2400" dirty="0" smtClean="0"/>
              <a:t> </a:t>
            </a:r>
            <a:r>
              <a:rPr lang="en-US" sz="2400" b="1" dirty="0" smtClean="0"/>
              <a:t>syntagmatic relation</a:t>
            </a:r>
            <a:r>
              <a:rPr lang="en-US" sz="2400" dirty="0" smtClean="0"/>
              <a:t> is a relation between expressions that occur next to one another. Syntagmatic relations contrast with paradigmatic relations .</a:t>
            </a:r>
            <a:endParaRPr lang="en-US" sz="2800" dirty="0" smtClean="0"/>
          </a:p>
          <a:p>
            <a:pPr algn="l" rtl="0"/>
            <a:r>
              <a:rPr lang="en-US" sz="2800" dirty="0" smtClean="0"/>
              <a:t>syntagmatic  relation is denoting the relationship between two or more linguistic units used sequentially to make well-formed structures.</a:t>
            </a:r>
            <a:endParaRPr lang="en-US" sz="2800" dirty="0" smtClean="0">
              <a:solidFill>
                <a:schemeClr val="tx1"/>
              </a:solidFill>
            </a:endParaRPr>
          </a:p>
          <a:p>
            <a:endParaRPr lang="en-US" sz="1400" dirty="0" smtClean="0"/>
          </a:p>
          <a:p>
            <a:r>
              <a:rPr lang="en-US" sz="1400" dirty="0" smtClean="0"/>
              <a:t/>
            </a:r>
            <a:br>
              <a:rPr lang="en-US" sz="1400" dirty="0" smtClean="0"/>
            </a:br>
            <a:r>
              <a:rPr lang="en-US" sz="1400" dirty="0" smtClean="0"/>
              <a:t> </a:t>
            </a:r>
          </a:p>
        </p:txBody>
      </p:sp>
      <p:sp>
        <p:nvSpPr>
          <p:cNvPr id="3" name="Title 2"/>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3200" dirty="0" smtClean="0"/>
              <a:t/>
            </a:r>
            <a:br>
              <a:rPr lang="en-US" sz="3200" dirty="0" smtClean="0"/>
            </a:br>
            <a:r>
              <a:rPr lang="en-US" sz="3200" dirty="0" smtClean="0"/>
              <a:t> Definitions of A</a:t>
            </a:r>
            <a:r>
              <a:rPr lang="en-US" sz="2800" dirty="0" smtClean="0"/>
              <a:t> </a:t>
            </a:r>
            <a:r>
              <a:rPr lang="en-US" sz="3200" dirty="0" smtClean="0"/>
              <a:t>syntagmatic relations  </a:t>
            </a:r>
            <a:br>
              <a:rPr lang="en-US" sz="3200" dirty="0" smtClean="0"/>
            </a:br>
            <a:endParaRPr lang="ar-IQ"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l" rtl="0">
              <a:buNone/>
            </a:pPr>
            <a:r>
              <a:rPr lang="en-US" sz="3900" dirty="0" smtClean="0"/>
              <a:t>syntagmatic relation is the mutual association of two or more words in sequence . </a:t>
            </a:r>
            <a:endParaRPr lang="en-US" dirty="0" smtClean="0"/>
          </a:p>
          <a:p>
            <a:pPr algn="l" rtl="0"/>
            <a:r>
              <a:rPr lang="en-US" sz="3600" dirty="0" smtClean="0"/>
              <a:t>For instance </a:t>
            </a:r>
          </a:p>
          <a:p>
            <a:pPr algn="l" rtl="0">
              <a:buNone/>
            </a:pPr>
            <a:r>
              <a:rPr lang="en-US" sz="4000" i="1" dirty="0" smtClean="0"/>
              <a:t>blond</a:t>
            </a:r>
            <a:r>
              <a:rPr lang="en-US" sz="4000" dirty="0" smtClean="0"/>
              <a:t> and </a:t>
            </a:r>
            <a:r>
              <a:rPr lang="en-US" sz="4000" i="1" dirty="0" smtClean="0"/>
              <a:t>hair</a:t>
            </a:r>
            <a:r>
              <a:rPr lang="en-US" sz="4000" dirty="0" smtClean="0"/>
              <a:t>, </a:t>
            </a:r>
            <a:r>
              <a:rPr lang="en-US" sz="4000" i="1" dirty="0" smtClean="0"/>
              <a:t>kick</a:t>
            </a:r>
            <a:r>
              <a:rPr lang="en-US" sz="4000" dirty="0" smtClean="0"/>
              <a:t> and </a:t>
            </a:r>
            <a:r>
              <a:rPr lang="en-US" sz="4000" i="1" dirty="0" smtClean="0"/>
              <a:t>foot</a:t>
            </a:r>
          </a:p>
          <a:p>
            <a:pPr algn="l" rtl="0">
              <a:buNone/>
            </a:pPr>
            <a:endParaRPr lang="en-US" sz="2800" dirty="0" smtClean="0"/>
          </a:p>
          <a:p>
            <a:pPr algn="l" rtl="0">
              <a:buNone/>
            </a:pPr>
            <a:endParaRPr lang="ar-IQ" dirty="0"/>
          </a:p>
        </p:txBody>
      </p:sp>
      <p:sp>
        <p:nvSpPr>
          <p:cNvPr id="4" name="Title 2"/>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3200" dirty="0" smtClean="0"/>
              <a:t/>
            </a:r>
            <a:br>
              <a:rPr lang="en-US" sz="3200" dirty="0" smtClean="0"/>
            </a:br>
            <a:r>
              <a:rPr lang="en-US" sz="3200" dirty="0" smtClean="0"/>
              <a:t> Definitions of A</a:t>
            </a:r>
            <a:r>
              <a:rPr lang="en-US" sz="2800" dirty="0" smtClean="0"/>
              <a:t> </a:t>
            </a:r>
            <a:r>
              <a:rPr lang="en-US" sz="3200" dirty="0" smtClean="0"/>
              <a:t>syntagmatic relations  </a:t>
            </a:r>
            <a:br>
              <a:rPr lang="en-US" sz="3200" dirty="0" smtClean="0"/>
            </a:br>
            <a:endParaRPr lang="ar-IQ"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rtl="0"/>
            <a:r>
              <a:rPr lang="sr-Latn-BA" sz="3200" dirty="0" smtClean="0"/>
              <a:t>the semantic relations</a:t>
            </a:r>
            <a:r>
              <a:rPr lang="en-US" sz="3200" dirty="0" smtClean="0"/>
              <a:t> between lexical units in the same discourse, string, sentence, or other syntactic structure, which govern their well-</a:t>
            </a:r>
            <a:r>
              <a:rPr lang="en-US" sz="3200" dirty="0" err="1" smtClean="0"/>
              <a:t>formedness</a:t>
            </a:r>
            <a:r>
              <a:rPr lang="en-US" sz="3200" dirty="0" smtClean="0"/>
              <a:t>. (There are, of course, important relations between larger discourse elements such as clauses, sentences, an larger units which are important for discourse cohesion and coherence.</a:t>
            </a:r>
            <a:endParaRPr lang="ar-IQ" sz="3200" dirty="0"/>
          </a:p>
        </p:txBody>
      </p:sp>
      <p:sp>
        <p:nvSpPr>
          <p:cNvPr id="3" name="Title 2"/>
          <p:cNvSpPr>
            <a:spLocks noGrp="1"/>
          </p:cNvSpPr>
          <p:nvPr>
            <p:ph type="title"/>
          </p:nvPr>
        </p:nvSpPr>
        <p:spPr>
          <a:xfrm>
            <a:off x="785786" y="214290"/>
            <a:ext cx="7472386" cy="11430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dirty="0" smtClean="0"/>
              <a:t>Normal and abnormal co-occurrence</a:t>
            </a:r>
            <a:endParaRPr lang="ar-IQ"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l" rtl="0"/>
            <a:r>
              <a:rPr lang="en-US" dirty="0" smtClean="0"/>
              <a:t> </a:t>
            </a:r>
            <a:r>
              <a:rPr lang="sr-Latn-BA" sz="3200" dirty="0" smtClean="0"/>
              <a:t>it is necessary to</a:t>
            </a:r>
            <a:r>
              <a:rPr lang="en-US" sz="3200" dirty="0" smtClean="0"/>
              <a:t> make a distinction between two types of interaction between meaningful </a:t>
            </a:r>
            <a:r>
              <a:rPr lang="sr-Latn-BA" sz="3200" dirty="0" smtClean="0"/>
              <a:t>elements in a discourse. </a:t>
            </a:r>
            <a:r>
              <a:rPr lang="en-US" sz="3200" dirty="0" smtClean="0"/>
              <a:t>there are two types by the terms </a:t>
            </a:r>
            <a:r>
              <a:rPr lang="sr-Latn-BA" sz="3200" b="1" dirty="0" smtClean="0"/>
              <a:t>discourse interaction and syntagmatic interaction.</a:t>
            </a:r>
            <a:endParaRPr lang="en-US" sz="3200" b="1" dirty="0" smtClean="0"/>
          </a:p>
          <a:p>
            <a:pPr algn="l" rtl="0"/>
            <a:r>
              <a:rPr lang="en-US" sz="3200" b="1" dirty="0" smtClean="0"/>
              <a:t>For instance </a:t>
            </a:r>
          </a:p>
          <a:p>
            <a:pPr algn="l" rtl="0"/>
            <a:r>
              <a:rPr lang="en-US" b="1" dirty="0" smtClean="0"/>
              <a:t>John and Mary will be joined in holy matrimony next week: who's going</a:t>
            </a:r>
          </a:p>
          <a:p>
            <a:pPr algn="l" rtl="0"/>
            <a:r>
              <a:rPr lang="sr-Latn-BA" b="1" dirty="0" smtClean="0"/>
              <a:t>to get the spuds?</a:t>
            </a:r>
          </a:p>
          <a:p>
            <a:pPr algn="l" rtl="0"/>
            <a:r>
              <a:rPr lang="en-US" b="1" dirty="0" smtClean="0"/>
              <a:t>There are two sorts of oddness here. The first is the register clash between </a:t>
            </a:r>
            <a:r>
              <a:rPr lang="en-US" b="1" i="1" dirty="0" smtClean="0"/>
              <a:t>holy</a:t>
            </a:r>
          </a:p>
          <a:p>
            <a:pPr algn="l" rtl="0"/>
            <a:r>
              <a:rPr lang="en-US" b="1" i="1" dirty="0" smtClean="0"/>
              <a:t>matrimony and spuds. This can easily be cured:</a:t>
            </a:r>
            <a:endParaRPr lang="ar-IQ" b="1" dirty="0"/>
          </a:p>
        </p:txBody>
      </p:sp>
      <p:sp>
        <p:nvSpPr>
          <p:cNvPr id="4"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r>
              <a:rPr lang="en-US" sz="3200" dirty="0" smtClean="0"/>
              <a:t>Normal and abnormal co-occurrence</a:t>
            </a:r>
            <a:endParaRPr lang="ar-IQ"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81328"/>
            <a:ext cx="8543956" cy="4525963"/>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rtl="0">
              <a:buNone/>
            </a:pPr>
            <a:r>
              <a:rPr lang="en-US" sz="3900" dirty="0" smtClean="0"/>
              <a:t>There are two potential focuses of interest in studying syntagmatic semantic relations: one is whether, or to what extent, a particular combination makes sense, the other is whether, or to what extent, a combination is normal or abnormal</a:t>
            </a:r>
            <a:r>
              <a:rPr lang="en-US" sz="3500" dirty="0" smtClean="0"/>
              <a:t>.</a:t>
            </a:r>
          </a:p>
          <a:p>
            <a:pPr algn="l" rtl="0">
              <a:buNone/>
            </a:pPr>
            <a:endParaRPr lang="ar-IQ" dirty="0"/>
          </a:p>
        </p:txBody>
      </p:sp>
      <p:sp>
        <p:nvSpPr>
          <p:cNvPr id="4"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r>
              <a:rPr lang="en-US" sz="3200" dirty="0" smtClean="0"/>
              <a:t>Normal and abnormal co-occurrence</a:t>
            </a:r>
            <a:endParaRPr lang="ar-IQ"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algn="just" rtl="0">
              <a:buNone/>
            </a:pPr>
            <a:r>
              <a:rPr lang="en-US" sz="2800" dirty="0" smtClean="0"/>
              <a:t>Chomsky's </a:t>
            </a:r>
            <a:r>
              <a:rPr lang="en-US" sz="2800" dirty="0" err="1" smtClean="0"/>
              <a:t>colourless</a:t>
            </a:r>
            <a:r>
              <a:rPr lang="en-US" sz="2800" dirty="0" smtClean="0"/>
              <a:t> green ideas might not be so anomalous if used to describe a boring lecture on environmental issues. The moral of this is that we are not concerned with strings of words, but with strings of readings. Very often, a potential anomaly is a clue to the fact that either a different reading of some item in the string must be selected, or a new reading must be created.</a:t>
            </a:r>
            <a:endParaRPr lang="ar-IQ" sz="2800" dirty="0"/>
          </a:p>
        </p:txBody>
      </p:sp>
      <p:sp>
        <p:nvSpPr>
          <p:cNvPr id="4" name="Title 2"/>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r>
              <a:rPr lang="en-US" sz="3200" dirty="0" smtClean="0"/>
              <a:t>Normal and abnormal co-occurrence</a:t>
            </a:r>
            <a:endParaRPr lang="ar-IQ"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81328"/>
            <a:ext cx="8472518" cy="4662316"/>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624078" indent="-514350" algn="l" rtl="0">
              <a:buFont typeface="+mj-lt"/>
              <a:buAutoNum type="arabicPeriod"/>
            </a:pPr>
            <a:r>
              <a:rPr lang="en-US" sz="3000" dirty="0" smtClean="0"/>
              <a:t> semantic clash </a:t>
            </a:r>
          </a:p>
          <a:p>
            <a:pPr algn="just" rtl="0"/>
            <a:r>
              <a:rPr lang="en-US" dirty="0" smtClean="0"/>
              <a:t>The sorts of clash we are interested in here are those which resist contextual manipulation and can reasonably be considered to be lexical in nature.</a:t>
            </a:r>
          </a:p>
          <a:p>
            <a:pPr algn="just" rtl="0"/>
            <a:r>
              <a:rPr lang="en-US" dirty="0" smtClean="0"/>
              <a:t>Clashes come in varying degrees of severity. Presumably this property varies continuously, but as a first approximation, some distinctions can be made.</a:t>
            </a:r>
          </a:p>
          <a:p>
            <a:pPr algn="just" rtl="0"/>
            <a:r>
              <a:rPr lang="en-US" dirty="0" smtClean="0"/>
              <a:t>The first distinction is between clashes which result from the non-satisfaction of collocational preferences, and those which result from the</a:t>
            </a:r>
          </a:p>
          <a:p>
            <a:pPr algn="just" rtl="0"/>
            <a:r>
              <a:rPr lang="en-US" dirty="0" smtClean="0"/>
              <a:t>non-satisfaction of selectional preferences.</a:t>
            </a:r>
            <a:endParaRPr lang="ar-IQ" dirty="0"/>
          </a:p>
        </p:txBody>
      </p:sp>
      <p:sp>
        <p:nvSpPr>
          <p:cNvPr id="3" name="Title 2"/>
          <p:cNvSpPr>
            <a:spLocks noGrp="1"/>
          </p:cNvSpPr>
          <p:nvPr>
            <p:ph type="title"/>
          </p:nvPr>
        </p:nvSpPr>
        <p:spPr>
          <a:xfrm>
            <a:off x="1071538" y="428604"/>
            <a:ext cx="6572296" cy="98903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4400" dirty="0" smtClean="0"/>
              <a:t/>
            </a:r>
            <a:br>
              <a:rPr lang="en-US" sz="4400" dirty="0" smtClean="0"/>
            </a:br>
            <a:r>
              <a:rPr lang="en-US" sz="4400" dirty="0" smtClean="0"/>
              <a:t>      Types of abnormality </a:t>
            </a:r>
            <a:br>
              <a:rPr lang="en-US" sz="4400" dirty="0" smtClean="0"/>
            </a:b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7412</TotalTime>
  <Words>1354</Words>
  <Application>Microsoft Office PowerPoint</Application>
  <PresentationFormat>On-screen Show (4:3)</PresentationFormat>
  <Paragraphs>116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Slide 1</vt:lpstr>
      <vt:lpstr>Contents </vt:lpstr>
      <vt:lpstr>  Definitions of A syntagmatic relations   </vt:lpstr>
      <vt:lpstr>  Definitions of A syntagmatic relations   </vt:lpstr>
      <vt:lpstr>Normal and abnormal co-occurrence</vt:lpstr>
      <vt:lpstr>Normal and abnormal co-occurrence</vt:lpstr>
      <vt:lpstr>Normal and abnormal co-occurrence</vt:lpstr>
      <vt:lpstr>Normal and abnormal co-occurrence</vt:lpstr>
      <vt:lpstr>       Types of abnormality  </vt:lpstr>
      <vt:lpstr>       Types of abnormality  </vt:lpstr>
      <vt:lpstr>       Types of abnormality  </vt:lpstr>
      <vt:lpstr>   Syntagmatic sence relations  </vt:lpstr>
      <vt:lpstr> The directionality of Syntagmatic  constraints  </vt:lpstr>
      <vt:lpstr> The directionality of Syntagmatic  constraints  </vt:lpstr>
      <vt:lpstr> Syntagmatic and paradigmatic relations  </vt:lpstr>
      <vt:lpstr> Syntagmatic and paradigmatic relations  </vt:lpstr>
      <vt:lpstr> Syntagmatic and paradigmatic relations  </vt:lpstr>
      <vt:lpstr> Some puzzles &amp; specifying  co-occurrence restrictions  </vt:lpstr>
      <vt:lpstr>specifying  co-occurrence restrictions</vt:lpstr>
      <vt:lpstr> Co-occurrence patterns between words  </vt:lpstr>
      <vt:lpstr> Co-occurrence patterns between words  </vt:lpstr>
      <vt:lpstr> Co-occurrence patterns between words  </vt:lpstr>
      <vt:lpstr>References </vt:lpstr>
      <vt:lpstr>Slide 24</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مكتب القنصل</dc:creator>
  <cp:lastModifiedBy>معهد الحكمة</cp:lastModifiedBy>
  <cp:revision>68</cp:revision>
  <dcterms:created xsi:type="dcterms:W3CDTF">2018-09-30T20:38:00Z</dcterms:created>
  <dcterms:modified xsi:type="dcterms:W3CDTF">2018-11-27T17:58:28Z</dcterms:modified>
</cp:coreProperties>
</file>