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3" d="100"/>
          <a:sy n="83" d="100"/>
        </p:scale>
        <p:origin x="3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BBAFB-895A-4A49-ABD5-62B3DFB9F7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270C6C-A911-4B8F-AABC-1E10147A2D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0B3201-A8DC-46E7-A7F4-4E73F98091AE}"/>
              </a:ext>
            </a:extLst>
          </p:cNvPr>
          <p:cNvSpPr>
            <a:spLocks noGrp="1"/>
          </p:cNvSpPr>
          <p:nvPr>
            <p:ph type="dt" sz="half" idx="10"/>
          </p:nvPr>
        </p:nvSpPr>
        <p:spPr/>
        <p:txBody>
          <a:bodyPr/>
          <a:lstStyle/>
          <a:p>
            <a:fld id="{F55996D5-CE28-49C1-AA53-74B21773D910}" type="datetimeFigureOut">
              <a:rPr lang="en-US" smtClean="0"/>
              <a:t>11/17/2018</a:t>
            </a:fld>
            <a:endParaRPr lang="en-US"/>
          </a:p>
        </p:txBody>
      </p:sp>
      <p:sp>
        <p:nvSpPr>
          <p:cNvPr id="5" name="Footer Placeholder 4">
            <a:extLst>
              <a:ext uri="{FF2B5EF4-FFF2-40B4-BE49-F238E27FC236}">
                <a16:creationId xmlns:a16="http://schemas.microsoft.com/office/drawing/2014/main" id="{243BDDDB-9E66-48D7-86FE-D5ED1CBB59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226540-4E0E-409A-874F-601FE71F5725}"/>
              </a:ext>
            </a:extLst>
          </p:cNvPr>
          <p:cNvSpPr>
            <a:spLocks noGrp="1"/>
          </p:cNvSpPr>
          <p:nvPr>
            <p:ph type="sldNum" sz="quarter" idx="12"/>
          </p:nvPr>
        </p:nvSpPr>
        <p:spPr/>
        <p:txBody>
          <a:bodyPr/>
          <a:lstStyle/>
          <a:p>
            <a:fld id="{EB1979B9-97D8-4CC5-A3C5-569859B98036}" type="slidenum">
              <a:rPr lang="en-US" smtClean="0"/>
              <a:t>‹#›</a:t>
            </a:fld>
            <a:endParaRPr lang="en-US"/>
          </a:p>
        </p:txBody>
      </p:sp>
    </p:spTree>
    <p:extLst>
      <p:ext uri="{BB962C8B-B14F-4D97-AF65-F5344CB8AC3E}">
        <p14:creationId xmlns:p14="http://schemas.microsoft.com/office/powerpoint/2010/main" val="569270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EE725-6820-490D-8953-F322F4701E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7F2D83-E376-4852-92F7-AD7F712833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6040D-99F0-41C4-966B-B08EFD1F787C}"/>
              </a:ext>
            </a:extLst>
          </p:cNvPr>
          <p:cNvSpPr>
            <a:spLocks noGrp="1"/>
          </p:cNvSpPr>
          <p:nvPr>
            <p:ph type="dt" sz="half" idx="10"/>
          </p:nvPr>
        </p:nvSpPr>
        <p:spPr/>
        <p:txBody>
          <a:bodyPr/>
          <a:lstStyle/>
          <a:p>
            <a:fld id="{F55996D5-CE28-49C1-AA53-74B21773D910}" type="datetimeFigureOut">
              <a:rPr lang="en-US" smtClean="0"/>
              <a:t>11/17/2018</a:t>
            </a:fld>
            <a:endParaRPr lang="en-US"/>
          </a:p>
        </p:txBody>
      </p:sp>
      <p:sp>
        <p:nvSpPr>
          <p:cNvPr id="5" name="Footer Placeholder 4">
            <a:extLst>
              <a:ext uri="{FF2B5EF4-FFF2-40B4-BE49-F238E27FC236}">
                <a16:creationId xmlns:a16="http://schemas.microsoft.com/office/drawing/2014/main" id="{8C9C2667-2D85-4965-BCAA-1F1939A3E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5835B8-6D0F-4538-8DF2-E015913A3A37}"/>
              </a:ext>
            </a:extLst>
          </p:cNvPr>
          <p:cNvSpPr>
            <a:spLocks noGrp="1"/>
          </p:cNvSpPr>
          <p:nvPr>
            <p:ph type="sldNum" sz="quarter" idx="12"/>
          </p:nvPr>
        </p:nvSpPr>
        <p:spPr/>
        <p:txBody>
          <a:bodyPr/>
          <a:lstStyle/>
          <a:p>
            <a:fld id="{EB1979B9-97D8-4CC5-A3C5-569859B98036}" type="slidenum">
              <a:rPr lang="en-US" smtClean="0"/>
              <a:t>‹#›</a:t>
            </a:fld>
            <a:endParaRPr lang="en-US"/>
          </a:p>
        </p:txBody>
      </p:sp>
    </p:spTree>
    <p:extLst>
      <p:ext uri="{BB962C8B-B14F-4D97-AF65-F5344CB8AC3E}">
        <p14:creationId xmlns:p14="http://schemas.microsoft.com/office/powerpoint/2010/main" val="2332001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D9EB86-FE20-4E4D-BCC9-F07314FDD0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8B08C2-6D61-463E-9440-EA75D8F9CB3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FD1C8-3E7B-411D-ADE2-469BA81D7433}"/>
              </a:ext>
            </a:extLst>
          </p:cNvPr>
          <p:cNvSpPr>
            <a:spLocks noGrp="1"/>
          </p:cNvSpPr>
          <p:nvPr>
            <p:ph type="dt" sz="half" idx="10"/>
          </p:nvPr>
        </p:nvSpPr>
        <p:spPr/>
        <p:txBody>
          <a:bodyPr/>
          <a:lstStyle/>
          <a:p>
            <a:fld id="{F55996D5-CE28-49C1-AA53-74B21773D910}" type="datetimeFigureOut">
              <a:rPr lang="en-US" smtClean="0"/>
              <a:t>11/17/2018</a:t>
            </a:fld>
            <a:endParaRPr lang="en-US"/>
          </a:p>
        </p:txBody>
      </p:sp>
      <p:sp>
        <p:nvSpPr>
          <p:cNvPr id="5" name="Footer Placeholder 4">
            <a:extLst>
              <a:ext uri="{FF2B5EF4-FFF2-40B4-BE49-F238E27FC236}">
                <a16:creationId xmlns:a16="http://schemas.microsoft.com/office/drawing/2014/main" id="{192F721E-20F0-4332-8E4F-BC0037ED20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E2F6FD-25BD-423D-B996-3F1C5C54EB6A}"/>
              </a:ext>
            </a:extLst>
          </p:cNvPr>
          <p:cNvSpPr>
            <a:spLocks noGrp="1"/>
          </p:cNvSpPr>
          <p:nvPr>
            <p:ph type="sldNum" sz="quarter" idx="12"/>
          </p:nvPr>
        </p:nvSpPr>
        <p:spPr/>
        <p:txBody>
          <a:bodyPr/>
          <a:lstStyle/>
          <a:p>
            <a:fld id="{EB1979B9-97D8-4CC5-A3C5-569859B98036}" type="slidenum">
              <a:rPr lang="en-US" smtClean="0"/>
              <a:t>‹#›</a:t>
            </a:fld>
            <a:endParaRPr lang="en-US"/>
          </a:p>
        </p:txBody>
      </p:sp>
    </p:spTree>
    <p:extLst>
      <p:ext uri="{BB962C8B-B14F-4D97-AF65-F5344CB8AC3E}">
        <p14:creationId xmlns:p14="http://schemas.microsoft.com/office/powerpoint/2010/main" val="1134522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3CEF9-3BE5-4B59-94F1-9127895587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603A58-80CC-4CCF-B17C-70CCD75541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1F745-65D3-41CF-9E3F-D80D0106864B}"/>
              </a:ext>
            </a:extLst>
          </p:cNvPr>
          <p:cNvSpPr>
            <a:spLocks noGrp="1"/>
          </p:cNvSpPr>
          <p:nvPr>
            <p:ph type="dt" sz="half" idx="10"/>
          </p:nvPr>
        </p:nvSpPr>
        <p:spPr/>
        <p:txBody>
          <a:bodyPr/>
          <a:lstStyle/>
          <a:p>
            <a:fld id="{F55996D5-CE28-49C1-AA53-74B21773D910}" type="datetimeFigureOut">
              <a:rPr lang="en-US" smtClean="0"/>
              <a:t>11/17/2018</a:t>
            </a:fld>
            <a:endParaRPr lang="en-US"/>
          </a:p>
        </p:txBody>
      </p:sp>
      <p:sp>
        <p:nvSpPr>
          <p:cNvPr id="5" name="Footer Placeholder 4">
            <a:extLst>
              <a:ext uri="{FF2B5EF4-FFF2-40B4-BE49-F238E27FC236}">
                <a16:creationId xmlns:a16="http://schemas.microsoft.com/office/drawing/2014/main" id="{FA851A82-E433-4D06-BD32-B3499DA99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C2E5DE-C9CD-400C-9C98-A590A853FB37}"/>
              </a:ext>
            </a:extLst>
          </p:cNvPr>
          <p:cNvSpPr>
            <a:spLocks noGrp="1"/>
          </p:cNvSpPr>
          <p:nvPr>
            <p:ph type="sldNum" sz="quarter" idx="12"/>
          </p:nvPr>
        </p:nvSpPr>
        <p:spPr/>
        <p:txBody>
          <a:bodyPr/>
          <a:lstStyle/>
          <a:p>
            <a:fld id="{EB1979B9-97D8-4CC5-A3C5-569859B98036}" type="slidenum">
              <a:rPr lang="en-US" smtClean="0"/>
              <a:t>‹#›</a:t>
            </a:fld>
            <a:endParaRPr lang="en-US"/>
          </a:p>
        </p:txBody>
      </p:sp>
    </p:spTree>
    <p:extLst>
      <p:ext uri="{BB962C8B-B14F-4D97-AF65-F5344CB8AC3E}">
        <p14:creationId xmlns:p14="http://schemas.microsoft.com/office/powerpoint/2010/main" val="3797356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4C424-C0E8-4485-B82D-43A8588201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15AECC-FD05-4FEB-B94F-027783E390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5789823-7B03-4B67-A0F1-203447838E00}"/>
              </a:ext>
            </a:extLst>
          </p:cNvPr>
          <p:cNvSpPr>
            <a:spLocks noGrp="1"/>
          </p:cNvSpPr>
          <p:nvPr>
            <p:ph type="dt" sz="half" idx="10"/>
          </p:nvPr>
        </p:nvSpPr>
        <p:spPr/>
        <p:txBody>
          <a:bodyPr/>
          <a:lstStyle/>
          <a:p>
            <a:fld id="{F55996D5-CE28-49C1-AA53-74B21773D910}" type="datetimeFigureOut">
              <a:rPr lang="en-US" smtClean="0"/>
              <a:t>11/17/2018</a:t>
            </a:fld>
            <a:endParaRPr lang="en-US"/>
          </a:p>
        </p:txBody>
      </p:sp>
      <p:sp>
        <p:nvSpPr>
          <p:cNvPr id="5" name="Footer Placeholder 4">
            <a:extLst>
              <a:ext uri="{FF2B5EF4-FFF2-40B4-BE49-F238E27FC236}">
                <a16:creationId xmlns:a16="http://schemas.microsoft.com/office/drawing/2014/main" id="{251F014C-D903-43BA-8871-FCD2469917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BF8562-B5D3-4952-BD12-D15027777DE0}"/>
              </a:ext>
            </a:extLst>
          </p:cNvPr>
          <p:cNvSpPr>
            <a:spLocks noGrp="1"/>
          </p:cNvSpPr>
          <p:nvPr>
            <p:ph type="sldNum" sz="quarter" idx="12"/>
          </p:nvPr>
        </p:nvSpPr>
        <p:spPr/>
        <p:txBody>
          <a:bodyPr/>
          <a:lstStyle/>
          <a:p>
            <a:fld id="{EB1979B9-97D8-4CC5-A3C5-569859B98036}" type="slidenum">
              <a:rPr lang="en-US" smtClean="0"/>
              <a:t>‹#›</a:t>
            </a:fld>
            <a:endParaRPr lang="en-US"/>
          </a:p>
        </p:txBody>
      </p:sp>
    </p:spTree>
    <p:extLst>
      <p:ext uri="{BB962C8B-B14F-4D97-AF65-F5344CB8AC3E}">
        <p14:creationId xmlns:p14="http://schemas.microsoft.com/office/powerpoint/2010/main" val="2716008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53033-6253-42B3-98AE-9F6DDBD912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58E3DD-83DD-4D78-94D8-927D473A13F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C838EF-F9F6-45EF-B5AF-E91AC527651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C1A6C3-E129-43EA-9F9C-38457BAC8135}"/>
              </a:ext>
            </a:extLst>
          </p:cNvPr>
          <p:cNvSpPr>
            <a:spLocks noGrp="1"/>
          </p:cNvSpPr>
          <p:nvPr>
            <p:ph type="dt" sz="half" idx="10"/>
          </p:nvPr>
        </p:nvSpPr>
        <p:spPr/>
        <p:txBody>
          <a:bodyPr/>
          <a:lstStyle/>
          <a:p>
            <a:fld id="{F55996D5-CE28-49C1-AA53-74B21773D910}" type="datetimeFigureOut">
              <a:rPr lang="en-US" smtClean="0"/>
              <a:t>11/17/2018</a:t>
            </a:fld>
            <a:endParaRPr lang="en-US"/>
          </a:p>
        </p:txBody>
      </p:sp>
      <p:sp>
        <p:nvSpPr>
          <p:cNvPr id="6" name="Footer Placeholder 5">
            <a:extLst>
              <a:ext uri="{FF2B5EF4-FFF2-40B4-BE49-F238E27FC236}">
                <a16:creationId xmlns:a16="http://schemas.microsoft.com/office/drawing/2014/main" id="{C2665571-E190-4358-BAEF-B3320F448A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885D72-7FB6-4FE2-835C-C1B24A1E66B0}"/>
              </a:ext>
            </a:extLst>
          </p:cNvPr>
          <p:cNvSpPr>
            <a:spLocks noGrp="1"/>
          </p:cNvSpPr>
          <p:nvPr>
            <p:ph type="sldNum" sz="quarter" idx="12"/>
          </p:nvPr>
        </p:nvSpPr>
        <p:spPr/>
        <p:txBody>
          <a:bodyPr/>
          <a:lstStyle/>
          <a:p>
            <a:fld id="{EB1979B9-97D8-4CC5-A3C5-569859B98036}" type="slidenum">
              <a:rPr lang="en-US" smtClean="0"/>
              <a:t>‹#›</a:t>
            </a:fld>
            <a:endParaRPr lang="en-US"/>
          </a:p>
        </p:txBody>
      </p:sp>
    </p:spTree>
    <p:extLst>
      <p:ext uri="{BB962C8B-B14F-4D97-AF65-F5344CB8AC3E}">
        <p14:creationId xmlns:p14="http://schemas.microsoft.com/office/powerpoint/2010/main" val="318678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DA7EB-AD40-4582-BA26-A1708A6C0A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E2ED15-D0CA-4FD9-A194-8DB1461332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7C33125-DE90-4317-8057-7394E978B14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137D6E-339B-459F-987E-795E01D6F9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227CB6D-82F1-441B-8A4B-461E6B824C6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168FA7-D722-49BF-8DC1-9D08EB59B974}"/>
              </a:ext>
            </a:extLst>
          </p:cNvPr>
          <p:cNvSpPr>
            <a:spLocks noGrp="1"/>
          </p:cNvSpPr>
          <p:nvPr>
            <p:ph type="dt" sz="half" idx="10"/>
          </p:nvPr>
        </p:nvSpPr>
        <p:spPr/>
        <p:txBody>
          <a:bodyPr/>
          <a:lstStyle/>
          <a:p>
            <a:fld id="{F55996D5-CE28-49C1-AA53-74B21773D910}" type="datetimeFigureOut">
              <a:rPr lang="en-US" smtClean="0"/>
              <a:t>11/17/2018</a:t>
            </a:fld>
            <a:endParaRPr lang="en-US"/>
          </a:p>
        </p:txBody>
      </p:sp>
      <p:sp>
        <p:nvSpPr>
          <p:cNvPr id="8" name="Footer Placeholder 7">
            <a:extLst>
              <a:ext uri="{FF2B5EF4-FFF2-40B4-BE49-F238E27FC236}">
                <a16:creationId xmlns:a16="http://schemas.microsoft.com/office/drawing/2014/main" id="{0AB6D720-4860-475E-BE43-17DA8469E9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651655-2409-47C8-9298-D8A0B7132ADD}"/>
              </a:ext>
            </a:extLst>
          </p:cNvPr>
          <p:cNvSpPr>
            <a:spLocks noGrp="1"/>
          </p:cNvSpPr>
          <p:nvPr>
            <p:ph type="sldNum" sz="quarter" idx="12"/>
          </p:nvPr>
        </p:nvSpPr>
        <p:spPr/>
        <p:txBody>
          <a:bodyPr/>
          <a:lstStyle/>
          <a:p>
            <a:fld id="{EB1979B9-97D8-4CC5-A3C5-569859B98036}" type="slidenum">
              <a:rPr lang="en-US" smtClean="0"/>
              <a:t>‹#›</a:t>
            </a:fld>
            <a:endParaRPr lang="en-US"/>
          </a:p>
        </p:txBody>
      </p:sp>
    </p:spTree>
    <p:extLst>
      <p:ext uri="{BB962C8B-B14F-4D97-AF65-F5344CB8AC3E}">
        <p14:creationId xmlns:p14="http://schemas.microsoft.com/office/powerpoint/2010/main" val="2023103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3F1A2-C357-4A6E-A557-2B8AC63F16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76436F-344C-4F12-9439-60155AE17442}"/>
              </a:ext>
            </a:extLst>
          </p:cNvPr>
          <p:cNvSpPr>
            <a:spLocks noGrp="1"/>
          </p:cNvSpPr>
          <p:nvPr>
            <p:ph type="dt" sz="half" idx="10"/>
          </p:nvPr>
        </p:nvSpPr>
        <p:spPr/>
        <p:txBody>
          <a:bodyPr/>
          <a:lstStyle/>
          <a:p>
            <a:fld id="{F55996D5-CE28-49C1-AA53-74B21773D910}" type="datetimeFigureOut">
              <a:rPr lang="en-US" smtClean="0"/>
              <a:t>11/17/2018</a:t>
            </a:fld>
            <a:endParaRPr lang="en-US"/>
          </a:p>
        </p:txBody>
      </p:sp>
      <p:sp>
        <p:nvSpPr>
          <p:cNvPr id="4" name="Footer Placeholder 3">
            <a:extLst>
              <a:ext uri="{FF2B5EF4-FFF2-40B4-BE49-F238E27FC236}">
                <a16:creationId xmlns:a16="http://schemas.microsoft.com/office/drawing/2014/main" id="{015DA185-CB28-4672-BA2D-8806DEF4A7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219A54-2FEB-42E2-81A2-83FF6D40E673}"/>
              </a:ext>
            </a:extLst>
          </p:cNvPr>
          <p:cNvSpPr>
            <a:spLocks noGrp="1"/>
          </p:cNvSpPr>
          <p:nvPr>
            <p:ph type="sldNum" sz="quarter" idx="12"/>
          </p:nvPr>
        </p:nvSpPr>
        <p:spPr/>
        <p:txBody>
          <a:bodyPr/>
          <a:lstStyle/>
          <a:p>
            <a:fld id="{EB1979B9-97D8-4CC5-A3C5-569859B98036}" type="slidenum">
              <a:rPr lang="en-US" smtClean="0"/>
              <a:t>‹#›</a:t>
            </a:fld>
            <a:endParaRPr lang="en-US"/>
          </a:p>
        </p:txBody>
      </p:sp>
    </p:spTree>
    <p:extLst>
      <p:ext uri="{BB962C8B-B14F-4D97-AF65-F5344CB8AC3E}">
        <p14:creationId xmlns:p14="http://schemas.microsoft.com/office/powerpoint/2010/main" val="991216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BCB220-DC30-4529-BA46-9F6BF8621778}"/>
              </a:ext>
            </a:extLst>
          </p:cNvPr>
          <p:cNvSpPr>
            <a:spLocks noGrp="1"/>
          </p:cNvSpPr>
          <p:nvPr>
            <p:ph type="dt" sz="half" idx="10"/>
          </p:nvPr>
        </p:nvSpPr>
        <p:spPr/>
        <p:txBody>
          <a:bodyPr/>
          <a:lstStyle/>
          <a:p>
            <a:fld id="{F55996D5-CE28-49C1-AA53-74B21773D910}" type="datetimeFigureOut">
              <a:rPr lang="en-US" smtClean="0"/>
              <a:t>11/17/2018</a:t>
            </a:fld>
            <a:endParaRPr lang="en-US"/>
          </a:p>
        </p:txBody>
      </p:sp>
      <p:sp>
        <p:nvSpPr>
          <p:cNvPr id="3" name="Footer Placeholder 2">
            <a:extLst>
              <a:ext uri="{FF2B5EF4-FFF2-40B4-BE49-F238E27FC236}">
                <a16:creationId xmlns:a16="http://schemas.microsoft.com/office/drawing/2014/main" id="{9BAA400F-C51B-4FA6-99B8-DE2F1C5CC1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5C169D-510D-4A97-B05F-642488467DAB}"/>
              </a:ext>
            </a:extLst>
          </p:cNvPr>
          <p:cNvSpPr>
            <a:spLocks noGrp="1"/>
          </p:cNvSpPr>
          <p:nvPr>
            <p:ph type="sldNum" sz="quarter" idx="12"/>
          </p:nvPr>
        </p:nvSpPr>
        <p:spPr/>
        <p:txBody>
          <a:bodyPr/>
          <a:lstStyle/>
          <a:p>
            <a:fld id="{EB1979B9-97D8-4CC5-A3C5-569859B98036}" type="slidenum">
              <a:rPr lang="en-US" smtClean="0"/>
              <a:t>‹#›</a:t>
            </a:fld>
            <a:endParaRPr lang="en-US"/>
          </a:p>
        </p:txBody>
      </p:sp>
    </p:spTree>
    <p:extLst>
      <p:ext uri="{BB962C8B-B14F-4D97-AF65-F5344CB8AC3E}">
        <p14:creationId xmlns:p14="http://schemas.microsoft.com/office/powerpoint/2010/main" val="370008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98AB9-79E5-4B1F-A8D4-2F0ACEFE21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C3EF50-76D1-4B66-98B3-8B00356089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A869B6-DFD1-42E0-99BA-760B95C715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308A26-E05A-4C81-9AB8-C637F54FB5CA}"/>
              </a:ext>
            </a:extLst>
          </p:cNvPr>
          <p:cNvSpPr>
            <a:spLocks noGrp="1"/>
          </p:cNvSpPr>
          <p:nvPr>
            <p:ph type="dt" sz="half" idx="10"/>
          </p:nvPr>
        </p:nvSpPr>
        <p:spPr/>
        <p:txBody>
          <a:bodyPr/>
          <a:lstStyle/>
          <a:p>
            <a:fld id="{F55996D5-CE28-49C1-AA53-74B21773D910}" type="datetimeFigureOut">
              <a:rPr lang="en-US" smtClean="0"/>
              <a:t>11/17/2018</a:t>
            </a:fld>
            <a:endParaRPr lang="en-US"/>
          </a:p>
        </p:txBody>
      </p:sp>
      <p:sp>
        <p:nvSpPr>
          <p:cNvPr id="6" name="Footer Placeholder 5">
            <a:extLst>
              <a:ext uri="{FF2B5EF4-FFF2-40B4-BE49-F238E27FC236}">
                <a16:creationId xmlns:a16="http://schemas.microsoft.com/office/drawing/2014/main" id="{EC12835E-00D3-448E-95F2-03E2367ECF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744F6D-12A3-41B9-BDF8-665075F3B9AE}"/>
              </a:ext>
            </a:extLst>
          </p:cNvPr>
          <p:cNvSpPr>
            <a:spLocks noGrp="1"/>
          </p:cNvSpPr>
          <p:nvPr>
            <p:ph type="sldNum" sz="quarter" idx="12"/>
          </p:nvPr>
        </p:nvSpPr>
        <p:spPr/>
        <p:txBody>
          <a:bodyPr/>
          <a:lstStyle/>
          <a:p>
            <a:fld id="{EB1979B9-97D8-4CC5-A3C5-569859B98036}" type="slidenum">
              <a:rPr lang="en-US" smtClean="0"/>
              <a:t>‹#›</a:t>
            </a:fld>
            <a:endParaRPr lang="en-US"/>
          </a:p>
        </p:txBody>
      </p:sp>
    </p:spTree>
    <p:extLst>
      <p:ext uri="{BB962C8B-B14F-4D97-AF65-F5344CB8AC3E}">
        <p14:creationId xmlns:p14="http://schemas.microsoft.com/office/powerpoint/2010/main" val="1353974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56811-3FEF-4410-A944-29E9B85C5A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1913D4-7363-4936-87EF-EA109151C0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559E7C-0D95-4371-A417-023C4F217E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1155B0-65A5-45B6-A897-32128B9D8D59}"/>
              </a:ext>
            </a:extLst>
          </p:cNvPr>
          <p:cNvSpPr>
            <a:spLocks noGrp="1"/>
          </p:cNvSpPr>
          <p:nvPr>
            <p:ph type="dt" sz="half" idx="10"/>
          </p:nvPr>
        </p:nvSpPr>
        <p:spPr/>
        <p:txBody>
          <a:bodyPr/>
          <a:lstStyle/>
          <a:p>
            <a:fld id="{F55996D5-CE28-49C1-AA53-74B21773D910}" type="datetimeFigureOut">
              <a:rPr lang="en-US" smtClean="0"/>
              <a:t>11/17/2018</a:t>
            </a:fld>
            <a:endParaRPr lang="en-US"/>
          </a:p>
        </p:txBody>
      </p:sp>
      <p:sp>
        <p:nvSpPr>
          <p:cNvPr id="6" name="Footer Placeholder 5">
            <a:extLst>
              <a:ext uri="{FF2B5EF4-FFF2-40B4-BE49-F238E27FC236}">
                <a16:creationId xmlns:a16="http://schemas.microsoft.com/office/drawing/2014/main" id="{7966B2F4-7F1B-4DFA-9023-2D54AD1596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B22BC1-C7BE-4114-A6DD-58C014FDFD42}"/>
              </a:ext>
            </a:extLst>
          </p:cNvPr>
          <p:cNvSpPr>
            <a:spLocks noGrp="1"/>
          </p:cNvSpPr>
          <p:nvPr>
            <p:ph type="sldNum" sz="quarter" idx="12"/>
          </p:nvPr>
        </p:nvSpPr>
        <p:spPr/>
        <p:txBody>
          <a:bodyPr/>
          <a:lstStyle/>
          <a:p>
            <a:fld id="{EB1979B9-97D8-4CC5-A3C5-569859B98036}" type="slidenum">
              <a:rPr lang="en-US" smtClean="0"/>
              <a:t>‹#›</a:t>
            </a:fld>
            <a:endParaRPr lang="en-US"/>
          </a:p>
        </p:txBody>
      </p:sp>
    </p:spTree>
    <p:extLst>
      <p:ext uri="{BB962C8B-B14F-4D97-AF65-F5344CB8AC3E}">
        <p14:creationId xmlns:p14="http://schemas.microsoft.com/office/powerpoint/2010/main" val="2311401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A32CF1-DFF5-4850-A2DC-F74533471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519042-8148-4811-BF9F-6188F81C33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7CF3AA-E7F5-4E4D-BA5A-1B4FD5A236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5996D5-CE28-49C1-AA53-74B21773D910}" type="datetimeFigureOut">
              <a:rPr lang="en-US" smtClean="0"/>
              <a:t>11/17/2018</a:t>
            </a:fld>
            <a:endParaRPr lang="en-US"/>
          </a:p>
        </p:txBody>
      </p:sp>
      <p:sp>
        <p:nvSpPr>
          <p:cNvPr id="5" name="Footer Placeholder 4">
            <a:extLst>
              <a:ext uri="{FF2B5EF4-FFF2-40B4-BE49-F238E27FC236}">
                <a16:creationId xmlns:a16="http://schemas.microsoft.com/office/drawing/2014/main" id="{C148EDB8-1465-46F5-A654-D6F17E3670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2EA116-8BCB-4F14-BA8E-DC1E60ACEA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1979B9-97D8-4CC5-A3C5-569859B98036}" type="slidenum">
              <a:rPr lang="en-US" smtClean="0"/>
              <a:t>‹#›</a:t>
            </a:fld>
            <a:endParaRPr lang="en-US"/>
          </a:p>
        </p:txBody>
      </p:sp>
    </p:spTree>
    <p:extLst>
      <p:ext uri="{BB962C8B-B14F-4D97-AF65-F5344CB8AC3E}">
        <p14:creationId xmlns:p14="http://schemas.microsoft.com/office/powerpoint/2010/main" val="1447701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E9E5-F89F-4546-B97E-4BD0426828B1}"/>
              </a:ext>
            </a:extLst>
          </p:cNvPr>
          <p:cNvSpPr>
            <a:spLocks noGrp="1"/>
          </p:cNvSpPr>
          <p:nvPr>
            <p:ph type="ctrTitle"/>
          </p:nvPr>
        </p:nvSpPr>
        <p:spPr>
          <a:xfrm>
            <a:off x="0" y="0"/>
            <a:ext cx="7358063" cy="6858000"/>
          </a:xfrm>
        </p:spPr>
        <p:txBody>
          <a:bodyPr>
            <a:noAutofit/>
          </a:bodyPr>
          <a:lstStyle/>
          <a:p>
            <a:r>
              <a:rPr lang="en-US" sz="9600" b="1" dirty="0"/>
              <a:t>Can Ukraine Win Its War on Corruption?</a:t>
            </a:r>
          </a:p>
        </p:txBody>
      </p:sp>
      <p:sp>
        <p:nvSpPr>
          <p:cNvPr id="3" name="Subtitle 2">
            <a:extLst>
              <a:ext uri="{FF2B5EF4-FFF2-40B4-BE49-F238E27FC236}">
                <a16:creationId xmlns:a16="http://schemas.microsoft.com/office/drawing/2014/main" id="{EF7E632B-42AD-42FE-84F6-0F73CC4F16E0}"/>
              </a:ext>
            </a:extLst>
          </p:cNvPr>
          <p:cNvSpPr>
            <a:spLocks noGrp="1"/>
          </p:cNvSpPr>
          <p:nvPr>
            <p:ph type="subTitle" idx="1"/>
          </p:nvPr>
        </p:nvSpPr>
        <p:spPr>
          <a:xfrm>
            <a:off x="1524000" y="3602038"/>
            <a:ext cx="9144000" cy="1655762"/>
          </a:xfrm>
        </p:spPr>
        <p:txBody>
          <a:bodyPr/>
          <a:lstStyle/>
          <a:p>
            <a:endParaRPr lang="en-US" dirty="0"/>
          </a:p>
        </p:txBody>
      </p:sp>
      <p:pic>
        <p:nvPicPr>
          <p:cNvPr id="7" name="Picture 6">
            <a:extLst>
              <a:ext uri="{FF2B5EF4-FFF2-40B4-BE49-F238E27FC236}">
                <a16:creationId xmlns:a16="http://schemas.microsoft.com/office/drawing/2014/main" id="{890B9D4F-7FA3-4878-9016-C56F2282E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8063" y="0"/>
            <a:ext cx="4833937" cy="6857999"/>
          </a:xfrm>
          <a:prstGeom prst="rect">
            <a:avLst/>
          </a:prstGeom>
        </p:spPr>
      </p:pic>
    </p:spTree>
    <p:extLst>
      <p:ext uri="{BB962C8B-B14F-4D97-AF65-F5344CB8AC3E}">
        <p14:creationId xmlns:p14="http://schemas.microsoft.com/office/powerpoint/2010/main" val="2879054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26AEF-0036-4D2D-B40F-404EC9FFF72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9BFA502-7463-4258-8FC1-72C3423BAB9B}"/>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78F3C4D-650E-4E79-B411-B8BE4B46B7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407604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83E78-005A-444E-BAED-558481284A4D}"/>
              </a:ext>
            </a:extLst>
          </p:cNvPr>
          <p:cNvSpPr>
            <a:spLocks noGrp="1"/>
          </p:cNvSpPr>
          <p:nvPr>
            <p:ph type="ctrTitle"/>
          </p:nvPr>
        </p:nvSpPr>
        <p:spPr>
          <a:xfrm>
            <a:off x="0" y="0"/>
            <a:ext cx="12192000" cy="6858000"/>
          </a:xfrm>
        </p:spPr>
        <p:txBody>
          <a:bodyPr>
            <a:normAutofit/>
          </a:bodyPr>
          <a:lstStyle/>
          <a:p>
            <a:r>
              <a:rPr lang="en-US" sz="8000" b="1" dirty="0"/>
              <a:t>The government has established brand new institutions such as the patrol police and reformed old ones like the Supreme Court. </a:t>
            </a:r>
          </a:p>
        </p:txBody>
      </p:sp>
      <p:sp>
        <p:nvSpPr>
          <p:cNvPr id="3" name="Subtitle 2">
            <a:extLst>
              <a:ext uri="{FF2B5EF4-FFF2-40B4-BE49-F238E27FC236}">
                <a16:creationId xmlns:a16="http://schemas.microsoft.com/office/drawing/2014/main" id="{C4A6BDFA-C514-4152-B4CD-DA302D3B062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06342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F89EE-1BEC-482D-8336-407E1280DF0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5681479-84BC-4368-84D1-0F056DD93FA2}"/>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286A8E9C-1EC5-4851-B927-D149F1571D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714026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B8B87-3AFB-4230-A16A-E94F5A97502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4A10DAE-1B45-46E8-A44B-68AC4580598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172B208-E246-4D44-AC73-3E469BF0FE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33843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785EE-EF43-4B87-94EA-223BFABAA1F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5D4ADEE-6BBC-498C-BAB8-F68664DB9CC1}"/>
              </a:ext>
            </a:extLst>
          </p:cNvPr>
          <p:cNvSpPr>
            <a:spLocks noGrp="1"/>
          </p:cNvSpPr>
          <p:nvPr>
            <p:ph idx="1"/>
          </p:nvPr>
        </p:nvSpPr>
        <p:spPr>
          <a:xfrm>
            <a:off x="0" y="0"/>
            <a:ext cx="12192000" cy="6858000"/>
          </a:xfrm>
        </p:spPr>
        <p:txBody>
          <a:bodyPr>
            <a:noAutofit/>
          </a:bodyPr>
          <a:lstStyle/>
          <a:p>
            <a:r>
              <a:rPr lang="en-US" sz="7200" b="1" dirty="0"/>
              <a:t>The military has undergone a substantial overhaul. Ukraine makes important progress in its reforms but more needs to be done in particular on the judiciary and fight against corruption.</a:t>
            </a:r>
          </a:p>
        </p:txBody>
      </p:sp>
    </p:spTree>
    <p:extLst>
      <p:ext uri="{BB962C8B-B14F-4D97-AF65-F5344CB8AC3E}">
        <p14:creationId xmlns:p14="http://schemas.microsoft.com/office/powerpoint/2010/main" val="4182811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E8157-C0B6-412D-9ABA-F084EDD286B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22DFEF2-3E80-473F-8D46-FF8E2BE8066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508064FC-FCA7-4A3A-90D1-7E23C102E2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01605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8C802-592D-47DA-B6FE-B893FD1DF86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037D4EE-6AFC-4DDC-85C2-AD0ED5B64798}"/>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9A318D2A-FC95-4FCE-8FA4-B599E0EA9A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2833704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BC3A2-C6E5-4FDF-BA62-25DBB7ED612C}"/>
              </a:ext>
            </a:extLst>
          </p:cNvPr>
          <p:cNvSpPr>
            <a:spLocks noGrp="1"/>
          </p:cNvSpPr>
          <p:nvPr>
            <p:ph type="ctrTitle"/>
          </p:nvPr>
        </p:nvSpPr>
        <p:spPr>
          <a:xfrm>
            <a:off x="0" y="0"/>
            <a:ext cx="12192000" cy="6857999"/>
          </a:xfrm>
        </p:spPr>
        <p:txBody>
          <a:bodyPr>
            <a:normAutofit/>
          </a:bodyPr>
          <a:lstStyle/>
          <a:p>
            <a:r>
              <a:rPr lang="en-US" dirty="0"/>
              <a:t> </a:t>
            </a:r>
            <a:r>
              <a:rPr lang="en-US" b="1" dirty="0"/>
              <a:t>But reform has been slow in coming. To be fair, President Petro Poroshenko faces a Herculean task: protecting Ukraine from Russia’s ongoing aggression in the east while reforming the country in a way that is in keeping with the ideals—democracy, transparency, and rule of law. </a:t>
            </a:r>
          </a:p>
        </p:txBody>
      </p:sp>
      <p:sp>
        <p:nvSpPr>
          <p:cNvPr id="3" name="Subtitle 2">
            <a:extLst>
              <a:ext uri="{FF2B5EF4-FFF2-40B4-BE49-F238E27FC236}">
                <a16:creationId xmlns:a16="http://schemas.microsoft.com/office/drawing/2014/main" id="{6B9670EA-E891-4A8E-887F-24ED9997493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07409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37B6E-EFB5-42A2-AB14-6C50AFA6A86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38A25EA-A70F-4C1C-B245-DAAB7ACA6D44}"/>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C85990F4-3E4F-4733-B57C-3FF56B9B74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4155403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9A560-F520-4B95-9B4B-303F526360C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E02DF96-6D11-48B1-88B9-D2ADAB5FC294}"/>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4BF85502-B259-4B70-879B-E5EDD9B153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6170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570D3-9BE6-4F7B-8DFE-A0609B23E4FE}"/>
              </a:ext>
            </a:extLst>
          </p:cNvPr>
          <p:cNvSpPr>
            <a:spLocks noGrp="1"/>
          </p:cNvSpPr>
          <p:nvPr>
            <p:ph type="ctrTitle"/>
          </p:nvPr>
        </p:nvSpPr>
        <p:spPr>
          <a:xfrm>
            <a:off x="1" y="0"/>
            <a:ext cx="7143750" cy="6858000"/>
          </a:xfrm>
        </p:spPr>
        <p:txBody>
          <a:bodyPr>
            <a:normAutofit/>
          </a:bodyPr>
          <a:lstStyle/>
          <a:p>
            <a:r>
              <a:rPr lang="en-US" b="1" dirty="0"/>
              <a:t>At the recent G-7 summit, U.S. President Donald Trump was reported to have told fellow world leaders that “Ukraine is one of the most corrupt countries in the world. </a:t>
            </a:r>
          </a:p>
        </p:txBody>
      </p:sp>
      <p:sp>
        <p:nvSpPr>
          <p:cNvPr id="3" name="Subtitle 2">
            <a:extLst>
              <a:ext uri="{FF2B5EF4-FFF2-40B4-BE49-F238E27FC236}">
                <a16:creationId xmlns:a16="http://schemas.microsoft.com/office/drawing/2014/main" id="{D6812B83-9243-45A4-908B-F497711E7B6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4EFE821-1C79-4BEC-923E-583731D176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3751" y="0"/>
            <a:ext cx="5048248" cy="6858000"/>
          </a:xfrm>
          <a:prstGeom prst="rect">
            <a:avLst/>
          </a:prstGeom>
        </p:spPr>
      </p:pic>
    </p:spTree>
    <p:extLst>
      <p:ext uri="{BB962C8B-B14F-4D97-AF65-F5344CB8AC3E}">
        <p14:creationId xmlns:p14="http://schemas.microsoft.com/office/powerpoint/2010/main" val="3944410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E81B8-0D82-4568-94AB-EB512229C0D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16BE750-4CC1-4EFF-9D40-7735357A18E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FC3A40EA-2382-4FFD-BAED-39F91DCCCD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54352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FD781-6D49-4386-80A8-536C4D31F0F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B396A24-EA2A-46CB-B02E-1E706A8D38E7}"/>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72CC0686-47AC-44AE-84FE-F7B12DD7D4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958013"/>
          </a:xfrm>
          <a:prstGeom prst="rect">
            <a:avLst/>
          </a:prstGeom>
        </p:spPr>
      </p:pic>
    </p:spTree>
    <p:extLst>
      <p:ext uri="{BB962C8B-B14F-4D97-AF65-F5344CB8AC3E}">
        <p14:creationId xmlns:p14="http://schemas.microsoft.com/office/powerpoint/2010/main" val="1930569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4EEA-2F8E-4225-9694-04AC61137F6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0CFF95C-52B2-4CC7-9065-9EB503C3D608}"/>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78935EF-5867-48A8-AE09-DE824E135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35484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4A3CD-3609-4C6B-AEDE-5C2762A3FBFA}"/>
              </a:ext>
            </a:extLst>
          </p:cNvPr>
          <p:cNvSpPr>
            <a:spLocks noGrp="1"/>
          </p:cNvSpPr>
          <p:nvPr>
            <p:ph type="ctrTitle"/>
          </p:nvPr>
        </p:nvSpPr>
        <p:spPr>
          <a:xfrm>
            <a:off x="0" y="0"/>
            <a:ext cx="12192000" cy="6972299"/>
          </a:xfrm>
        </p:spPr>
        <p:txBody>
          <a:bodyPr>
            <a:normAutofit/>
          </a:bodyPr>
          <a:lstStyle/>
          <a:p>
            <a:r>
              <a:rPr lang="en-US" sz="5400" b="1" dirty="0">
                <a:latin typeface="Times New Roman" panose="02020603050405020304" pitchFamily="18" charset="0"/>
                <a:cs typeface="Times New Roman" panose="02020603050405020304" pitchFamily="18" charset="0"/>
              </a:rPr>
              <a:t>Over the past four years, on President Petro Poroshenko’s watch, Ukraine has achieved macroeconomic stabilization and reformed or established several important institutions, such as the police, the Supreme Court, and new anticorruption agencies. Yet major structural problems remain. There is still a long way to go.</a:t>
            </a:r>
          </a:p>
        </p:txBody>
      </p:sp>
      <p:sp>
        <p:nvSpPr>
          <p:cNvPr id="3" name="Subtitle 2">
            <a:extLst>
              <a:ext uri="{FF2B5EF4-FFF2-40B4-BE49-F238E27FC236}">
                <a16:creationId xmlns:a16="http://schemas.microsoft.com/office/drawing/2014/main" id="{F655FF2B-F944-4D73-A10B-E90411BB103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45370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3B193-B7E8-478E-A8DC-BD56C09509C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7C4FAF8-03A2-487D-A70B-696CDD4EF2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055712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4801A-4C45-48C8-9984-5BCC4D29EA9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E0069B2-1AEC-4F06-BCD6-F79894964B5A}"/>
              </a:ext>
            </a:extLst>
          </p:cNvPr>
          <p:cNvSpPr>
            <a:spLocks noGrp="1"/>
          </p:cNvSpPr>
          <p:nvPr>
            <p:ph type="subTitle" idx="1"/>
          </p:nvPr>
        </p:nvSpPr>
        <p:spPr>
          <a:xfrm>
            <a:off x="0" y="0"/>
            <a:ext cx="12192000" cy="6858000"/>
          </a:xfrm>
        </p:spPr>
        <p:txBody>
          <a:bodyPr>
            <a:normAutofit/>
          </a:bodyPr>
          <a:lstStyle/>
          <a:p>
            <a:r>
              <a:rPr lang="en-US" sz="8800" b="1" dirty="0"/>
              <a:t>Afghanistan's Young Liberal Elites Challenge the Taliban</a:t>
            </a:r>
          </a:p>
        </p:txBody>
      </p:sp>
      <p:pic>
        <p:nvPicPr>
          <p:cNvPr id="7" name="Picture 6">
            <a:extLst>
              <a:ext uri="{FF2B5EF4-FFF2-40B4-BE49-F238E27FC236}">
                <a16:creationId xmlns:a16="http://schemas.microsoft.com/office/drawing/2014/main" id="{033DC4B6-C420-49B7-8730-B13A8846F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509963"/>
            <a:ext cx="12192000" cy="3348037"/>
          </a:xfrm>
          <a:prstGeom prst="rect">
            <a:avLst/>
          </a:prstGeom>
        </p:spPr>
      </p:pic>
    </p:spTree>
    <p:extLst>
      <p:ext uri="{BB962C8B-B14F-4D97-AF65-F5344CB8AC3E}">
        <p14:creationId xmlns:p14="http://schemas.microsoft.com/office/powerpoint/2010/main" val="3581443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23BEC-9058-46F6-B1F6-D1C9C55D5F93}"/>
              </a:ext>
            </a:extLst>
          </p:cNvPr>
          <p:cNvSpPr>
            <a:spLocks noGrp="1"/>
          </p:cNvSpPr>
          <p:nvPr>
            <p:ph type="ctrTitle"/>
          </p:nvPr>
        </p:nvSpPr>
        <p:spPr>
          <a:xfrm>
            <a:off x="0" y="0"/>
            <a:ext cx="12192000" cy="6857999"/>
          </a:xfrm>
        </p:spPr>
        <p:txBody>
          <a:bodyPr>
            <a:normAutofit/>
          </a:bodyPr>
          <a:lstStyle/>
          <a:p>
            <a:r>
              <a:rPr lang="en-US" sz="8000" b="1" dirty="0"/>
              <a:t>Afghanistan is one of the world's poorest countries, wrecked by decades of conflict which led to the rise of the Islamist fundamentalist movement, the Taliban.</a:t>
            </a:r>
          </a:p>
        </p:txBody>
      </p:sp>
      <p:sp>
        <p:nvSpPr>
          <p:cNvPr id="3" name="Subtitle 2">
            <a:extLst>
              <a:ext uri="{FF2B5EF4-FFF2-40B4-BE49-F238E27FC236}">
                <a16:creationId xmlns:a16="http://schemas.microsoft.com/office/drawing/2014/main" id="{041D974E-19B9-4A43-B43E-6EC984F89AF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303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4DDE6-E345-4DF7-80F6-595C1508C7A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0FE2717-0CC8-42EB-B408-5C42EB87E6BF}"/>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4FC23E33-0F76-4898-B17B-EF732B1D8B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9269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4B830-FC48-451F-A7FE-B37AAE73EEEA}"/>
              </a:ext>
            </a:extLst>
          </p:cNvPr>
          <p:cNvSpPr>
            <a:spLocks noGrp="1"/>
          </p:cNvSpPr>
          <p:nvPr>
            <p:ph type="ctrTitle"/>
          </p:nvPr>
        </p:nvSpPr>
        <p:spPr>
          <a:xfrm>
            <a:off x="0" y="0"/>
            <a:ext cx="12192000" cy="6857999"/>
          </a:xfrm>
        </p:spPr>
        <p:txBody>
          <a:bodyPr>
            <a:normAutofit/>
          </a:bodyPr>
          <a:lstStyle/>
          <a:p>
            <a:r>
              <a:rPr lang="en-US" sz="6600" b="1" dirty="0"/>
              <a:t>Talented Afghan students are coming to the university of Erfurt to learn about public policy. They hope to go back to their country armed with the skills to take up leading positions in ministries or in non-governmental organizations.</a:t>
            </a:r>
          </a:p>
        </p:txBody>
      </p:sp>
      <p:sp>
        <p:nvSpPr>
          <p:cNvPr id="3" name="Subtitle 2">
            <a:extLst>
              <a:ext uri="{FF2B5EF4-FFF2-40B4-BE49-F238E27FC236}">
                <a16:creationId xmlns:a16="http://schemas.microsoft.com/office/drawing/2014/main" id="{B38A76C7-DB98-4550-8146-15AA917D937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0218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B17F8-7E1C-4B72-9E64-45A1DB95729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D42933C-7737-4342-A186-4FE0FE494D66}"/>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79E64B4-2F5C-4E7F-9D94-EEEF2999C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55927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71174-1611-44F3-B0A8-81AA64DE422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F67C245-7853-481C-B9E5-81123DC1C1C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1E1F257-1A5F-42D5-B409-D751BBF0BD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68187" cy="6858000"/>
          </a:xfrm>
          <a:prstGeom prst="rect">
            <a:avLst/>
          </a:prstGeom>
        </p:spPr>
      </p:pic>
    </p:spTree>
    <p:extLst>
      <p:ext uri="{BB962C8B-B14F-4D97-AF65-F5344CB8AC3E}">
        <p14:creationId xmlns:p14="http://schemas.microsoft.com/office/powerpoint/2010/main" val="4224951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B3351-8F77-4017-B1F0-2E62CC6C58D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D424E53-C41F-4A8E-8338-B144585994CE}"/>
              </a:ext>
            </a:extLst>
          </p:cNvPr>
          <p:cNvSpPr>
            <a:spLocks noGrp="1"/>
          </p:cNvSpPr>
          <p:nvPr>
            <p:ph type="subTitle" idx="1"/>
          </p:nvPr>
        </p:nvSpPr>
        <p:spPr>
          <a:xfrm>
            <a:off x="0" y="0"/>
            <a:ext cx="12192000" cy="6858000"/>
          </a:xfrm>
        </p:spPr>
        <p:txBody>
          <a:bodyPr>
            <a:normAutofit/>
          </a:bodyPr>
          <a:lstStyle/>
          <a:p>
            <a:r>
              <a:rPr lang="en-US" sz="6000" b="1" dirty="0">
                <a:latin typeface="Times New Roman" panose="02020603050405020304" pitchFamily="18" charset="0"/>
                <a:cs typeface="Times New Roman" panose="02020603050405020304" pitchFamily="18" charset="0"/>
              </a:rPr>
              <a:t>The young elite opposes the culture of violence and is fighting for fundamental changes in the country. During the last decade and half, Afghanistan has made significant progress towards rebuilding its institutions and political systems. </a:t>
            </a:r>
          </a:p>
        </p:txBody>
      </p:sp>
    </p:spTree>
    <p:extLst>
      <p:ext uri="{BB962C8B-B14F-4D97-AF65-F5344CB8AC3E}">
        <p14:creationId xmlns:p14="http://schemas.microsoft.com/office/powerpoint/2010/main" val="1605196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2C2B7-A183-416F-98E3-67EC0F31C14C}"/>
              </a:ext>
            </a:extLst>
          </p:cNvPr>
          <p:cNvSpPr>
            <a:spLocks noGrp="1"/>
          </p:cNvSpPr>
          <p:nvPr>
            <p:ph type="ctrTitle"/>
          </p:nvPr>
        </p:nvSpPr>
        <p:spPr>
          <a:xfrm>
            <a:off x="0" y="0"/>
            <a:ext cx="12192000" cy="6857999"/>
          </a:xfrm>
        </p:spPr>
        <p:txBody>
          <a:bodyPr>
            <a:noAutofit/>
          </a:bodyPr>
          <a:lstStyle/>
          <a:p>
            <a:r>
              <a:rPr lang="en-US" sz="7200" b="1" dirty="0">
                <a:latin typeface="Times New Roman" panose="02020603050405020304" pitchFamily="18" charset="0"/>
                <a:cs typeface="Times New Roman" panose="02020603050405020304" pitchFamily="18" charset="0"/>
              </a:rPr>
              <a:t>The young Afghans are carrying the weight of their home country on their shoulders. They feel the pressure, but they are ambitious and hopeful about the future.</a:t>
            </a:r>
          </a:p>
        </p:txBody>
      </p:sp>
      <p:sp>
        <p:nvSpPr>
          <p:cNvPr id="3" name="Subtitle 2">
            <a:extLst>
              <a:ext uri="{FF2B5EF4-FFF2-40B4-BE49-F238E27FC236}">
                <a16:creationId xmlns:a16="http://schemas.microsoft.com/office/drawing/2014/main" id="{626DD1B6-22EE-4A87-A7C1-39BA5CFDBB6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27718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5A9D7-6069-4C89-A79C-C14A0E62587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B3F859E-A953-4E50-AB75-5B993DC2E11F}"/>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BC55A39-72DC-4095-941A-A4B560952A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80456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E8F33-3CAB-4D03-8D00-A7572834EDD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A2904B0-4A14-4A59-BE4A-17E762A8FAE8}"/>
              </a:ext>
            </a:extLst>
          </p:cNvPr>
          <p:cNvSpPr>
            <a:spLocks noGrp="1"/>
          </p:cNvSpPr>
          <p:nvPr>
            <p:ph type="subTitle" idx="1"/>
          </p:nvPr>
        </p:nvSpPr>
        <p:spPr>
          <a:xfrm>
            <a:off x="0" y="0"/>
            <a:ext cx="12192000" cy="6858000"/>
          </a:xfrm>
        </p:spPr>
        <p:txBody>
          <a:bodyPr>
            <a:normAutofit/>
          </a:bodyPr>
          <a:lstStyle/>
          <a:p>
            <a:r>
              <a:rPr lang="en-US" sz="7200" b="1" dirty="0"/>
              <a:t>Since the defeat of the Taliban regime in 2001, the country has adopted a new political structure, constitution, organized presidential and parliamentary elections.</a:t>
            </a:r>
          </a:p>
        </p:txBody>
      </p:sp>
    </p:spTree>
    <p:extLst>
      <p:ext uri="{BB962C8B-B14F-4D97-AF65-F5344CB8AC3E}">
        <p14:creationId xmlns:p14="http://schemas.microsoft.com/office/powerpoint/2010/main" val="1319731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136B2-7BB7-4894-BEB2-AF6FB05A019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E250FB3-0786-46EB-B26F-D0AFC80F7326}"/>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5B5093AC-2445-44CD-8F07-B848C13B88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52438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6B566-139B-4CA3-8A0D-D6EC0DD99E16}"/>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524A3757-AF73-4770-BCEE-54574B367DCB}"/>
              </a:ext>
            </a:extLst>
          </p:cNvPr>
          <p:cNvSpPr>
            <a:spLocks noGrp="1"/>
          </p:cNvSpPr>
          <p:nvPr>
            <p:ph type="subTitle" idx="1"/>
          </p:nvPr>
        </p:nvSpPr>
        <p:spPr>
          <a:xfrm>
            <a:off x="0" y="0"/>
            <a:ext cx="12192000" cy="6858000"/>
          </a:xfrm>
        </p:spPr>
        <p:txBody>
          <a:bodyPr/>
          <a:lstStyle/>
          <a:p>
            <a:r>
              <a:rPr lang="en-US" dirty="0"/>
              <a:t> </a:t>
            </a:r>
            <a:r>
              <a:rPr lang="en-US" sz="6000" b="1" dirty="0"/>
              <a:t>Moreover, in the post-Taliban political order, political participation has increased, especially among women in different parts of the state. These are all the accomplishments that have occurred as a result of the arduous work by the Afghans and their international partners.</a:t>
            </a:r>
          </a:p>
        </p:txBody>
      </p:sp>
    </p:spTree>
    <p:extLst>
      <p:ext uri="{BB962C8B-B14F-4D97-AF65-F5344CB8AC3E}">
        <p14:creationId xmlns:p14="http://schemas.microsoft.com/office/powerpoint/2010/main" val="272276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3A9B2-A510-4833-A63F-9BDAF620660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F973DC7-B8F5-4F6C-943F-CDD31814F14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C16530C1-A459-41D0-A52A-BAA687DCA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864094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79C52-45F4-4902-9C46-542A8F1E0970}"/>
              </a:ext>
            </a:extLst>
          </p:cNvPr>
          <p:cNvSpPr>
            <a:spLocks noGrp="1"/>
          </p:cNvSpPr>
          <p:nvPr>
            <p:ph type="ctrTitle"/>
          </p:nvPr>
        </p:nvSpPr>
        <p:spPr>
          <a:xfrm>
            <a:off x="0" y="0"/>
            <a:ext cx="12192000" cy="6857999"/>
          </a:xfrm>
        </p:spPr>
        <p:txBody>
          <a:bodyPr>
            <a:normAutofit/>
          </a:bodyPr>
          <a:lstStyle/>
          <a:p>
            <a:r>
              <a:rPr lang="en-US" sz="7200" b="1" dirty="0"/>
              <a:t>Democratic reform and governance began after the collapse of the Taliban in Afghanistan. The Taliban ruled a brutal and fundamentalist regime from 1996 to 2001. </a:t>
            </a:r>
          </a:p>
        </p:txBody>
      </p:sp>
      <p:sp>
        <p:nvSpPr>
          <p:cNvPr id="3" name="Subtitle 2">
            <a:extLst>
              <a:ext uri="{FF2B5EF4-FFF2-40B4-BE49-F238E27FC236}">
                <a16:creationId xmlns:a16="http://schemas.microsoft.com/office/drawing/2014/main" id="{77BE2634-7751-4663-9145-3AD5E17983B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360297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7F56A-F383-4C87-A019-F7A3C514098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69407D5-BA8B-4FB2-BFE4-4FE18A9BCC63}"/>
              </a:ext>
            </a:extLst>
          </p:cNvPr>
          <p:cNvSpPr>
            <a:spLocks noGrp="1"/>
          </p:cNvSpPr>
          <p:nvPr>
            <p:ph type="subTitle" idx="1"/>
          </p:nvPr>
        </p:nvSpPr>
        <p:spPr>
          <a:xfrm>
            <a:off x="0" y="0"/>
            <a:ext cx="12192000" cy="6858000"/>
          </a:xfrm>
        </p:spPr>
        <p:txBody>
          <a:bodyPr>
            <a:normAutofit/>
          </a:bodyPr>
          <a:lstStyle/>
          <a:p>
            <a:r>
              <a:rPr lang="en-US" sz="6600" b="1" dirty="0"/>
              <a:t>In the last decade and half which has been free of Taliban control, Afghanistan has made significant improvements in areas, such as good governance, rule of law, women’s rights and freedom of speech.</a:t>
            </a:r>
          </a:p>
        </p:txBody>
      </p:sp>
    </p:spTree>
    <p:extLst>
      <p:ext uri="{BB962C8B-B14F-4D97-AF65-F5344CB8AC3E}">
        <p14:creationId xmlns:p14="http://schemas.microsoft.com/office/powerpoint/2010/main" val="2398817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FB896-ECA3-4091-8DEF-C67854CE35A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789A8D3-5B06-425B-9348-C03D8D32EF7F}"/>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9F1D17F9-4817-49D1-8A6C-66ED1E3D0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2882523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78D74-598B-48C1-AB0F-66C589D7D595}"/>
              </a:ext>
            </a:extLst>
          </p:cNvPr>
          <p:cNvSpPr>
            <a:spLocks noGrp="1"/>
          </p:cNvSpPr>
          <p:nvPr>
            <p:ph type="ctrTitle"/>
          </p:nvPr>
        </p:nvSpPr>
        <p:spPr>
          <a:xfrm>
            <a:off x="0" y="0"/>
            <a:ext cx="12192000" cy="6857999"/>
          </a:xfrm>
        </p:spPr>
        <p:txBody>
          <a:bodyPr>
            <a:normAutofit/>
          </a:bodyPr>
          <a:lstStyle/>
          <a:p>
            <a:r>
              <a:rPr lang="en-US" sz="6600" b="1" dirty="0"/>
              <a:t>Many Western observers have also ignored the other enormous positive changes that Ukraine has experienced since the Euromaidan revolution of 2013–14, which ousted the corrupt, pro-Russian President Viktor Yanukovych. </a:t>
            </a:r>
          </a:p>
        </p:txBody>
      </p:sp>
      <p:sp>
        <p:nvSpPr>
          <p:cNvPr id="3" name="Subtitle 2">
            <a:extLst>
              <a:ext uri="{FF2B5EF4-FFF2-40B4-BE49-F238E27FC236}">
                <a16:creationId xmlns:a16="http://schemas.microsoft.com/office/drawing/2014/main" id="{3F3E7630-A4B0-47CB-853E-796B823B655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411595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F25B9-645C-4A59-AB74-A6B69AE0D45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D492F4F-DAF4-40AB-8B0F-34829F5E970F}"/>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D4AF620-D2DB-49EA-8D19-0425447639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495655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5A48-1683-4B20-B265-CC4572EC43B7}"/>
              </a:ext>
            </a:extLst>
          </p:cNvPr>
          <p:cNvSpPr>
            <a:spLocks noGrp="1"/>
          </p:cNvSpPr>
          <p:nvPr>
            <p:ph type="ctrTitle"/>
          </p:nvPr>
        </p:nvSpPr>
        <p:spPr>
          <a:xfrm>
            <a:off x="0" y="0"/>
            <a:ext cx="12192000" cy="6857999"/>
          </a:xfrm>
        </p:spPr>
        <p:txBody>
          <a:bodyPr>
            <a:normAutofit/>
          </a:bodyPr>
          <a:lstStyle/>
          <a:p>
            <a:r>
              <a:rPr lang="en-US" sz="8000" b="1" dirty="0"/>
              <a:t>Despite gains and progress made over the years, the country is faced with a resilient insurgency that constitutes the remnants of Taliban and Al-Qaeda.</a:t>
            </a:r>
          </a:p>
        </p:txBody>
      </p:sp>
      <p:sp>
        <p:nvSpPr>
          <p:cNvPr id="3" name="Subtitle 2">
            <a:extLst>
              <a:ext uri="{FF2B5EF4-FFF2-40B4-BE49-F238E27FC236}">
                <a16:creationId xmlns:a16="http://schemas.microsoft.com/office/drawing/2014/main" id="{AAB374D6-5372-4865-88DB-B638F697119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54236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7FF9C-6B85-4FEF-8E94-55E9FE69A1A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67CD8BF-F438-45CE-B0F2-612636B64BCD}"/>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7B7D8F81-934A-4EA7-BF92-E136BEC972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17666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1691F-A2A2-49A5-9B12-394247D09EC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195FFEC-6AFA-4EBB-B992-CFD76A0347F4}"/>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BD964AB6-6414-4F75-83FA-586DAA7C54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81730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5550-8174-48A8-9F92-7494F858DA8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C02C596-B277-46B9-9C7D-5E01583552D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B9D2D1E-5B54-4876-AFD2-71781E58B7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spTree>
    <p:extLst>
      <p:ext uri="{BB962C8B-B14F-4D97-AF65-F5344CB8AC3E}">
        <p14:creationId xmlns:p14="http://schemas.microsoft.com/office/powerpoint/2010/main" val="865215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77B4F-DE74-434A-9D69-FD0DE9EC159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463645B-13D1-444E-B649-91FE3644AA34}"/>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BCCC13BA-460D-463C-9DA3-969E63103A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70253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63A34-E04B-47A0-A04D-436A38B4AD33}"/>
              </a:ext>
            </a:extLst>
          </p:cNvPr>
          <p:cNvSpPr>
            <a:spLocks noGrp="1"/>
          </p:cNvSpPr>
          <p:nvPr>
            <p:ph type="ctrTitle"/>
          </p:nvPr>
        </p:nvSpPr>
        <p:spPr>
          <a:xfrm>
            <a:off x="0" y="0"/>
            <a:ext cx="12192000" cy="6857999"/>
          </a:xfrm>
        </p:spPr>
        <p:txBody>
          <a:bodyPr>
            <a:normAutofit/>
          </a:bodyPr>
          <a:lstStyle/>
          <a:p>
            <a:r>
              <a:rPr lang="en-US" b="1" dirty="0"/>
              <a:t>It is no exaggeration to say that, contrary to its image, Ukraine has experienced more positive change and done more things right than any other European state in recent years. In almost every sphere, there is evidence of remarkably successful reforms and development in Ukraine. </a:t>
            </a:r>
          </a:p>
        </p:txBody>
      </p:sp>
      <p:sp>
        <p:nvSpPr>
          <p:cNvPr id="3" name="Subtitle 2">
            <a:extLst>
              <a:ext uri="{FF2B5EF4-FFF2-40B4-BE49-F238E27FC236}">
                <a16:creationId xmlns:a16="http://schemas.microsoft.com/office/drawing/2014/main" id="{B6295F18-0347-4246-8EA2-D5074905A1A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36993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771ED-01BF-4CD1-BD5F-7990CA4EFF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912120-AC1E-40A6-9CF7-8E7493AA582B}"/>
              </a:ext>
            </a:extLst>
          </p:cNvPr>
          <p:cNvSpPr>
            <a:spLocks noGrp="1"/>
          </p:cNvSpPr>
          <p:nvPr>
            <p:ph idx="1"/>
          </p:nvPr>
        </p:nvSpPr>
        <p:spPr>
          <a:xfrm>
            <a:off x="0" y="0"/>
            <a:ext cx="12192000" cy="6858000"/>
          </a:xfrm>
        </p:spPr>
        <p:txBody>
          <a:bodyPr>
            <a:normAutofit/>
          </a:bodyPr>
          <a:lstStyle/>
          <a:p>
            <a:r>
              <a:rPr lang="en-US" sz="4800" b="1" dirty="0">
                <a:latin typeface="Times New Roman" panose="02020603050405020304" pitchFamily="18" charset="0"/>
                <a:cs typeface="Times New Roman" panose="02020603050405020304" pitchFamily="18" charset="0"/>
              </a:rPr>
              <a:t>The government is now moving to reforms that will be felt by ordinary Ukrainians. Ukraine has advanced in a number of important and demanding reforms over the past year, including healthcare, pensions, </a:t>
            </a:r>
            <a:r>
              <a:rPr lang="en-US" sz="4800" b="1" dirty="0" err="1">
                <a:latin typeface="Times New Roman" panose="02020603050405020304" pitchFamily="18" charset="0"/>
                <a:cs typeface="Times New Roman" panose="02020603050405020304" pitchFamily="18" charset="0"/>
              </a:rPr>
              <a:t>decentralisation</a:t>
            </a:r>
            <a:r>
              <a:rPr lang="en-US" sz="4800" b="1" dirty="0">
                <a:latin typeface="Times New Roman" panose="02020603050405020304" pitchFamily="18" charset="0"/>
                <a:cs typeface="Times New Roman" panose="02020603050405020304" pitchFamily="18" charset="0"/>
              </a:rPr>
              <a:t>, public administration, and the environment. Since 2014, Ukraine has launched and enacted more reforms than during the preceding twenty-five years. </a:t>
            </a:r>
          </a:p>
        </p:txBody>
      </p:sp>
    </p:spTree>
    <p:extLst>
      <p:ext uri="{BB962C8B-B14F-4D97-AF65-F5344CB8AC3E}">
        <p14:creationId xmlns:p14="http://schemas.microsoft.com/office/powerpoint/2010/main" val="3700422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655</Words>
  <Application>Microsoft Office PowerPoint</Application>
  <PresentationFormat>Widescreen</PresentationFormat>
  <Paragraphs>19</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Times New Roman</vt:lpstr>
      <vt:lpstr>Office Theme</vt:lpstr>
      <vt:lpstr>Can Ukraine Win Its War on Corruption?</vt:lpstr>
      <vt:lpstr>At the recent G-7 summit, U.S. President Donald Trump was reported to have told fellow world leaders that “Ukraine is one of the most corrupt countries in the world. </vt:lpstr>
      <vt:lpstr>PowerPoint Presentation</vt:lpstr>
      <vt:lpstr>Many Western observers have also ignored the other enormous positive changes that Ukraine has experienced since the Euromaidan revolution of 2013–14, which ousted the corrupt, pro-Russian President Viktor Yanukovych. </vt:lpstr>
      <vt:lpstr>PowerPoint Presentation</vt:lpstr>
      <vt:lpstr>PowerPoint Presentation</vt:lpstr>
      <vt:lpstr>PowerPoint Presentation</vt:lpstr>
      <vt:lpstr>It is no exaggeration to say that, contrary to its image, Ukraine has experienced more positive change and done more things right than any other European state in recent years. In almost every sphere, there is evidence of remarkably successful reforms and development in Ukraine. </vt:lpstr>
      <vt:lpstr>PowerPoint Presentation</vt:lpstr>
      <vt:lpstr>PowerPoint Presentation</vt:lpstr>
      <vt:lpstr>The government has established brand new institutions such as the patrol police and reformed old ones like the Supreme Court. </vt:lpstr>
      <vt:lpstr>PowerPoint Presentation</vt:lpstr>
      <vt:lpstr>PowerPoint Presentation</vt:lpstr>
      <vt:lpstr>PowerPoint Presentation</vt:lpstr>
      <vt:lpstr>PowerPoint Presentation</vt:lpstr>
      <vt:lpstr>PowerPoint Presentation</vt:lpstr>
      <vt:lpstr> But reform has been slow in coming. To be fair, President Petro Poroshenko faces a Herculean task: protecting Ukraine from Russia’s ongoing aggression in the east while reforming the country in a way that is in keeping with the ideals—democracy, transparency, and rule of law. </vt:lpstr>
      <vt:lpstr>PowerPoint Presentation</vt:lpstr>
      <vt:lpstr>PowerPoint Presentation</vt:lpstr>
      <vt:lpstr>PowerPoint Presentation</vt:lpstr>
      <vt:lpstr>PowerPoint Presentation</vt:lpstr>
      <vt:lpstr>PowerPoint Presentation</vt:lpstr>
      <vt:lpstr>Over the past four years, on President Petro Poroshenko’s watch, Ukraine has achieved macroeconomic stabilization and reformed or established several important institutions, such as the police, the Supreme Court, and new anticorruption agencies. Yet major structural problems remain. There is still a long way to go.</vt:lpstr>
      <vt:lpstr>PowerPoint Presentation</vt:lpstr>
      <vt:lpstr>PowerPoint Presentation</vt:lpstr>
      <vt:lpstr>Afghanistan is one of the world's poorest countries, wrecked by decades of conflict which led to the rise of the Islamist fundamentalist movement, the Taliban.</vt:lpstr>
      <vt:lpstr>PowerPoint Presentation</vt:lpstr>
      <vt:lpstr>Talented Afghan students are coming to the university of Erfurt to learn about public policy. They hope to go back to their country armed with the skills to take up leading positions in ministries or in non-governmental organizations.</vt:lpstr>
      <vt:lpstr>PowerPoint Presentation</vt:lpstr>
      <vt:lpstr>PowerPoint Presentation</vt:lpstr>
      <vt:lpstr>The young Afghans are carrying the weight of their home country on their shoulders. They feel the pressure, but they are ambitious and hopeful about the future.</vt:lpstr>
      <vt:lpstr>PowerPoint Presentation</vt:lpstr>
      <vt:lpstr>PowerPoint Presentation</vt:lpstr>
      <vt:lpstr>PowerPoint Presentation</vt:lpstr>
      <vt:lpstr>PowerPoint Presentation</vt:lpstr>
      <vt:lpstr>PowerPoint Presentation</vt:lpstr>
      <vt:lpstr>Democratic reform and governance began after the collapse of the Taliban in Afghanistan. The Taliban ruled a brutal and fundamentalist regime from 1996 to 2001. </vt:lpstr>
      <vt:lpstr>PowerPoint Presentation</vt:lpstr>
      <vt:lpstr>PowerPoint Presentation</vt:lpstr>
      <vt:lpstr>PowerPoint Presentation</vt:lpstr>
      <vt:lpstr>Despite gains and progress made over the years, the country is faced with a resilient insurgency that constitutes the remnants of Taliban and Al-Qaeda.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Ukraine Win Its War on Corruption?</dc:title>
  <dc:creator>Noona</dc:creator>
  <cp:lastModifiedBy>Noona</cp:lastModifiedBy>
  <cp:revision>50</cp:revision>
  <dcterms:created xsi:type="dcterms:W3CDTF">2018-11-14T04:57:51Z</dcterms:created>
  <dcterms:modified xsi:type="dcterms:W3CDTF">2018-11-17T05:46:35Z</dcterms:modified>
</cp:coreProperties>
</file>