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4" autoAdjust="0"/>
    <p:restoredTop sz="94576"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19" name="عنصر نائب للتذييل 18"/>
          <p:cNvSpPr>
            <a:spLocks noGrp="1"/>
          </p:cNvSpPr>
          <p:nvPr>
            <p:ph type="ftr" sz="quarter" idx="11"/>
          </p:nvPr>
        </p:nvSpPr>
        <p:spPr/>
        <p:txBody>
          <a:bodyPr/>
          <a:lstStyle/>
          <a:p>
            <a:endParaRPr lang="ar-SA" dirty="0"/>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2"/>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2"/>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مثلث قائم الزاوية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عنوان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19/02/1440</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a:xfrm>
            <a:off x="8077200" y="6356351"/>
            <a:ext cx="609600" cy="365125"/>
          </a:xfrm>
        </p:spPr>
        <p:txBody>
          <a:bodyPr/>
          <a:lstStyle/>
          <a:p>
            <a:fld id="{0B34F065-1154-456A-91E3-76DE8E75E17B}" type="slidenum">
              <a:rPr lang="ar-SA" smtClean="0"/>
              <a:pPr/>
              <a:t>‹#›</a:t>
            </a:fld>
            <a:endParaRPr lang="ar-SA" dirty="0"/>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الرمز لإضافة صورة</a:t>
            </a:r>
            <a:endParaRPr kumimoji="0" lang="en-US" dirty="0"/>
          </a:p>
        </p:txBody>
      </p:sp>
      <p:sp>
        <p:nvSpPr>
          <p:cNvPr id="10" name="شكل حر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شكل حر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شكل حر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19/02/1440</a:t>
            </a:fld>
            <a:endParaRPr lang="ar-SA" dirty="0"/>
          </a:p>
        </p:txBody>
      </p:sp>
      <p:sp>
        <p:nvSpPr>
          <p:cNvPr id="22" name="عنصر نائب للتذييل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عنصر نائب لرقم الشريحة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dirty="0"/>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عنوان فرعي 2"/>
          <p:cNvSpPr>
            <a:spLocks noGrp="1"/>
          </p:cNvSpPr>
          <p:nvPr>
            <p:ph type="body" idx="1"/>
          </p:nvPr>
        </p:nvSpPr>
        <p:spPr>
          <a:xfrm>
            <a:off x="642911" y="4214818"/>
            <a:ext cx="7772400" cy="1438274"/>
          </a:xfrm>
        </p:spPr>
        <p:style>
          <a:lnRef idx="1">
            <a:schemeClr val="accent4"/>
          </a:lnRef>
          <a:fillRef idx="2">
            <a:schemeClr val="accent4"/>
          </a:fillRef>
          <a:effectRef idx="1">
            <a:schemeClr val="accent4"/>
          </a:effectRef>
          <a:fontRef idx="minor">
            <a:schemeClr val="dk1"/>
          </a:fontRef>
        </p:style>
        <p:txBody>
          <a:bodyPr/>
          <a:lstStyle/>
          <a:p>
            <a:pPr algn="l"/>
            <a:endParaRPr lang="en-US" dirty="0" smtClean="0">
              <a:solidFill>
                <a:schemeClr val="bg2">
                  <a:lumMod val="10000"/>
                </a:schemeClr>
              </a:solidFill>
            </a:endParaRPr>
          </a:p>
          <a:p>
            <a:pPr algn="l"/>
            <a:r>
              <a:rPr lang="en-US" sz="2400" b="1" dirty="0" smtClean="0">
                <a:solidFill>
                  <a:schemeClr val="bg2">
                    <a:lumMod val="10000"/>
                  </a:schemeClr>
                </a:solidFill>
              </a:rPr>
              <a:t>ALI JABBER  KARAM </a:t>
            </a:r>
            <a:r>
              <a:rPr lang="ar-IQ" sz="2400" b="1" dirty="0" smtClean="0">
                <a:solidFill>
                  <a:schemeClr val="bg2">
                    <a:lumMod val="10000"/>
                  </a:schemeClr>
                </a:solidFill>
              </a:rPr>
              <a:t> </a:t>
            </a:r>
            <a:r>
              <a:rPr lang="en-US" sz="2400" b="1" dirty="0" smtClean="0">
                <a:solidFill>
                  <a:schemeClr val="bg2">
                    <a:lumMod val="10000"/>
                  </a:schemeClr>
                </a:solidFill>
              </a:rPr>
              <a:t>                     Presented by :</a:t>
            </a:r>
            <a:endParaRPr lang="ar-IQ" sz="2400" b="1" dirty="0" smtClean="0">
              <a:solidFill>
                <a:schemeClr val="bg2">
                  <a:lumMod val="10000"/>
                </a:schemeClr>
              </a:solidFill>
            </a:endParaRPr>
          </a:p>
          <a:p>
            <a:pPr algn="l"/>
            <a:endParaRPr lang="ar-IQ" dirty="0">
              <a:solidFill>
                <a:schemeClr val="bg2">
                  <a:lumMod val="10000"/>
                </a:schemeClr>
              </a:solidFill>
            </a:endParaRPr>
          </a:p>
        </p:txBody>
      </p:sp>
      <p:pic>
        <p:nvPicPr>
          <p:cNvPr id="4" name="صورة 3" descr="ثصضبضثبضثب.jpg"/>
          <p:cNvPicPr>
            <a:picLocks noChangeAspect="1"/>
          </p:cNvPicPr>
          <p:nvPr/>
        </p:nvPicPr>
        <p:blipFill>
          <a:blip r:embed="rId2" cstate="print"/>
          <a:stretch>
            <a:fillRect/>
          </a:stretch>
        </p:blipFill>
        <p:spPr>
          <a:xfrm>
            <a:off x="1" y="1000109"/>
            <a:ext cx="9001156" cy="302418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1785926"/>
            <a:ext cx="8929718" cy="4572032"/>
          </a:xfrm>
        </p:spPr>
        <p:txBody>
          <a:bodyPr>
            <a:noAutofit/>
          </a:bodyPr>
          <a:lstStyle/>
          <a:p>
            <a:endParaRPr lang="ar-IQ" sz="1400" dirty="0" smtClean="0">
              <a:solidFill>
                <a:schemeClr val="bg1"/>
              </a:solidFill>
            </a:endParaRPr>
          </a:p>
          <a:p>
            <a:pPr algn="l"/>
            <a:r>
              <a:rPr lang="en-US" sz="2400" dirty="0" smtClean="0">
                <a:solidFill>
                  <a:schemeClr val="bg1"/>
                </a:solidFill>
              </a:rPr>
              <a:t>What is the difference between intension and </a:t>
            </a:r>
            <a:r>
              <a:rPr lang="sr-Latn-BA" sz="2400" dirty="0" smtClean="0">
                <a:solidFill>
                  <a:schemeClr val="bg1"/>
                </a:solidFill>
              </a:rPr>
              <a:t>extension</a:t>
            </a:r>
            <a:r>
              <a:rPr lang="sr-Latn-BA" sz="2400" dirty="0" smtClean="0"/>
              <a:t> </a:t>
            </a:r>
            <a:r>
              <a:rPr lang="en-US" sz="2400" dirty="0" smtClean="0">
                <a:solidFill>
                  <a:schemeClr val="bg1"/>
                </a:solidFill>
              </a:rPr>
              <a:t>?</a:t>
            </a:r>
            <a:endParaRPr lang="ar-IQ" sz="2400" dirty="0" smtClean="0">
              <a:solidFill>
                <a:schemeClr val="bg1"/>
              </a:solidFill>
            </a:endParaRPr>
          </a:p>
          <a:p>
            <a:endParaRPr lang="ar-IQ" sz="1400" dirty="0" smtClean="0">
              <a:solidFill>
                <a:schemeClr val="bg1"/>
              </a:solidFill>
            </a:endParaRPr>
          </a:p>
          <a:p>
            <a:pPr algn="just" rtl="0"/>
            <a:r>
              <a:rPr lang="en-US" sz="2400" dirty="0" smtClean="0">
                <a:solidFill>
                  <a:schemeClr val="bg1"/>
                </a:solidFill>
              </a:rPr>
              <a:t>It's a term used in logic and linguistics to refer to the concept that a word evokes. </a:t>
            </a:r>
            <a:r>
              <a:rPr lang="en-US" sz="2400" b="1" dirty="0" smtClean="0">
                <a:solidFill>
                  <a:schemeClr val="bg1"/>
                </a:solidFill>
              </a:rPr>
              <a:t>Intension</a:t>
            </a:r>
            <a:r>
              <a:rPr lang="en-US" sz="2400" dirty="0" smtClean="0">
                <a:solidFill>
                  <a:schemeClr val="bg1"/>
                </a:solidFill>
              </a:rPr>
              <a:t> is a common misspelling of </a:t>
            </a:r>
            <a:r>
              <a:rPr lang="en-US" sz="2400" b="1" dirty="0" smtClean="0">
                <a:solidFill>
                  <a:schemeClr val="bg1"/>
                </a:solidFill>
              </a:rPr>
              <a:t>intention</a:t>
            </a:r>
            <a:r>
              <a:rPr lang="en-US" sz="2400" dirty="0" smtClean="0">
                <a:solidFill>
                  <a:schemeClr val="bg1"/>
                </a:solidFill>
              </a:rPr>
              <a:t>, but the two words shouldn't be confused. If you're talking about an aim or purpose, then you want </a:t>
            </a:r>
            <a:r>
              <a:rPr lang="en-US" sz="2400" b="1" dirty="0" smtClean="0">
                <a:solidFill>
                  <a:schemeClr val="bg1"/>
                </a:solidFill>
              </a:rPr>
              <a:t>intention</a:t>
            </a:r>
            <a:r>
              <a:rPr lang="en-US" sz="2400" dirty="0" smtClean="0">
                <a:solidFill>
                  <a:schemeClr val="bg1"/>
                </a:solidFill>
              </a:rPr>
              <a:t>.</a:t>
            </a:r>
          </a:p>
          <a:p>
            <a:pPr algn="just" rtl="0"/>
            <a:r>
              <a:rPr lang="en-US" sz="2400" b="1" dirty="0" smtClean="0">
                <a:solidFill>
                  <a:schemeClr val="bg1"/>
                </a:solidFill>
              </a:rPr>
              <a:t>Intension and Extension</a:t>
            </a:r>
            <a:r>
              <a:rPr lang="en-US" sz="2400" dirty="0" smtClean="0">
                <a:solidFill>
                  <a:schemeClr val="bg1"/>
                </a:solidFill>
              </a:rPr>
              <a:t> describe two ways of indicating the meaning of a word or name. </a:t>
            </a:r>
            <a:r>
              <a:rPr lang="en-US" sz="2400" b="1" dirty="0" smtClean="0">
                <a:solidFill>
                  <a:schemeClr val="bg1"/>
                </a:solidFill>
              </a:rPr>
              <a:t>Intension</a:t>
            </a:r>
            <a:r>
              <a:rPr lang="en-US" sz="2400" dirty="0" smtClean="0">
                <a:solidFill>
                  <a:schemeClr val="bg1"/>
                </a:solidFill>
              </a:rPr>
              <a:t> assumes the word has an intrinsic meaning, perhaps simply by definition and thus "analytic." </a:t>
            </a:r>
            <a:r>
              <a:rPr lang="en-US" sz="2400" b="1" dirty="0" smtClean="0">
                <a:solidFill>
                  <a:schemeClr val="bg1"/>
                </a:solidFill>
              </a:rPr>
              <a:t>Extension</a:t>
            </a:r>
            <a:r>
              <a:rPr lang="en-US" sz="2400" dirty="0" smtClean="0">
                <a:solidFill>
                  <a:schemeClr val="bg1"/>
                </a:solidFill>
              </a:rPr>
              <a:t> is the set of objects in the world to which the word corresponds.</a:t>
            </a:r>
          </a:p>
          <a:p>
            <a:endParaRPr lang="ar-IQ" sz="1400" dirty="0" smtClean="0">
              <a:solidFill>
                <a:schemeClr val="bg1"/>
              </a:solidFill>
            </a:endParaRPr>
          </a:p>
          <a:p>
            <a:r>
              <a:rPr lang="en-US" sz="1400" dirty="0" smtClean="0">
                <a:solidFill>
                  <a:schemeClr val="bg1"/>
                </a:solidFill>
              </a:rPr>
              <a:t/>
            </a:r>
            <a:br>
              <a:rPr lang="en-US" sz="1400" dirty="0" smtClean="0">
                <a:solidFill>
                  <a:schemeClr val="bg1"/>
                </a:solidFill>
              </a:rPr>
            </a:br>
            <a:endParaRPr lang="ar-IQ" sz="1400" dirty="0">
              <a:solidFill>
                <a:schemeClr val="bg1"/>
              </a:solidFill>
            </a:endParaRPr>
          </a:p>
        </p:txBody>
      </p:sp>
      <p:sp>
        <p:nvSpPr>
          <p:cNvPr id="4" name="عنوان 1"/>
          <p:cNvSpPr>
            <a:spLocks noGrp="1"/>
          </p:cNvSpPr>
          <p:nvPr>
            <p:ph type="title"/>
          </p:nvPr>
        </p:nvSpPr>
        <p:spPr>
          <a:xfrm>
            <a:off x="214282" y="857232"/>
            <a:ext cx="8572560" cy="714380"/>
          </a:xfrm>
        </p:spPr>
        <p:style>
          <a:lnRef idx="1">
            <a:schemeClr val="accent6"/>
          </a:lnRef>
          <a:fillRef idx="2">
            <a:schemeClr val="accent6"/>
          </a:fillRef>
          <a:effectRef idx="1">
            <a:schemeClr val="accent6"/>
          </a:effectRef>
          <a:fontRef idx="minor">
            <a:schemeClr val="dk1"/>
          </a:fontRef>
        </p:style>
        <p:txBody>
          <a:bodyPr/>
          <a:lstStyle/>
          <a:p>
            <a:r>
              <a:rPr sz="3200" dirty="0" smtClean="0"/>
              <a:t/>
            </a:r>
            <a:br>
              <a:rPr sz="3200" dirty="0" smtClean="0"/>
            </a:br>
            <a:r>
              <a:rPr sz="3200" dirty="0" smtClean="0"/>
              <a:t> </a:t>
            </a:r>
            <a:r>
              <a:rPr lang="ar-IQ" sz="2800" b="0" dirty="0" smtClean="0">
                <a:solidFill>
                  <a:schemeClr val="tx1"/>
                </a:solidFill>
              </a:rPr>
              <a:t>                              </a:t>
            </a:r>
            <a:r>
              <a:rPr sz="2800" b="0" dirty="0" smtClean="0">
                <a:solidFill>
                  <a:schemeClr val="tx1"/>
                </a:solidFill>
              </a:rPr>
              <a:t>  intension &amp; extension </a:t>
            </a:r>
            <a:endParaRPr lang="ar-IQ" sz="3200" b="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85720" y="1785926"/>
            <a:ext cx="8501122" cy="4857784"/>
          </a:xfrm>
        </p:spPr>
        <p:txBody>
          <a:bodyPr>
            <a:normAutofit/>
          </a:bodyPr>
          <a:lstStyle/>
          <a:p>
            <a:pPr algn="just" rtl="0"/>
            <a:r>
              <a:rPr lang="en-US" sz="2800" dirty="0" smtClean="0">
                <a:solidFill>
                  <a:schemeClr val="bg1"/>
                </a:solidFill>
              </a:rPr>
              <a:t>A sentence is a grammatical unit, that is, it is a string of words of a particular type, whose well-</a:t>
            </a:r>
            <a:r>
              <a:rPr lang="en-US" sz="2800" dirty="0" err="1" smtClean="0">
                <a:solidFill>
                  <a:schemeClr val="bg1"/>
                </a:solidFill>
              </a:rPr>
              <a:t>formedness</a:t>
            </a:r>
            <a:r>
              <a:rPr lang="en-US" sz="2800" dirty="0" smtClean="0">
                <a:solidFill>
                  <a:schemeClr val="bg1"/>
                </a:solidFill>
              </a:rPr>
              <a:t>  conditions are specified in the grammar of the lan</a:t>
            </a:r>
            <a:r>
              <a:rPr lang="en-US" sz="2800" b="1" dirty="0" smtClean="0">
                <a:solidFill>
                  <a:schemeClr val="bg1"/>
                </a:solidFill>
              </a:rPr>
              <a:t>guage</a:t>
            </a:r>
            <a:r>
              <a:rPr lang="en-US" sz="2800" dirty="0" smtClean="0">
                <a:solidFill>
                  <a:schemeClr val="bg1"/>
                </a:solidFill>
              </a:rPr>
              <a:t> . </a:t>
            </a:r>
          </a:p>
          <a:p>
            <a:pPr algn="just" rtl="0"/>
            <a:r>
              <a:rPr lang="en-US" sz="2800" dirty="0" smtClean="0">
                <a:solidFill>
                  <a:schemeClr val="bg1"/>
                </a:solidFill>
              </a:rPr>
              <a:t>Sentence is an string of words formed in accordance with the grammatical rules of a language . As a unit of grammar it is higher than the clause ,just as the clause is higher than the phrase and the phrase is higher than the word .  </a:t>
            </a:r>
            <a:endParaRPr lang="ar-IQ" sz="2800" dirty="0">
              <a:solidFill>
                <a:schemeClr val="bg1"/>
              </a:solidFill>
            </a:endParaRPr>
          </a:p>
        </p:txBody>
      </p:sp>
      <p:sp>
        <p:nvSpPr>
          <p:cNvPr id="4" name="عنوان 1"/>
          <p:cNvSpPr>
            <a:spLocks noGrp="1"/>
          </p:cNvSpPr>
          <p:nvPr>
            <p:ph type="title"/>
          </p:nvPr>
        </p:nvSpPr>
        <p:spPr>
          <a:xfrm>
            <a:off x="214282" y="857232"/>
            <a:ext cx="8572560" cy="714380"/>
          </a:xfrm>
        </p:spPr>
        <p:style>
          <a:lnRef idx="1">
            <a:schemeClr val="accent6"/>
          </a:lnRef>
          <a:fillRef idx="2">
            <a:schemeClr val="accent6"/>
          </a:fillRef>
          <a:effectRef idx="1">
            <a:schemeClr val="accent6"/>
          </a:effectRef>
          <a:fontRef idx="minor">
            <a:schemeClr val="dk1"/>
          </a:fontRef>
        </p:style>
        <p:txBody>
          <a:bodyPr/>
          <a:lstStyle/>
          <a:p>
            <a:r>
              <a:rPr lang="sr-Latn-BA" sz="4400" dirty="0" smtClean="0">
                <a:solidFill>
                  <a:schemeClr val="bg1"/>
                </a:solidFill>
              </a:rPr>
              <a:t/>
            </a:r>
            <a:br>
              <a:rPr lang="sr-Latn-BA" sz="4400" dirty="0" smtClean="0">
                <a:solidFill>
                  <a:schemeClr val="bg1"/>
                </a:solidFill>
              </a:rPr>
            </a:br>
            <a:r>
              <a:rPr lang="sr-Latn-BA" sz="3200" dirty="0" smtClean="0">
                <a:solidFill>
                  <a:schemeClr val="bg1"/>
                </a:solidFill>
              </a:rPr>
              <a:t> </a:t>
            </a:r>
            <a:r>
              <a:rPr lang="sr-Latn-BA" sz="2800" b="0" dirty="0" smtClean="0">
                <a:solidFill>
                  <a:schemeClr val="bg1"/>
                </a:solidFill>
              </a:rPr>
              <a:t>                                     </a:t>
            </a:r>
            <a:r>
              <a:rPr lang="ar-IQ" sz="2800" b="0" dirty="0" smtClean="0">
                <a:solidFill>
                  <a:schemeClr val="bg1"/>
                </a:solidFill>
              </a:rPr>
              <a:t/>
            </a:r>
            <a:br>
              <a:rPr lang="ar-IQ" sz="2800" b="0" dirty="0" smtClean="0">
                <a:solidFill>
                  <a:schemeClr val="bg1"/>
                </a:solidFill>
              </a:rPr>
            </a:br>
            <a:r>
              <a:rPr lang="ar-IQ" sz="2800" b="0" dirty="0" smtClean="0">
                <a:solidFill>
                  <a:schemeClr val="bg1"/>
                </a:solidFill>
              </a:rPr>
              <a:t/>
            </a:r>
            <a:br>
              <a:rPr lang="ar-IQ" sz="2800" b="0" dirty="0" smtClean="0">
                <a:solidFill>
                  <a:schemeClr val="bg1"/>
                </a:solidFill>
              </a:rPr>
            </a:br>
            <a:r>
              <a:rPr lang="sr-Latn-BA" sz="3200" dirty="0" smtClean="0">
                <a:solidFill>
                  <a:schemeClr val="bg1"/>
                </a:solidFill>
              </a:rPr>
              <a:t/>
            </a:r>
            <a:br>
              <a:rPr lang="sr-Latn-BA" sz="3200" dirty="0" smtClean="0">
                <a:solidFill>
                  <a:schemeClr val="bg1"/>
                </a:solidFill>
              </a:rPr>
            </a:br>
            <a:r>
              <a:rPr lang="sr-Latn-BA" sz="3200" dirty="0" smtClean="0">
                <a:solidFill>
                  <a:schemeClr val="bg1"/>
                </a:solidFill>
              </a:rPr>
              <a:t> Sentence ,statement  utterance &amp; proposition </a:t>
            </a:r>
            <a:endParaRPr lang="ar-IQ" sz="3200" b="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1785926"/>
            <a:ext cx="8786874" cy="4786346"/>
          </a:xfrm>
        </p:spPr>
        <p:style>
          <a:lnRef idx="1">
            <a:schemeClr val="accent2"/>
          </a:lnRef>
          <a:fillRef idx="3">
            <a:schemeClr val="accent2"/>
          </a:fillRef>
          <a:effectRef idx="2">
            <a:schemeClr val="accent2"/>
          </a:effectRef>
          <a:fontRef idx="minor">
            <a:schemeClr val="lt1"/>
          </a:fontRef>
        </p:style>
        <p:txBody>
          <a:bodyPr>
            <a:noAutofit/>
          </a:bodyPr>
          <a:lstStyle/>
          <a:p>
            <a:pPr algn="just" rtl="0"/>
            <a:r>
              <a:rPr lang="en-US" sz="2400" dirty="0" smtClean="0">
                <a:solidFill>
                  <a:schemeClr val="bg1"/>
                </a:solidFill>
              </a:rPr>
              <a:t> A statement is a proposition uttered ‘with epistemic commitment . </a:t>
            </a:r>
          </a:p>
          <a:p>
            <a:pPr algn="just" rtl="0"/>
            <a:r>
              <a:rPr lang="en-US" sz="2400" dirty="0" smtClean="0">
                <a:solidFill>
                  <a:schemeClr val="bg1"/>
                </a:solidFill>
              </a:rPr>
              <a:t>statement is variously understood to mean either: (a) a meaningful declarative sentence that is true or false, or. (b) the assertion that is made by a true or false declarative sentence. </a:t>
            </a:r>
          </a:p>
          <a:p>
            <a:pPr algn="just" rtl="0"/>
            <a:r>
              <a:rPr lang="en-US" sz="2400" dirty="0" smtClean="0">
                <a:solidFill>
                  <a:schemeClr val="bg1"/>
                </a:solidFill>
              </a:rPr>
              <a:t>Utterance : it is any stretch of language spoken by a person at a certain time ,place and on a  certain occasion . </a:t>
            </a:r>
          </a:p>
          <a:p>
            <a:pPr algn="just" rtl="0"/>
            <a:r>
              <a:rPr lang="en-US" sz="2400" dirty="0" smtClean="0">
                <a:solidFill>
                  <a:schemeClr val="bg1"/>
                </a:solidFill>
              </a:rPr>
              <a:t> an utterance show relation between speaker and listener. It can be received in different ways depending on the mood of the speaker.  </a:t>
            </a:r>
            <a:endParaRPr lang="ar-IQ" sz="2400" dirty="0">
              <a:solidFill>
                <a:schemeClr val="bg1"/>
              </a:solidFill>
            </a:endParaRPr>
          </a:p>
        </p:txBody>
      </p:sp>
      <p:sp>
        <p:nvSpPr>
          <p:cNvPr id="4" name="عنوان 1"/>
          <p:cNvSpPr>
            <a:spLocks noGrp="1"/>
          </p:cNvSpPr>
          <p:nvPr>
            <p:ph type="title"/>
          </p:nvPr>
        </p:nvSpPr>
        <p:spPr>
          <a:xfrm>
            <a:off x="214282" y="857232"/>
            <a:ext cx="8572560" cy="714380"/>
          </a:xfrm>
        </p:spPr>
        <p:style>
          <a:lnRef idx="1">
            <a:schemeClr val="accent6"/>
          </a:lnRef>
          <a:fillRef idx="2">
            <a:schemeClr val="accent6"/>
          </a:fillRef>
          <a:effectRef idx="1">
            <a:schemeClr val="accent6"/>
          </a:effectRef>
          <a:fontRef idx="minor">
            <a:schemeClr val="dk1"/>
          </a:fontRef>
        </p:style>
        <p:txBody>
          <a:bodyPr/>
          <a:lstStyle/>
          <a:p>
            <a:r>
              <a:rPr lang="sr-Latn-BA" sz="4400" dirty="0" smtClean="0">
                <a:solidFill>
                  <a:schemeClr val="bg1"/>
                </a:solidFill>
              </a:rPr>
              <a:t/>
            </a:r>
            <a:br>
              <a:rPr lang="sr-Latn-BA" sz="4400" dirty="0" smtClean="0">
                <a:solidFill>
                  <a:schemeClr val="bg1"/>
                </a:solidFill>
              </a:rPr>
            </a:br>
            <a:r>
              <a:rPr lang="sr-Latn-BA" sz="3200" dirty="0" smtClean="0">
                <a:solidFill>
                  <a:schemeClr val="bg1"/>
                </a:solidFill>
              </a:rPr>
              <a:t> </a:t>
            </a:r>
            <a:r>
              <a:rPr lang="sr-Latn-BA" sz="2800" b="0" dirty="0" smtClean="0">
                <a:solidFill>
                  <a:schemeClr val="bg1"/>
                </a:solidFill>
              </a:rPr>
              <a:t>                                     </a:t>
            </a:r>
            <a:r>
              <a:rPr lang="ar-IQ" sz="2800" b="0" dirty="0" smtClean="0">
                <a:solidFill>
                  <a:schemeClr val="bg1"/>
                </a:solidFill>
              </a:rPr>
              <a:t/>
            </a:r>
            <a:br>
              <a:rPr lang="ar-IQ" sz="2800" b="0" dirty="0" smtClean="0">
                <a:solidFill>
                  <a:schemeClr val="bg1"/>
                </a:solidFill>
              </a:rPr>
            </a:br>
            <a:r>
              <a:rPr lang="ar-IQ" sz="2800" b="0" dirty="0" smtClean="0">
                <a:solidFill>
                  <a:schemeClr val="bg1"/>
                </a:solidFill>
              </a:rPr>
              <a:t/>
            </a:r>
            <a:br>
              <a:rPr lang="ar-IQ" sz="2800" b="0" dirty="0" smtClean="0">
                <a:solidFill>
                  <a:schemeClr val="bg1"/>
                </a:solidFill>
              </a:rPr>
            </a:br>
            <a:r>
              <a:rPr lang="sr-Latn-BA" sz="3200" dirty="0" smtClean="0">
                <a:solidFill>
                  <a:schemeClr val="bg1"/>
                </a:solidFill>
              </a:rPr>
              <a:t/>
            </a:r>
            <a:br>
              <a:rPr lang="sr-Latn-BA" sz="3200" dirty="0" smtClean="0">
                <a:solidFill>
                  <a:schemeClr val="bg1"/>
                </a:solidFill>
              </a:rPr>
            </a:br>
            <a:r>
              <a:rPr lang="sr-Latn-BA" sz="3200" dirty="0" smtClean="0">
                <a:solidFill>
                  <a:schemeClr val="bg1"/>
                </a:solidFill>
              </a:rPr>
              <a:t> Sentence ,statement  utterance &amp; proposition </a:t>
            </a:r>
            <a:endParaRPr lang="ar-IQ" sz="3200" b="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85720" y="1857364"/>
            <a:ext cx="8358246" cy="4714908"/>
          </a:xfrm>
        </p:spPr>
        <p:txBody>
          <a:bodyPr>
            <a:normAutofit lnSpcReduction="10000"/>
          </a:bodyPr>
          <a:lstStyle/>
          <a:p>
            <a:pPr algn="l" rtl="0"/>
            <a:r>
              <a:rPr lang="en-US" dirty="0" smtClean="0">
                <a:solidFill>
                  <a:schemeClr val="bg1"/>
                </a:solidFill>
              </a:rPr>
              <a:t>What is proposition </a:t>
            </a:r>
          </a:p>
          <a:p>
            <a:pPr algn="l" rtl="0"/>
            <a:r>
              <a:rPr lang="en-US" dirty="0" smtClean="0">
                <a:solidFill>
                  <a:schemeClr val="bg1"/>
                </a:solidFill>
              </a:rPr>
              <a:t>Proposition is the semantic content of a simple declarative sentence , it is essentially a semantic concept . </a:t>
            </a:r>
          </a:p>
          <a:p>
            <a:pPr algn="l" rtl="0"/>
            <a:r>
              <a:rPr lang="en-US" dirty="0" smtClean="0">
                <a:solidFill>
                  <a:schemeClr val="bg1"/>
                </a:solidFill>
              </a:rPr>
              <a:t>For instance </a:t>
            </a:r>
          </a:p>
          <a:p>
            <a:pPr algn="l" rtl="0"/>
            <a:r>
              <a:rPr lang="en-US" dirty="0" smtClean="0">
                <a:solidFill>
                  <a:schemeClr val="bg1"/>
                </a:solidFill>
              </a:rPr>
              <a:t> john saw Mary </a:t>
            </a:r>
          </a:p>
          <a:p>
            <a:pPr algn="l" rtl="0"/>
            <a:r>
              <a:rPr lang="en-US" dirty="0" smtClean="0">
                <a:solidFill>
                  <a:schemeClr val="bg1"/>
                </a:solidFill>
              </a:rPr>
              <a:t>john saw his sister </a:t>
            </a:r>
          </a:p>
          <a:p>
            <a:pPr algn="l" rtl="0"/>
            <a:r>
              <a:rPr lang="en-US" dirty="0" smtClean="0">
                <a:solidFill>
                  <a:schemeClr val="bg1"/>
                </a:solidFill>
              </a:rPr>
              <a:t>Mary was seen by peter’s uncle </a:t>
            </a:r>
          </a:p>
          <a:p>
            <a:pPr algn="l" rtl="0"/>
            <a:r>
              <a:rPr lang="en-US" dirty="0" smtClean="0">
                <a:solidFill>
                  <a:schemeClr val="bg1"/>
                </a:solidFill>
              </a:rPr>
              <a:t>All express are the same proposition . </a:t>
            </a:r>
          </a:p>
          <a:p>
            <a:pPr algn="l" rtl="0"/>
            <a:r>
              <a:rPr lang="en-US" dirty="0" smtClean="0">
                <a:solidFill>
                  <a:schemeClr val="bg1"/>
                </a:solidFill>
              </a:rPr>
              <a:t>Epistemic commitment is an obligation, which may be withdrawn only under appropriate circumstances, to uphold the factual truth of a given proposition, and to provide reasons for one's belief in that proposition. An epistemic commitment of some kind, on the part of the participants, underlies most arguments.</a:t>
            </a:r>
          </a:p>
        </p:txBody>
      </p:sp>
      <p:sp>
        <p:nvSpPr>
          <p:cNvPr id="4" name="عنوان 1"/>
          <p:cNvSpPr>
            <a:spLocks noGrp="1"/>
          </p:cNvSpPr>
          <p:nvPr>
            <p:ph type="title"/>
          </p:nvPr>
        </p:nvSpPr>
        <p:spPr>
          <a:xfrm>
            <a:off x="214282" y="857232"/>
            <a:ext cx="8572560" cy="714380"/>
          </a:xfrm>
        </p:spPr>
        <p:style>
          <a:lnRef idx="1">
            <a:schemeClr val="accent6"/>
          </a:lnRef>
          <a:fillRef idx="2">
            <a:schemeClr val="accent6"/>
          </a:fillRef>
          <a:effectRef idx="1">
            <a:schemeClr val="accent6"/>
          </a:effectRef>
          <a:fontRef idx="minor">
            <a:schemeClr val="dk1"/>
          </a:fontRef>
        </p:style>
        <p:txBody>
          <a:bodyPr/>
          <a:lstStyle/>
          <a:p>
            <a:r>
              <a:rPr lang="sr-Latn-BA" sz="4400" dirty="0" smtClean="0">
                <a:solidFill>
                  <a:schemeClr val="bg1"/>
                </a:solidFill>
              </a:rPr>
              <a:t/>
            </a:r>
            <a:br>
              <a:rPr lang="sr-Latn-BA" sz="4400" dirty="0" smtClean="0">
                <a:solidFill>
                  <a:schemeClr val="bg1"/>
                </a:solidFill>
              </a:rPr>
            </a:br>
            <a:r>
              <a:rPr lang="sr-Latn-BA" sz="3200" dirty="0" smtClean="0">
                <a:solidFill>
                  <a:schemeClr val="bg1"/>
                </a:solidFill>
              </a:rPr>
              <a:t> </a:t>
            </a:r>
            <a:r>
              <a:rPr lang="sr-Latn-BA" sz="2800" b="0" dirty="0" smtClean="0">
                <a:solidFill>
                  <a:schemeClr val="bg1"/>
                </a:solidFill>
              </a:rPr>
              <a:t>                                     </a:t>
            </a:r>
            <a:r>
              <a:rPr lang="ar-IQ" sz="2800" b="0" dirty="0" smtClean="0">
                <a:solidFill>
                  <a:schemeClr val="bg1"/>
                </a:solidFill>
              </a:rPr>
              <a:t/>
            </a:r>
            <a:br>
              <a:rPr lang="ar-IQ" sz="2800" b="0" dirty="0" smtClean="0">
                <a:solidFill>
                  <a:schemeClr val="bg1"/>
                </a:solidFill>
              </a:rPr>
            </a:br>
            <a:r>
              <a:rPr lang="ar-IQ" sz="2800" b="0" dirty="0" smtClean="0">
                <a:solidFill>
                  <a:schemeClr val="bg1"/>
                </a:solidFill>
              </a:rPr>
              <a:t/>
            </a:r>
            <a:br>
              <a:rPr lang="ar-IQ" sz="2800" b="0" dirty="0" smtClean="0">
                <a:solidFill>
                  <a:schemeClr val="bg1"/>
                </a:solidFill>
              </a:rPr>
            </a:br>
            <a:r>
              <a:rPr lang="sr-Latn-BA" sz="3200" dirty="0" smtClean="0">
                <a:solidFill>
                  <a:schemeClr val="bg1"/>
                </a:solidFill>
              </a:rPr>
              <a:t/>
            </a:r>
            <a:br>
              <a:rPr lang="sr-Latn-BA" sz="3200" dirty="0" smtClean="0">
                <a:solidFill>
                  <a:schemeClr val="bg1"/>
                </a:solidFill>
              </a:rPr>
            </a:br>
            <a:r>
              <a:rPr lang="sr-Latn-BA" sz="3200" dirty="0" smtClean="0">
                <a:solidFill>
                  <a:schemeClr val="bg1"/>
                </a:solidFill>
              </a:rPr>
              <a:t> Sentence ,statement  utterance &amp; proposition </a:t>
            </a:r>
            <a:endParaRPr lang="ar-IQ" sz="3200" b="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1785926"/>
            <a:ext cx="8501122" cy="4714908"/>
          </a:xfrm>
        </p:spPr>
        <p:txBody>
          <a:bodyPr>
            <a:noAutofit/>
          </a:bodyPr>
          <a:lstStyle/>
          <a:p>
            <a:pPr algn="just" rtl="0"/>
            <a:r>
              <a:rPr lang="en-US" sz="2800" dirty="0" smtClean="0"/>
              <a:t>A number of logical relations between sentences make a not infrequent appearance in semantic discussions, especially in lexical semantics. They are</a:t>
            </a:r>
          </a:p>
          <a:p>
            <a:pPr algn="just" rtl="0"/>
            <a:r>
              <a:rPr lang="en-US" sz="2800" dirty="0" smtClean="0"/>
              <a:t>related to, but not identical to, relations that logicians recognize between propositions. It is, however, necessary to bear in mind their logical basis, if confusion is to be avoided . Five relations will be recognized here: implication/ entailment, equivalence, contrariety, contradiction, and independence. </a:t>
            </a:r>
            <a:endParaRPr lang="ar-IQ" sz="2800" dirty="0"/>
          </a:p>
        </p:txBody>
      </p:sp>
      <p:sp>
        <p:nvSpPr>
          <p:cNvPr id="4" name="عنوان 1"/>
          <p:cNvSpPr>
            <a:spLocks noGrp="1"/>
          </p:cNvSpPr>
          <p:nvPr>
            <p:ph type="title"/>
          </p:nvPr>
        </p:nvSpPr>
        <p:spPr>
          <a:xfrm>
            <a:off x="214282" y="857232"/>
            <a:ext cx="8572560" cy="714380"/>
          </a:xfrm>
        </p:spPr>
        <p:style>
          <a:lnRef idx="2">
            <a:schemeClr val="accent2">
              <a:shade val="50000"/>
            </a:schemeClr>
          </a:lnRef>
          <a:fillRef idx="1">
            <a:schemeClr val="accent2"/>
          </a:fillRef>
          <a:effectRef idx="0">
            <a:schemeClr val="accent2"/>
          </a:effectRef>
          <a:fontRef idx="minor">
            <a:schemeClr val="lt1"/>
          </a:fontRef>
        </p:style>
        <p:txBody>
          <a:bodyPr/>
          <a:lstStyle/>
          <a:p>
            <a:r>
              <a:rPr sz="4000" smtClean="0">
                <a:solidFill>
                  <a:schemeClr val="tx1"/>
                </a:solidFill>
              </a:rPr>
              <a:t>Logical relations between  sentences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928670"/>
            <a:ext cx="7772400" cy="785818"/>
          </a:xfrm>
        </p:spPr>
        <p:style>
          <a:lnRef idx="0">
            <a:schemeClr val="accent3"/>
          </a:lnRef>
          <a:fillRef idx="3">
            <a:schemeClr val="accent3"/>
          </a:fillRef>
          <a:effectRef idx="3">
            <a:schemeClr val="accent3"/>
          </a:effectRef>
          <a:fontRef idx="minor">
            <a:schemeClr val="lt1"/>
          </a:fontRef>
        </p:style>
        <p:txBody>
          <a:bodyPr/>
          <a:lstStyle/>
          <a:p>
            <a:r>
              <a:rPr lang="sr-Latn-BA" sz="4000" dirty="0" smtClean="0">
                <a:solidFill>
                  <a:schemeClr val="tx1"/>
                </a:solidFill>
              </a:rPr>
              <a:t>Logical relations between  sentences </a:t>
            </a:r>
            <a:endParaRPr lang="ar-IQ" sz="4000" dirty="0"/>
          </a:p>
        </p:txBody>
      </p:sp>
      <p:sp>
        <p:nvSpPr>
          <p:cNvPr id="3" name="عنصر نائب للنص 2"/>
          <p:cNvSpPr>
            <a:spLocks noGrp="1"/>
          </p:cNvSpPr>
          <p:nvPr>
            <p:ph type="body" idx="1"/>
          </p:nvPr>
        </p:nvSpPr>
        <p:spPr>
          <a:xfrm>
            <a:off x="214282" y="1857364"/>
            <a:ext cx="8429684" cy="4786346"/>
          </a:xfrm>
        </p:spPr>
        <p:txBody>
          <a:bodyPr/>
          <a:lstStyle/>
          <a:p>
            <a:pPr algn="l" rtl="0"/>
            <a:r>
              <a:rPr lang="en-US" dirty="0" smtClean="0"/>
              <a:t>  what is an entailment ? </a:t>
            </a:r>
          </a:p>
          <a:p>
            <a:pPr algn="l" rtl="0"/>
            <a:r>
              <a:rPr lang="en-US" dirty="0" smtClean="0"/>
              <a:t>1- Entailment: it is a property of propositions ,which a sentence follows another sentence . </a:t>
            </a:r>
          </a:p>
          <a:p>
            <a:pPr algn="l" rtl="0"/>
            <a:r>
              <a:rPr lang="en-US" dirty="0" smtClean="0"/>
              <a:t>For instance</a:t>
            </a:r>
          </a:p>
          <a:p>
            <a:pPr algn="l" rtl="0"/>
            <a:r>
              <a:rPr lang="en-US" dirty="0" smtClean="0"/>
              <a:t>Yesterday I met a great person </a:t>
            </a:r>
          </a:p>
          <a:p>
            <a:pPr algn="l" rtl="0"/>
            <a:r>
              <a:rPr lang="en-US" dirty="0" smtClean="0"/>
              <a:t> Yesterday I met a  person  </a:t>
            </a:r>
          </a:p>
          <a:p>
            <a:pPr algn="l" rtl="0"/>
            <a:r>
              <a:rPr lang="en-US" dirty="0" smtClean="0"/>
              <a:t>Entailment can be either unilateral and bilateral . </a:t>
            </a:r>
          </a:p>
          <a:p>
            <a:pPr algn="l" rtl="0"/>
            <a:r>
              <a:rPr lang="en-US" dirty="0" smtClean="0"/>
              <a:t>Another example </a:t>
            </a:r>
          </a:p>
          <a:p>
            <a:pPr marL="457200" indent="-457200" algn="l" rtl="0">
              <a:buAutoNum type="alphaUcPeriod"/>
            </a:pPr>
            <a:r>
              <a:rPr lang="en-US" dirty="0" smtClean="0"/>
              <a:t>He is from India </a:t>
            </a:r>
          </a:p>
          <a:p>
            <a:pPr marL="457200" indent="-457200" algn="l" rtl="0">
              <a:buAutoNum type="alphaUcPeriod"/>
            </a:pPr>
            <a:r>
              <a:rPr lang="en-US" dirty="0" smtClean="0"/>
              <a:t>He is from Asia </a:t>
            </a:r>
          </a:p>
          <a:p>
            <a:pPr algn="l" rtl="0"/>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85720" y="2000240"/>
            <a:ext cx="8215370" cy="4643470"/>
          </a:xfrm>
        </p:spPr>
        <p:txBody>
          <a:bodyPr>
            <a:normAutofit/>
          </a:bodyPr>
          <a:lstStyle/>
          <a:p>
            <a:pPr algn="l" rtl="0"/>
            <a:r>
              <a:rPr lang="en-US" sz="2400" dirty="0" smtClean="0"/>
              <a:t>2-  Equivalence</a:t>
            </a:r>
          </a:p>
          <a:p>
            <a:pPr algn="l" rtl="0"/>
            <a:r>
              <a:rPr lang="en-US" sz="2400" dirty="0" smtClean="0"/>
              <a:t>Propositional equivalence between two sentences can be straightforwardly defined as mutual entailment. That is, in effect, equivalent to saying that the two sentences always express the same proposition (provided, of course, that corresponding definite referring expressions are co-referential). The following are examples of equivalence:</a:t>
            </a:r>
          </a:p>
          <a:p>
            <a:pPr algn="l" rtl="0"/>
            <a:r>
              <a:rPr lang="en-US" sz="2400" dirty="0" smtClean="0"/>
              <a:t>John killed the wasp . </a:t>
            </a:r>
          </a:p>
          <a:p>
            <a:pPr algn="l" rtl="0"/>
            <a:r>
              <a:rPr lang="en-US" sz="2400" dirty="0" smtClean="0"/>
              <a:t>The wasp was killed by john </a:t>
            </a:r>
          </a:p>
          <a:p>
            <a:pPr algn="l"/>
            <a:r>
              <a:rPr lang="en-US" sz="2400" dirty="0" smtClean="0"/>
              <a:t/>
            </a:r>
            <a:br>
              <a:rPr lang="en-US" sz="2400" dirty="0" smtClean="0"/>
            </a:br>
            <a:endParaRPr lang="ar-IQ" sz="2400" dirty="0"/>
          </a:p>
        </p:txBody>
      </p:sp>
      <p:sp>
        <p:nvSpPr>
          <p:cNvPr id="4" name="عنوان 1"/>
          <p:cNvSpPr>
            <a:spLocks noGrp="1"/>
          </p:cNvSpPr>
          <p:nvPr>
            <p:ph type="title"/>
          </p:nvPr>
        </p:nvSpPr>
        <p:spPr>
          <a:xfrm>
            <a:off x="357158" y="1000109"/>
            <a:ext cx="7772400" cy="714380"/>
          </a:xfrm>
        </p:spPr>
        <p:style>
          <a:lnRef idx="0">
            <a:schemeClr val="accent3"/>
          </a:lnRef>
          <a:fillRef idx="3">
            <a:schemeClr val="accent3"/>
          </a:fillRef>
          <a:effectRef idx="3">
            <a:schemeClr val="accent3"/>
          </a:effectRef>
          <a:fontRef idx="minor">
            <a:schemeClr val="lt1"/>
          </a:fontRef>
        </p:style>
        <p:txBody>
          <a:bodyPr/>
          <a:lstStyle/>
          <a:p>
            <a:r>
              <a:rPr lang="sr-Latn-BA" sz="4000" dirty="0" smtClean="0">
                <a:solidFill>
                  <a:schemeClr val="tx1"/>
                </a:solidFill>
              </a:rPr>
              <a:t>Logical relations between  sentences </a:t>
            </a:r>
            <a:endParaRPr lang="ar-IQ"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85720" y="2071678"/>
            <a:ext cx="8185052" cy="4429156"/>
          </a:xfrm>
        </p:spPr>
        <p:txBody>
          <a:bodyPr>
            <a:noAutofit/>
          </a:bodyPr>
          <a:lstStyle/>
          <a:p>
            <a:pPr algn="l" rtl="0"/>
            <a:r>
              <a:rPr lang="en-US" sz="2400" dirty="0" smtClean="0"/>
              <a:t> what is a Contrariety?</a:t>
            </a:r>
          </a:p>
          <a:p>
            <a:pPr algn="l" rtl="0"/>
            <a:r>
              <a:rPr lang="en-US" sz="2400" dirty="0" smtClean="0"/>
              <a:t>3- Contrariety propositions may not to be simultaneously true , although they may be simultaneously  false. </a:t>
            </a:r>
          </a:p>
          <a:p>
            <a:pPr algn="l" rtl="0"/>
            <a:r>
              <a:rPr lang="en-US" sz="2400" dirty="0" smtClean="0"/>
              <a:t>4- Contradictory propositions must have opposite truth values in every circumstance: that is, they cannot be either both true or both false. In any particular circumstance, one member of a contradictory pair must be true and the other false. The following sentences exemplify contradictory pairs:</a:t>
            </a:r>
          </a:p>
          <a:p>
            <a:pPr algn="l" rtl="0"/>
            <a:r>
              <a:rPr lang="en-US" sz="2400" dirty="0" smtClean="0"/>
              <a:t>For instance </a:t>
            </a:r>
          </a:p>
          <a:p>
            <a:pPr algn="l" rtl="0"/>
            <a:r>
              <a:rPr lang="en-US" sz="2400" dirty="0" smtClean="0"/>
              <a:t>John is still singing.             John is no longer singing</a:t>
            </a:r>
          </a:p>
          <a:p>
            <a:pPr algn="l"/>
            <a:r>
              <a:rPr lang="en-US" sz="2400" dirty="0" smtClean="0"/>
              <a:t/>
            </a:r>
            <a:br>
              <a:rPr lang="en-US" sz="2400" dirty="0" smtClean="0"/>
            </a:br>
            <a:endParaRPr lang="en-US" sz="2400" dirty="0" smtClean="0"/>
          </a:p>
          <a:p>
            <a:pPr algn="l" rtl="0"/>
            <a:endParaRPr lang="ar-IQ" sz="2400" dirty="0"/>
          </a:p>
        </p:txBody>
      </p:sp>
      <p:sp>
        <p:nvSpPr>
          <p:cNvPr id="5" name="عنوان 1"/>
          <p:cNvSpPr>
            <a:spLocks noGrp="1"/>
          </p:cNvSpPr>
          <p:nvPr>
            <p:ph type="title"/>
          </p:nvPr>
        </p:nvSpPr>
        <p:spPr>
          <a:xfrm>
            <a:off x="357158" y="1000109"/>
            <a:ext cx="7772400" cy="714380"/>
          </a:xfrm>
        </p:spPr>
        <p:style>
          <a:lnRef idx="0">
            <a:schemeClr val="accent3"/>
          </a:lnRef>
          <a:fillRef idx="3">
            <a:schemeClr val="accent3"/>
          </a:fillRef>
          <a:effectRef idx="3">
            <a:schemeClr val="accent3"/>
          </a:effectRef>
          <a:fontRef idx="minor">
            <a:schemeClr val="lt1"/>
          </a:fontRef>
        </p:style>
        <p:txBody>
          <a:bodyPr/>
          <a:lstStyle/>
          <a:p>
            <a:r>
              <a:rPr lang="sr-Latn-BA" sz="4000" dirty="0" smtClean="0">
                <a:solidFill>
                  <a:schemeClr val="tx1"/>
                </a:solidFill>
              </a:rPr>
              <a:t>Logical relations between  sentences </a:t>
            </a:r>
            <a:endParaRPr lang="ar-IQ"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357158" y="2071678"/>
            <a:ext cx="8072494" cy="4357718"/>
          </a:xfrm>
        </p:spPr>
        <p:style>
          <a:lnRef idx="3">
            <a:schemeClr val="lt1"/>
          </a:lnRef>
          <a:fillRef idx="1">
            <a:schemeClr val="accent3"/>
          </a:fillRef>
          <a:effectRef idx="1">
            <a:schemeClr val="accent3"/>
          </a:effectRef>
          <a:fontRef idx="minor">
            <a:schemeClr val="lt1"/>
          </a:fontRef>
        </p:style>
        <p:txBody>
          <a:bodyPr>
            <a:noAutofit/>
          </a:bodyPr>
          <a:lstStyle/>
          <a:p>
            <a:pPr algn="l"/>
            <a:r>
              <a:rPr lang="en-US" sz="2000" dirty="0" smtClean="0">
                <a:solidFill>
                  <a:schemeClr val="bg1"/>
                </a:solidFill>
              </a:rPr>
              <a:t/>
            </a:r>
            <a:br>
              <a:rPr lang="en-US" sz="2000" dirty="0" smtClean="0">
                <a:solidFill>
                  <a:schemeClr val="bg1"/>
                </a:solidFill>
              </a:rPr>
            </a:br>
            <a:r>
              <a:rPr lang="en-US" sz="2000" dirty="0" smtClean="0">
                <a:solidFill>
                  <a:schemeClr val="bg1"/>
                </a:solidFill>
              </a:rPr>
              <a:t>If John is still singing, then it is false that he is no longer singing; to this extent, this is like contrariety. However, there is a crucial difference: if it is false that John is still singing, then it must be the case that he is no longer singing, and if it is false that he is no longer singing, then he must be still singing.</a:t>
            </a:r>
          </a:p>
          <a:p>
            <a:pPr algn="l" rtl="0"/>
            <a:r>
              <a:rPr lang="en-US" sz="2000" dirty="0" smtClean="0">
                <a:solidFill>
                  <a:schemeClr val="bg1"/>
                </a:solidFill>
              </a:rPr>
              <a:t>  5- Independence</a:t>
            </a:r>
          </a:p>
          <a:p>
            <a:pPr algn="l" rtl="0"/>
            <a:r>
              <a:rPr lang="en-US" sz="2000" dirty="0" smtClean="0">
                <a:solidFill>
                  <a:schemeClr val="bg1"/>
                </a:solidFill>
              </a:rPr>
              <a:t>For some pairs of propositions, the truth values vary independently of one another they may be both true, both false, or one true and the other false:</a:t>
            </a:r>
          </a:p>
          <a:p>
            <a:pPr algn="l" rtl="0"/>
            <a:r>
              <a:rPr lang="en-US" sz="2000" dirty="0" smtClean="0">
                <a:solidFill>
                  <a:schemeClr val="bg1"/>
                </a:solidFill>
              </a:rPr>
              <a:t>John is retired.   Mary is married</a:t>
            </a:r>
          </a:p>
          <a:p>
            <a:pPr algn="l" rtl="0"/>
            <a:r>
              <a:rPr lang="en-US" sz="2000" dirty="0" smtClean="0">
                <a:solidFill>
                  <a:schemeClr val="bg1"/>
                </a:solidFill>
              </a:rPr>
              <a:t>The relations described in this section have an important role in the analysis of meaning relations between words. </a:t>
            </a:r>
          </a:p>
          <a:p>
            <a:pPr algn="l"/>
            <a:r>
              <a:rPr lang="en-US" sz="2000" dirty="0" smtClean="0">
                <a:solidFill>
                  <a:schemeClr val="bg1"/>
                </a:solidFill>
              </a:rPr>
              <a:t/>
            </a:r>
            <a:br>
              <a:rPr lang="en-US" sz="2000" dirty="0" smtClean="0">
                <a:solidFill>
                  <a:schemeClr val="bg1"/>
                </a:solidFill>
              </a:rPr>
            </a:br>
            <a:endParaRPr lang="en-US" sz="2000" dirty="0" smtClean="0">
              <a:solidFill>
                <a:schemeClr val="bg1"/>
              </a:solidFill>
            </a:endParaRPr>
          </a:p>
          <a:p>
            <a:pPr algn="l"/>
            <a:endParaRPr lang="ar-IQ" sz="2000" dirty="0">
              <a:solidFill>
                <a:schemeClr val="bg1"/>
              </a:solidFill>
            </a:endParaRPr>
          </a:p>
        </p:txBody>
      </p:sp>
      <p:sp>
        <p:nvSpPr>
          <p:cNvPr id="4" name="عنوان 1"/>
          <p:cNvSpPr txBox="1">
            <a:spLocks/>
          </p:cNvSpPr>
          <p:nvPr/>
        </p:nvSpPr>
        <p:spPr>
          <a:xfrm>
            <a:off x="357158" y="1000109"/>
            <a:ext cx="7772400" cy="714380"/>
          </a:xfrm>
          <a:prstGeom prst="rect">
            <a:avLst/>
          </a:prstGeom>
        </p:spPr>
        <p:style>
          <a:lnRef idx="0">
            <a:schemeClr val="accent3"/>
          </a:lnRef>
          <a:fillRef idx="3">
            <a:schemeClr val="accent3"/>
          </a:fillRef>
          <a:effectRef idx="3">
            <a:schemeClr val="accent3"/>
          </a:effectRef>
          <a:fontRef idx="minor">
            <a:schemeClr val="lt1"/>
          </a:fontRef>
        </p:style>
        <p:txBody>
          <a:bodyPr vert="horz" lIns="0" tIns="0" rIns="0" bIns="0" anchor="b">
            <a:noAutofit/>
            <a:scene3d>
              <a:camera prst="orthographicFront"/>
              <a:lightRig rig="freezing" dir="t">
                <a:rot lat="0" lon="0" rev="5640000"/>
              </a:lightRig>
            </a:scene3d>
            <a:sp3d prstMaterial="flat">
              <a:bevelT w="38100" h="381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sr-Latn-BA" sz="4000" b="1" i="0" u="none" strike="noStrike" kern="1200" cap="none" spc="0" normalizeH="0" baseline="0" noProof="0" dirty="0" smtClean="0">
                <a:ln w="635">
                  <a:noFill/>
                </a:ln>
                <a:solidFill>
                  <a:schemeClr val="bg1"/>
                </a:solidFill>
                <a:effectLst>
                  <a:outerShdw blurRad="38100" dist="25400" dir="5400000" algn="tl" rotWithShape="0">
                    <a:srgbClr val="000000">
                      <a:alpha val="43000"/>
                    </a:srgbClr>
                  </a:outerShdw>
                </a:effectLst>
                <a:uLnTx/>
                <a:uFillTx/>
                <a:latin typeface="+mj-lt"/>
                <a:ea typeface="+mj-ea"/>
                <a:cs typeface="+mj-cs"/>
              </a:rPr>
              <a:t>Logical relations between  sentences </a:t>
            </a:r>
            <a:endParaRPr kumimoji="0" lang="ar-IQ" sz="4000" b="1" i="0" u="none" strike="noStrike" kern="1200" cap="none" spc="0" normalizeH="0" baseline="0" noProof="0" dirty="0">
              <a:ln w="635">
                <a:noFill/>
              </a:ln>
              <a:solidFill>
                <a:schemeClr val="bg1"/>
              </a:solidFill>
              <a:effectLst>
                <a:outerShdw blurRad="38100" dist="25400" dir="5400000" algn="tl" rotWithShape="0">
                  <a:srgbClr val="000000">
                    <a:alpha val="43000"/>
                  </a:srgbClr>
                </a:outerShdw>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00034" y="1928802"/>
            <a:ext cx="8072494" cy="4572032"/>
          </a:xfrm>
        </p:spPr>
        <p:txBody>
          <a:bodyPr>
            <a:normAutofit lnSpcReduction="10000"/>
          </a:bodyPr>
          <a:lstStyle/>
          <a:p>
            <a:pPr algn="l" rtl="0"/>
            <a:r>
              <a:rPr lang="en-US" dirty="0" smtClean="0">
                <a:solidFill>
                  <a:schemeClr val="bg1"/>
                </a:solidFill>
              </a:rPr>
              <a:t>What is Analytic?  </a:t>
            </a:r>
          </a:p>
          <a:p>
            <a:pPr algn="l" rtl="0"/>
            <a:r>
              <a:rPr lang="en-US" sz="2800" dirty="0" smtClean="0">
                <a:solidFill>
                  <a:schemeClr val="bg1"/>
                </a:solidFill>
              </a:rPr>
              <a:t>Analytic sentences are sentences which automatically express true propositions in any context, by virtue of the meanings of their constituent words and arrangement. The following sentences are therefore analytical:</a:t>
            </a:r>
          </a:p>
          <a:p>
            <a:pPr algn="l" rtl="0"/>
            <a:r>
              <a:rPr lang="en-US" sz="2800" dirty="0" smtClean="0">
                <a:solidFill>
                  <a:schemeClr val="bg1"/>
                </a:solidFill>
              </a:rPr>
              <a:t>Bachelors are unmarried. </a:t>
            </a:r>
          </a:p>
          <a:p>
            <a:pPr algn="l" rtl="0"/>
            <a:r>
              <a:rPr lang="en-US" sz="2800" dirty="0" smtClean="0">
                <a:solidFill>
                  <a:schemeClr val="bg1"/>
                </a:solidFill>
              </a:rPr>
              <a:t>John's uncle is a man. </a:t>
            </a:r>
          </a:p>
          <a:p>
            <a:pPr algn="l" rtl="0"/>
            <a:r>
              <a:rPr lang="en-US" sz="2800" dirty="0" smtClean="0">
                <a:solidFill>
                  <a:schemeClr val="bg1"/>
                </a:solidFill>
              </a:rPr>
              <a:t>This proposition is either true or false.</a:t>
            </a:r>
          </a:p>
          <a:p>
            <a:r>
              <a:rPr lang="en-US" dirty="0" smtClean="0">
                <a:solidFill>
                  <a:schemeClr val="bg1"/>
                </a:solidFill>
              </a:rPr>
              <a:t/>
            </a:r>
            <a:br>
              <a:rPr lang="en-US" dirty="0" smtClean="0">
                <a:solidFill>
                  <a:schemeClr val="bg1"/>
                </a:solidFill>
              </a:rPr>
            </a:br>
            <a:endParaRPr lang="ar-IQ" dirty="0">
              <a:solidFill>
                <a:schemeClr val="bg1"/>
              </a:solidFill>
            </a:endParaRPr>
          </a:p>
        </p:txBody>
      </p:sp>
      <p:sp>
        <p:nvSpPr>
          <p:cNvPr id="7" name="عنوان 1"/>
          <p:cNvSpPr txBox="1">
            <a:spLocks/>
          </p:cNvSpPr>
          <p:nvPr/>
        </p:nvSpPr>
        <p:spPr>
          <a:xfrm>
            <a:off x="785786" y="1000108"/>
            <a:ext cx="7772400" cy="714380"/>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anchor="b">
            <a:noAutofit/>
            <a:scene3d>
              <a:camera prst="orthographicFront"/>
              <a:lightRig rig="freezing" dir="t">
                <a:rot lat="0" lon="0" rev="5640000"/>
              </a:lightRig>
            </a:scene3d>
            <a:sp3d prstMaterial="flat">
              <a:bevelT w="38100" h="38100"/>
            </a:sp3d>
          </a:bodyPr>
          <a:lstStyle/>
          <a:p>
            <a:pPr algn="just" rtl="0"/>
            <a:r>
              <a:rPr lang="en-US" sz="2800" dirty="0" smtClean="0">
                <a:solidFill>
                  <a:schemeClr val="tx1"/>
                </a:solidFill>
              </a:rPr>
              <a:t>Analytic , paradoxical &amp; synthetic sentences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3" y="571480"/>
            <a:ext cx="8072495" cy="964704"/>
          </a:xfrm>
        </p:spPr>
        <p:style>
          <a:lnRef idx="1">
            <a:schemeClr val="accent3"/>
          </a:lnRef>
          <a:fillRef idx="3">
            <a:schemeClr val="accent3"/>
          </a:fillRef>
          <a:effectRef idx="2">
            <a:schemeClr val="accent3"/>
          </a:effectRef>
          <a:fontRef idx="minor">
            <a:schemeClr val="lt1"/>
          </a:fontRef>
        </p:style>
        <p:txBody>
          <a:bodyPr/>
          <a:lstStyle/>
          <a:p>
            <a:pPr algn="ctr"/>
            <a:r>
              <a:rPr sz="4400" smtClean="0">
                <a:solidFill>
                  <a:schemeClr val="tx1"/>
                </a:solidFill>
              </a:rPr>
              <a:t>Contents </a:t>
            </a:r>
            <a:endParaRPr lang="ar-IQ" sz="4400" dirty="0">
              <a:solidFill>
                <a:schemeClr val="tx1"/>
              </a:solidFill>
            </a:endParaRPr>
          </a:p>
        </p:txBody>
      </p:sp>
      <p:sp>
        <p:nvSpPr>
          <p:cNvPr id="3" name="عنصر نائب للنص 2"/>
          <p:cNvSpPr>
            <a:spLocks noGrp="1"/>
          </p:cNvSpPr>
          <p:nvPr>
            <p:ph type="body" idx="1"/>
          </p:nvPr>
        </p:nvSpPr>
        <p:spPr>
          <a:xfrm>
            <a:off x="214283" y="1785927"/>
            <a:ext cx="8715436" cy="4643470"/>
          </a:xfrm>
        </p:spPr>
        <p:style>
          <a:lnRef idx="0">
            <a:schemeClr val="accent2"/>
          </a:lnRef>
          <a:fillRef idx="3">
            <a:schemeClr val="accent2"/>
          </a:fillRef>
          <a:effectRef idx="3">
            <a:schemeClr val="accent2"/>
          </a:effectRef>
          <a:fontRef idx="minor">
            <a:schemeClr val="lt1"/>
          </a:fontRef>
        </p:style>
        <p:txBody>
          <a:bodyPr>
            <a:normAutofit/>
          </a:bodyPr>
          <a:lstStyle/>
          <a:p>
            <a:pPr algn="just" rtl="0">
              <a:buFont typeface="Wingdings" pitchFamily="2" charset="2"/>
              <a:buChar char="§"/>
            </a:pPr>
            <a:r>
              <a:rPr lang="en-US" sz="2800" dirty="0" smtClean="0"/>
              <a:t>  </a:t>
            </a:r>
            <a:r>
              <a:rPr lang="en-US" sz="3200" dirty="0" smtClean="0"/>
              <a:t>Arguments &amp; Predicates </a:t>
            </a:r>
          </a:p>
          <a:p>
            <a:pPr algn="just" rtl="0">
              <a:buFont typeface="Wingdings" pitchFamily="2" charset="2"/>
              <a:buChar char="§"/>
            </a:pPr>
            <a:r>
              <a:rPr lang="en-US" sz="3200" dirty="0" smtClean="0"/>
              <a:t> Sense , denotation , and reference :  intension &amp;       extension </a:t>
            </a:r>
          </a:p>
          <a:p>
            <a:pPr algn="just" rtl="0">
              <a:buFont typeface="Wingdings" pitchFamily="2" charset="2"/>
              <a:buChar char="§"/>
            </a:pPr>
            <a:r>
              <a:rPr lang="en-US" sz="3200" dirty="0" smtClean="0"/>
              <a:t>Sentence ,statement  utterance &amp; proposition </a:t>
            </a:r>
          </a:p>
          <a:p>
            <a:pPr algn="just" rtl="0">
              <a:buFont typeface="Wingdings" pitchFamily="2" charset="2"/>
              <a:buChar char="§"/>
            </a:pPr>
            <a:r>
              <a:rPr lang="en-US" sz="3200" dirty="0" smtClean="0"/>
              <a:t>Logical relations between  sentences </a:t>
            </a:r>
          </a:p>
          <a:p>
            <a:pPr algn="just" rtl="0">
              <a:buFont typeface="Wingdings" pitchFamily="2" charset="2"/>
              <a:buChar char="§"/>
            </a:pPr>
            <a:r>
              <a:rPr lang="en-US" sz="3200" dirty="0" smtClean="0"/>
              <a:t>Analytic , paradoxical &amp; synthetic sentences</a:t>
            </a:r>
          </a:p>
          <a:p>
            <a:pPr algn="just" rtl="0">
              <a:buFont typeface="Wingdings" pitchFamily="2" charset="2"/>
              <a:buChar char="§"/>
            </a:pPr>
            <a:r>
              <a:rPr lang="en-US" sz="3200" dirty="0" smtClean="0"/>
              <a:t>Reference   </a:t>
            </a:r>
          </a:p>
          <a:p>
            <a:pPr algn="l" rtl="0">
              <a:buFont typeface="Wingdings" pitchFamily="2" charset="2"/>
              <a:buChar char="§"/>
            </a:pPr>
            <a:endParaRPr lang="en-US" sz="2800" dirty="0" smtClean="0"/>
          </a:p>
          <a:p>
            <a:pPr algn="l" rtl="0">
              <a:buFont typeface="Wingdings" pitchFamily="2" charset="2"/>
              <a:buChar char="§"/>
            </a:pPr>
            <a:endParaRPr lang="ar-IQ"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428596" y="2000240"/>
            <a:ext cx="7929618" cy="4214842"/>
          </a:xfrm>
        </p:spPr>
        <p:txBody>
          <a:bodyPr>
            <a:noAutofit/>
          </a:bodyPr>
          <a:lstStyle/>
          <a:p>
            <a:pPr algn="l" rtl="0"/>
            <a:r>
              <a:rPr lang="sr-Latn-BA" sz="2800" dirty="0" smtClean="0">
                <a:solidFill>
                  <a:schemeClr val="bg1"/>
                </a:solidFill>
              </a:rPr>
              <a:t>Paradox</a:t>
            </a:r>
          </a:p>
          <a:p>
            <a:pPr algn="l" rtl="0"/>
            <a:r>
              <a:rPr lang="sr-Latn-BA" sz="2800" b="1" dirty="0" smtClean="0">
                <a:solidFill>
                  <a:schemeClr val="bg1"/>
                </a:solidFill>
              </a:rPr>
              <a:t>Paradoxical sentences   automatically express false propositions:</a:t>
            </a:r>
            <a:endParaRPr lang="sr-Latn-BA" sz="2800" dirty="0" smtClean="0">
              <a:solidFill>
                <a:schemeClr val="bg1"/>
              </a:solidFill>
            </a:endParaRPr>
          </a:p>
          <a:p>
            <a:pPr algn="l" rtl="0"/>
            <a:r>
              <a:rPr lang="en-US" sz="2800" dirty="0" smtClean="0">
                <a:solidFill>
                  <a:schemeClr val="bg1"/>
                </a:solidFill>
              </a:rPr>
              <a:t>For instance </a:t>
            </a:r>
          </a:p>
          <a:p>
            <a:pPr algn="l" rtl="0"/>
            <a:r>
              <a:rPr lang="en-US" sz="2800" b="1" i="1" dirty="0" smtClean="0">
                <a:solidFill>
                  <a:schemeClr val="bg1"/>
                </a:solidFill>
              </a:rPr>
              <a:t>Bachelors are married. </a:t>
            </a:r>
            <a:endParaRPr lang="en-US" sz="2800" dirty="0" smtClean="0">
              <a:solidFill>
                <a:schemeClr val="bg1"/>
              </a:solidFill>
            </a:endParaRPr>
          </a:p>
          <a:p>
            <a:pPr algn="l" rtl="0"/>
            <a:r>
              <a:rPr lang="en-US" sz="2800" b="1" i="1" dirty="0" smtClean="0">
                <a:solidFill>
                  <a:schemeClr val="bg1"/>
                </a:solidFill>
              </a:rPr>
              <a:t>John's sister is a man. </a:t>
            </a:r>
            <a:endParaRPr lang="en-US" sz="2800" dirty="0" smtClean="0">
              <a:solidFill>
                <a:schemeClr val="bg1"/>
              </a:solidFill>
            </a:endParaRPr>
          </a:p>
          <a:p>
            <a:pPr algn="l" rtl="0"/>
            <a:r>
              <a:rPr lang="en-US" sz="2800" b="1" i="1" dirty="0" smtClean="0">
                <a:solidFill>
                  <a:schemeClr val="bg1"/>
                </a:solidFill>
              </a:rPr>
              <a:t>This red paint is green.</a:t>
            </a:r>
            <a:endParaRPr lang="en-US" sz="2800" dirty="0" smtClean="0">
              <a:solidFill>
                <a:schemeClr val="bg1"/>
              </a:solidFill>
            </a:endParaRPr>
          </a:p>
          <a:p>
            <a:pPr algn="l" rtl="0"/>
            <a:r>
              <a:rPr lang="en-US" sz="2800" dirty="0" smtClean="0">
                <a:solidFill>
                  <a:schemeClr val="bg1"/>
                </a:solidFill>
              </a:rPr>
              <a:t/>
            </a:r>
            <a:br>
              <a:rPr lang="en-US" sz="2800" dirty="0" smtClean="0">
                <a:solidFill>
                  <a:schemeClr val="bg1"/>
                </a:solidFill>
              </a:rPr>
            </a:br>
            <a:r>
              <a:rPr lang="en-US" sz="2800" dirty="0" smtClean="0">
                <a:solidFill>
                  <a:schemeClr val="bg1"/>
                </a:solidFill>
              </a:rPr>
              <a:t> </a:t>
            </a:r>
            <a:r>
              <a:rPr lang="sr-Latn-BA" sz="2800" dirty="0" smtClean="0">
                <a:solidFill>
                  <a:schemeClr val="bg1"/>
                </a:solidFill>
              </a:rPr>
              <a:t/>
            </a:r>
            <a:br>
              <a:rPr lang="sr-Latn-BA" sz="2800" dirty="0" smtClean="0">
                <a:solidFill>
                  <a:schemeClr val="bg1"/>
                </a:solidFill>
              </a:rPr>
            </a:br>
            <a:endParaRPr lang="ar-IQ" sz="2800" dirty="0">
              <a:solidFill>
                <a:schemeClr val="bg1"/>
              </a:solidFill>
            </a:endParaRPr>
          </a:p>
        </p:txBody>
      </p:sp>
      <p:sp>
        <p:nvSpPr>
          <p:cNvPr id="4" name="عنوان 1"/>
          <p:cNvSpPr txBox="1">
            <a:spLocks/>
          </p:cNvSpPr>
          <p:nvPr/>
        </p:nvSpPr>
        <p:spPr>
          <a:xfrm>
            <a:off x="785786" y="1000108"/>
            <a:ext cx="7772400" cy="714380"/>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anchor="b">
            <a:noAutofit/>
            <a:scene3d>
              <a:camera prst="orthographicFront"/>
              <a:lightRig rig="freezing" dir="t">
                <a:rot lat="0" lon="0" rev="5640000"/>
              </a:lightRig>
            </a:scene3d>
            <a:sp3d prstMaterial="flat">
              <a:bevelT w="38100" h="38100"/>
            </a:sp3d>
          </a:bodyPr>
          <a:lstStyle/>
          <a:p>
            <a:pPr algn="just" rtl="0"/>
            <a:r>
              <a:rPr lang="en-US" sz="2800" dirty="0" smtClean="0">
                <a:solidFill>
                  <a:schemeClr val="bg1"/>
                </a:solidFill>
              </a:rPr>
              <a:t>Analytic , paradoxical &amp; synthetic sentences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71472" y="2000240"/>
            <a:ext cx="7929618" cy="4572032"/>
          </a:xfrm>
        </p:spPr>
        <p:txBody>
          <a:bodyPr>
            <a:noAutofit/>
          </a:bodyPr>
          <a:lstStyle/>
          <a:p>
            <a:pPr algn="l" rtl="0" fontAlgn="base"/>
            <a:r>
              <a:rPr lang="en-US" sz="2000" b="1" dirty="0" smtClean="0">
                <a:solidFill>
                  <a:schemeClr val="bg1"/>
                </a:solidFill>
              </a:rPr>
              <a:t> what is Synthetic? </a:t>
            </a:r>
          </a:p>
          <a:p>
            <a:pPr algn="l" rtl="0"/>
            <a:r>
              <a:rPr lang="en-US" sz="2000" b="1" dirty="0" smtClean="0">
                <a:solidFill>
                  <a:schemeClr val="bg1"/>
                </a:solidFill>
              </a:rPr>
              <a:t>Synthetic sentences are those which express true propositions in some ( conceivable) contexts (although they may be false of the world as we false ones in others (this is the normal kind of sentence  communication): </a:t>
            </a:r>
            <a:endParaRPr lang="en-US" sz="2000" dirty="0" smtClean="0">
              <a:solidFill>
                <a:schemeClr val="bg1"/>
              </a:solidFill>
            </a:endParaRPr>
          </a:p>
          <a:p>
            <a:pPr algn="l" rtl="0"/>
            <a:r>
              <a:rPr lang="en-US" sz="2000" b="1" dirty="0" smtClean="0">
                <a:solidFill>
                  <a:schemeClr val="bg1"/>
                </a:solidFill>
              </a:rPr>
              <a:t>For instance </a:t>
            </a:r>
            <a:endParaRPr lang="en-US" sz="2000" dirty="0" smtClean="0">
              <a:solidFill>
                <a:schemeClr val="bg1"/>
              </a:solidFill>
            </a:endParaRPr>
          </a:p>
          <a:p>
            <a:pPr algn="l" rtl="0"/>
            <a:r>
              <a:rPr lang="en-US" sz="2000" b="1" dirty="0" smtClean="0">
                <a:solidFill>
                  <a:schemeClr val="bg1"/>
                </a:solidFill>
              </a:rPr>
              <a:t>John's sister is married. </a:t>
            </a:r>
            <a:endParaRPr lang="en-US" sz="2000" dirty="0" smtClean="0">
              <a:solidFill>
                <a:schemeClr val="bg1"/>
              </a:solidFill>
            </a:endParaRPr>
          </a:p>
          <a:p>
            <a:pPr algn="l" rtl="0"/>
            <a:r>
              <a:rPr lang="en-US" sz="2000" b="1" dirty="0" smtClean="0">
                <a:solidFill>
                  <a:schemeClr val="bg1"/>
                </a:solidFill>
              </a:rPr>
              <a:t>This paint is green. </a:t>
            </a:r>
            <a:endParaRPr lang="en-US" sz="2000" dirty="0" smtClean="0">
              <a:solidFill>
                <a:schemeClr val="bg1"/>
              </a:solidFill>
            </a:endParaRPr>
          </a:p>
          <a:p>
            <a:pPr algn="l" rtl="0"/>
            <a:r>
              <a:rPr lang="en-US" sz="2000" b="1" dirty="0" smtClean="0">
                <a:solidFill>
                  <a:schemeClr val="bg1"/>
                </a:solidFill>
              </a:rPr>
              <a:t>All dogs are brown.</a:t>
            </a:r>
            <a:endParaRPr lang="en-US" sz="2000" dirty="0" smtClean="0">
              <a:solidFill>
                <a:schemeClr val="bg1"/>
              </a:solidFill>
            </a:endParaRPr>
          </a:p>
          <a:p>
            <a:pPr algn="l" rtl="0"/>
            <a:r>
              <a:rPr lang="en-US" sz="2000" b="1" dirty="0" smtClean="0">
                <a:solidFill>
                  <a:schemeClr val="bg1"/>
                </a:solidFill>
              </a:rPr>
              <a:t>(The last sentence is actually false, but it is not logically false; it is easy . imagine circumstances in which it would be true.)</a:t>
            </a:r>
            <a:endParaRPr lang="en-US" sz="2000" dirty="0" smtClean="0">
              <a:solidFill>
                <a:schemeClr val="bg1"/>
              </a:solidFill>
            </a:endParaRPr>
          </a:p>
          <a:p>
            <a:pPr algn="l" rtl="0"/>
            <a:r>
              <a:rPr lang="en-US" sz="2000" dirty="0" smtClean="0">
                <a:solidFill>
                  <a:schemeClr val="bg1"/>
                </a:solidFill>
              </a:rPr>
              <a:t/>
            </a:r>
            <a:br>
              <a:rPr lang="en-US" sz="2000" dirty="0" smtClean="0">
                <a:solidFill>
                  <a:schemeClr val="bg1"/>
                </a:solidFill>
              </a:rPr>
            </a:br>
            <a:endParaRPr lang="ar-IQ" sz="2000" dirty="0">
              <a:solidFill>
                <a:schemeClr val="bg1"/>
              </a:solidFill>
            </a:endParaRPr>
          </a:p>
        </p:txBody>
      </p:sp>
      <p:sp>
        <p:nvSpPr>
          <p:cNvPr id="5" name="عنوان 1"/>
          <p:cNvSpPr txBox="1">
            <a:spLocks/>
          </p:cNvSpPr>
          <p:nvPr/>
        </p:nvSpPr>
        <p:spPr>
          <a:xfrm>
            <a:off x="785786" y="1000108"/>
            <a:ext cx="7772400" cy="714380"/>
          </a:xfrm>
          <a:prstGeom prst="rect">
            <a:avLst/>
          </a:prstGeom>
        </p:spPr>
        <p:style>
          <a:lnRef idx="1">
            <a:schemeClr val="accent4"/>
          </a:lnRef>
          <a:fillRef idx="2">
            <a:schemeClr val="accent4"/>
          </a:fillRef>
          <a:effectRef idx="1">
            <a:schemeClr val="accent4"/>
          </a:effectRef>
          <a:fontRef idx="minor">
            <a:schemeClr val="dk1"/>
          </a:fontRef>
        </p:style>
        <p:txBody>
          <a:bodyPr vert="horz" lIns="0" tIns="0" rIns="0" bIns="0" anchor="b">
            <a:noAutofit/>
            <a:scene3d>
              <a:camera prst="orthographicFront"/>
              <a:lightRig rig="freezing" dir="t">
                <a:rot lat="0" lon="0" rev="5640000"/>
              </a:lightRig>
            </a:scene3d>
            <a:sp3d prstMaterial="flat">
              <a:bevelT w="38100" h="38100"/>
            </a:sp3d>
          </a:bodyPr>
          <a:lstStyle/>
          <a:p>
            <a:pPr algn="just" rtl="0"/>
            <a:r>
              <a:rPr lang="en-US" sz="2800" dirty="0" smtClean="0">
                <a:solidFill>
                  <a:schemeClr val="bg1"/>
                </a:solidFill>
              </a:rPr>
              <a:t>Analytic , paradoxical &amp; synthetic sentences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1071546"/>
            <a:ext cx="3112954" cy="897818"/>
          </a:xfrm>
        </p:spPr>
        <p:style>
          <a:lnRef idx="1">
            <a:schemeClr val="accent3"/>
          </a:lnRef>
          <a:fillRef idx="2">
            <a:schemeClr val="accent3"/>
          </a:fillRef>
          <a:effectRef idx="1">
            <a:schemeClr val="accent3"/>
          </a:effectRef>
          <a:fontRef idx="minor">
            <a:schemeClr val="dk1"/>
          </a:fontRef>
        </p:style>
        <p:txBody>
          <a:bodyPr/>
          <a:lstStyle/>
          <a:p>
            <a:r>
              <a:rPr lang="ar-IQ" sz="4400" dirty="0" smtClean="0">
                <a:solidFill>
                  <a:schemeClr val="bg1"/>
                </a:solidFill>
              </a:rPr>
              <a:t> </a:t>
            </a:r>
            <a:r>
              <a:rPr lang="sr-Latn-BA" sz="4400" dirty="0" smtClean="0">
                <a:solidFill>
                  <a:schemeClr val="bg1"/>
                </a:solidFill>
              </a:rPr>
              <a:t>References</a:t>
            </a:r>
            <a:endParaRPr lang="ar-IQ" sz="4400" dirty="0">
              <a:solidFill>
                <a:schemeClr val="bg1"/>
              </a:solidFill>
            </a:endParaRPr>
          </a:p>
        </p:txBody>
      </p:sp>
      <p:sp>
        <p:nvSpPr>
          <p:cNvPr id="3" name="عنصر نائب للنص 2"/>
          <p:cNvSpPr>
            <a:spLocks noGrp="1"/>
          </p:cNvSpPr>
          <p:nvPr>
            <p:ph type="body" idx="1"/>
          </p:nvPr>
        </p:nvSpPr>
        <p:spPr>
          <a:xfrm>
            <a:off x="285720" y="2357430"/>
            <a:ext cx="8613648" cy="4286279"/>
          </a:xfrm>
        </p:spPr>
        <p:style>
          <a:lnRef idx="1">
            <a:schemeClr val="accent1"/>
          </a:lnRef>
          <a:fillRef idx="2">
            <a:schemeClr val="accent1"/>
          </a:fillRef>
          <a:effectRef idx="1">
            <a:schemeClr val="accent1"/>
          </a:effectRef>
          <a:fontRef idx="minor">
            <a:schemeClr val="dk1"/>
          </a:fontRef>
        </p:style>
        <p:txBody>
          <a:bodyPr>
            <a:normAutofit/>
          </a:bodyPr>
          <a:lstStyle/>
          <a:p>
            <a:pPr algn="l" rtl="0">
              <a:buFont typeface="Wingdings" pitchFamily="2" charset="2"/>
              <a:buChar char="§"/>
            </a:pPr>
            <a:r>
              <a:rPr lang="en-US" sz="2400" dirty="0" smtClean="0">
                <a:solidFill>
                  <a:schemeClr val="bg1"/>
                </a:solidFill>
              </a:rPr>
              <a:t> cruse  A. (2000) , an meaning in language an introduction to semantics and pragmatics </a:t>
            </a:r>
          </a:p>
          <a:p>
            <a:pPr algn="l" rtl="0">
              <a:buFont typeface="Wingdings" pitchFamily="2" charset="2"/>
              <a:buChar char="§"/>
            </a:pPr>
            <a:r>
              <a:rPr lang="en-US" sz="2400" dirty="0" smtClean="0">
                <a:solidFill>
                  <a:schemeClr val="bg1"/>
                </a:solidFill>
              </a:rPr>
              <a:t>    Linguistics Simplified: Semantics [Paperback] [Jan 01, 1999] D.THAKUR</a:t>
            </a:r>
          </a:p>
          <a:p>
            <a:pPr algn="l" rtl="0">
              <a:buFont typeface="Wingdings" pitchFamily="2" charset="2"/>
              <a:buChar char="§"/>
            </a:pPr>
            <a:r>
              <a:rPr lang="en-US" sz="2400" dirty="0" smtClean="0">
                <a:solidFill>
                  <a:schemeClr val="bg1"/>
                </a:solidFill>
              </a:rPr>
              <a:t>  https://</a:t>
            </a:r>
            <a:r>
              <a:rPr lang="en-US" sz="2400" dirty="0" smtClean="0">
                <a:solidFill>
                  <a:schemeClr val="bg1"/>
                </a:solidFill>
              </a:rPr>
              <a:t>www.britannica.com/topic/intension</a:t>
            </a:r>
          </a:p>
          <a:p>
            <a:pPr algn="l" rtl="0">
              <a:buFont typeface="Wingdings" pitchFamily="2" charset="2"/>
              <a:buChar char="§"/>
            </a:pPr>
            <a:r>
              <a:rPr lang="en-US" sz="2000" dirty="0" smtClean="0">
                <a:solidFill>
                  <a:schemeClr val="bg1"/>
                </a:solidFill>
              </a:rPr>
              <a:t>http</a:t>
            </a:r>
            <a:r>
              <a:rPr lang="en-US" sz="2000" dirty="0" smtClean="0">
                <a:solidFill>
                  <a:schemeClr val="bg1"/>
                </a:solidFill>
              </a:rPr>
              <a:t>://www.informationphilosopher.com/knowledge/intension_extension.html</a:t>
            </a:r>
            <a:endParaRPr lang="en-US" sz="2000" dirty="0" smtClean="0">
              <a:solidFill>
                <a:schemeClr val="bg1"/>
              </a:solidFill>
            </a:endParaRPr>
          </a:p>
          <a:p>
            <a:pPr algn="l" rtl="0">
              <a:buFont typeface="Wingdings" pitchFamily="2" charset="2"/>
              <a:buChar char="§"/>
            </a:pPr>
            <a:r>
              <a:rPr lang="en-US" sz="2400" dirty="0" smtClean="0">
                <a:solidFill>
                  <a:schemeClr val="bg1"/>
                </a:solidFill>
              </a:rPr>
              <a:t>  </a:t>
            </a:r>
            <a:r>
              <a:rPr lang="en-US" sz="2400" dirty="0" smtClean="0">
                <a:solidFill>
                  <a:schemeClr val="bg1"/>
                </a:solidFill>
              </a:rPr>
              <a:t>https://</a:t>
            </a:r>
            <a:r>
              <a:rPr lang="en-US" sz="2400" dirty="0" smtClean="0">
                <a:solidFill>
                  <a:schemeClr val="bg1"/>
                </a:solidFill>
              </a:rPr>
              <a:t>www.vocabulary.com/dictionary/intension </a:t>
            </a:r>
          </a:p>
          <a:p>
            <a:pPr algn="l" rtl="0">
              <a:buFont typeface="Wingdings" pitchFamily="2" charset="2"/>
              <a:buChar char="§"/>
            </a:pPr>
            <a:r>
              <a:rPr lang="en-US" sz="2400" dirty="0" smtClean="0">
                <a:solidFill>
                  <a:schemeClr val="bg1"/>
                </a:solidFill>
              </a:rPr>
              <a:t>http</a:t>
            </a:r>
            <a:r>
              <a:rPr lang="en-US" sz="2400" dirty="0" smtClean="0">
                <a:solidFill>
                  <a:schemeClr val="bg1"/>
                </a:solidFill>
              </a:rPr>
              <a:t>://www.unizd.hr/Portals/36/kolegiji/semantics/SEMANTICS_SLIDES_3.pdf</a:t>
            </a:r>
            <a:endParaRPr lang="ar-IQ" sz="2400"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728" y="1142984"/>
            <a:ext cx="6286544" cy="754942"/>
          </a:xfrm>
        </p:spPr>
        <p:style>
          <a:lnRef idx="0">
            <a:schemeClr val="accent2"/>
          </a:lnRef>
          <a:fillRef idx="3">
            <a:schemeClr val="accent2"/>
          </a:fillRef>
          <a:effectRef idx="3">
            <a:schemeClr val="accent2"/>
          </a:effectRef>
          <a:fontRef idx="minor">
            <a:schemeClr val="lt1"/>
          </a:fontRef>
        </p:style>
        <p:txBody>
          <a:bodyPr/>
          <a:lstStyle/>
          <a:p>
            <a:pPr algn="ctr"/>
            <a:r>
              <a:rPr lang="sr-Latn-BA" sz="4800" dirty="0" smtClean="0">
                <a:solidFill>
                  <a:schemeClr val="bg1"/>
                </a:solidFill>
              </a:rPr>
              <a:t>T</a:t>
            </a:r>
            <a:r>
              <a:rPr sz="4800" smtClean="0">
                <a:solidFill>
                  <a:schemeClr val="bg1"/>
                </a:solidFill>
              </a:rPr>
              <a:t>hank you </a:t>
            </a:r>
            <a:endParaRPr lang="ar-IQ" sz="4800" dirty="0">
              <a:solidFill>
                <a:schemeClr val="bg1"/>
              </a:solidFill>
            </a:endParaRPr>
          </a:p>
        </p:txBody>
      </p:sp>
      <p:pic>
        <p:nvPicPr>
          <p:cNvPr id="4" name="صورة 3" descr="صور حلوة.jpg"/>
          <p:cNvPicPr>
            <a:picLocks noChangeAspect="1"/>
          </p:cNvPicPr>
          <p:nvPr/>
        </p:nvPicPr>
        <p:blipFill>
          <a:blip r:embed="rId2" cstate="print"/>
          <a:stretch>
            <a:fillRect/>
          </a:stretch>
        </p:blipFill>
        <p:spPr>
          <a:xfrm>
            <a:off x="571472" y="2298192"/>
            <a:ext cx="7929618" cy="38454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857232"/>
            <a:ext cx="7772400" cy="1005266"/>
          </a:xfrm>
        </p:spPr>
        <p:style>
          <a:lnRef idx="0">
            <a:schemeClr val="accent3"/>
          </a:lnRef>
          <a:fillRef idx="3">
            <a:schemeClr val="accent3"/>
          </a:fillRef>
          <a:effectRef idx="3">
            <a:schemeClr val="accent3"/>
          </a:effectRef>
          <a:fontRef idx="minor">
            <a:schemeClr val="lt1"/>
          </a:fontRef>
        </p:style>
        <p:txBody>
          <a:bodyPr/>
          <a:lstStyle/>
          <a:p>
            <a:r>
              <a:rPr lang="ar-IQ" sz="4800" dirty="0" smtClean="0">
                <a:solidFill>
                  <a:schemeClr val="tx1">
                    <a:lumMod val="95000"/>
                    <a:lumOff val="5000"/>
                  </a:schemeClr>
                </a:solidFill>
              </a:rPr>
              <a:t>     </a:t>
            </a:r>
            <a:r>
              <a:rPr sz="4800" smtClean="0">
                <a:solidFill>
                  <a:schemeClr val="tx1">
                    <a:lumMod val="95000"/>
                    <a:lumOff val="5000"/>
                  </a:schemeClr>
                </a:solidFill>
              </a:rPr>
              <a:t>Arguments &amp; Predicates</a:t>
            </a:r>
            <a:endParaRPr lang="ar-IQ" sz="4800" dirty="0">
              <a:solidFill>
                <a:schemeClr val="tx1">
                  <a:lumMod val="95000"/>
                  <a:lumOff val="5000"/>
                </a:schemeClr>
              </a:solidFill>
            </a:endParaRPr>
          </a:p>
        </p:txBody>
      </p:sp>
      <p:sp>
        <p:nvSpPr>
          <p:cNvPr id="3" name="عنصر نائب للنص 2"/>
          <p:cNvSpPr>
            <a:spLocks noGrp="1"/>
          </p:cNvSpPr>
          <p:nvPr>
            <p:ph type="body" idx="1"/>
          </p:nvPr>
        </p:nvSpPr>
        <p:spPr>
          <a:xfrm>
            <a:off x="214282" y="2071678"/>
            <a:ext cx="8715436" cy="4786322"/>
          </a:xfrm>
        </p:spPr>
        <p:txBody>
          <a:bodyPr>
            <a:noAutofit/>
          </a:bodyPr>
          <a:lstStyle/>
          <a:p>
            <a:pPr algn="l" rtl="0"/>
            <a:r>
              <a:rPr lang="ar-IQ" sz="2000" dirty="0" smtClean="0"/>
              <a:t> </a:t>
            </a:r>
            <a:r>
              <a:rPr lang="en-US" sz="2000" dirty="0" smtClean="0"/>
              <a:t> </a:t>
            </a:r>
            <a:r>
              <a:rPr lang="en-US" sz="2400" dirty="0" smtClean="0"/>
              <a:t>Arguments designate some entity or group of entities . </a:t>
            </a:r>
          </a:p>
          <a:p>
            <a:pPr algn="l" rtl="0"/>
            <a:r>
              <a:rPr lang="en-US" sz="2400" dirty="0" smtClean="0"/>
              <a:t>  predicates  attribute  some property to the entity denoted by the argument, or a relation between the entities denoted by the arguments . </a:t>
            </a:r>
          </a:p>
          <a:p>
            <a:pPr algn="l" rtl="0"/>
            <a:r>
              <a:rPr lang="en-US" sz="2400" dirty="0" smtClean="0"/>
              <a:t>For instance </a:t>
            </a:r>
          </a:p>
          <a:p>
            <a:pPr algn="l" rtl="0"/>
            <a:r>
              <a:rPr lang="en-US" sz="2400" dirty="0" smtClean="0"/>
              <a:t> “</a:t>
            </a:r>
            <a:r>
              <a:rPr lang="sr-Latn-BA" sz="2400" dirty="0" smtClean="0"/>
              <a:t>John is tall</a:t>
            </a:r>
            <a:r>
              <a:rPr lang="en-US" sz="2400" dirty="0" smtClean="0"/>
              <a:t>” </a:t>
            </a:r>
          </a:p>
          <a:p>
            <a:pPr algn="l" rtl="0"/>
            <a:r>
              <a:rPr lang="en-US" sz="2400" dirty="0" smtClean="0"/>
              <a:t>we can identify John as the argument, and is tall as the predicate.</a:t>
            </a:r>
          </a:p>
          <a:p>
            <a:pPr algn="l" rtl="0"/>
            <a:r>
              <a:rPr lang="en-US" sz="2400" dirty="0" smtClean="0"/>
              <a:t> another example </a:t>
            </a:r>
            <a:r>
              <a:rPr lang="en-US" sz="2800" dirty="0" smtClean="0"/>
              <a:t/>
            </a:r>
            <a:br>
              <a:rPr lang="en-US" sz="2800" dirty="0" smtClean="0"/>
            </a:br>
            <a:r>
              <a:rPr lang="en-US" sz="2400" dirty="0" smtClean="0"/>
              <a:t>John likes Mary, both John and Mary are arguments, and likes is the predicate which attributes a particular relationship between the entities denoted by the arguments . </a:t>
            </a:r>
            <a:endParaRPr lang="en-US" sz="2800" dirty="0" smtClean="0"/>
          </a:p>
          <a:p>
            <a:r>
              <a:rPr lang="en-US" sz="2000" dirty="0" smtClean="0"/>
              <a:t/>
            </a:r>
            <a:br>
              <a:rPr lang="en-US" sz="2000" dirty="0" smtClean="0"/>
            </a:br>
            <a:endParaRPr lang="en-US" sz="2000" dirty="0" smtClean="0"/>
          </a:p>
          <a:p>
            <a:r>
              <a:rPr lang="en-US" sz="2000" dirty="0" smtClean="0"/>
              <a:t/>
            </a:r>
            <a:br>
              <a:rPr lang="en-US" sz="2000" dirty="0" smtClean="0"/>
            </a:br>
            <a:endParaRPr lang="en-US" sz="2000" dirty="0" smtClean="0"/>
          </a:p>
          <a:p>
            <a:r>
              <a:rPr lang="en-US" sz="2000" dirty="0" smtClean="0"/>
              <a:t/>
            </a:r>
            <a:br>
              <a:rPr lang="en-US" sz="2000" dirty="0" smtClean="0"/>
            </a:br>
            <a:endParaRPr lang="ar-IQ"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1785926"/>
            <a:ext cx="8715436" cy="5072074"/>
          </a:xfrm>
        </p:spPr>
        <p:style>
          <a:lnRef idx="0">
            <a:schemeClr val="accent3"/>
          </a:lnRef>
          <a:fillRef idx="3">
            <a:schemeClr val="accent3"/>
          </a:fillRef>
          <a:effectRef idx="3">
            <a:schemeClr val="accent3"/>
          </a:effectRef>
          <a:fontRef idx="minor">
            <a:schemeClr val="lt1"/>
          </a:fontRef>
        </p:style>
        <p:txBody>
          <a:bodyPr>
            <a:normAutofit lnSpcReduction="10000"/>
          </a:bodyPr>
          <a:lstStyle/>
          <a:p>
            <a:pPr algn="l"/>
            <a:r>
              <a:rPr lang="en-US" dirty="0" smtClean="0">
                <a:solidFill>
                  <a:schemeClr val="bg1"/>
                </a:solidFill>
              </a:rPr>
              <a:t>  </a:t>
            </a:r>
            <a:r>
              <a:rPr lang="en-US" sz="2600" dirty="0" smtClean="0">
                <a:solidFill>
                  <a:schemeClr val="bg1"/>
                </a:solidFill>
              </a:rPr>
              <a:t>John gave Mary a rose, there are three arguments, John, Mary and the rose, with gave as the predicate. The combination of an argument and a predicate forms a proposition: notice that a proposition may have only one predicate, but may have more than one argument.</a:t>
            </a:r>
          </a:p>
          <a:p>
            <a:pPr algn="l" rtl="0"/>
            <a:r>
              <a:rPr lang="en-US" sz="2600" i="1" dirty="0" smtClean="0">
                <a:solidFill>
                  <a:schemeClr val="bg1"/>
                </a:solidFill>
              </a:rPr>
              <a:t> An argument may  have a more or less complex internal  position structures . for instance ,a whole proposition   , itself possessing argument(s) and Predicate may constitute an argument, as in                 </a:t>
            </a:r>
          </a:p>
          <a:p>
            <a:pPr algn="l" rtl="0"/>
            <a:r>
              <a:rPr lang="en-US" sz="2600" i="1" dirty="0" smtClean="0">
                <a:solidFill>
                  <a:schemeClr val="bg1"/>
                </a:solidFill>
              </a:rPr>
              <a:t>                 John  was surprised  that the man was tall . </a:t>
            </a:r>
          </a:p>
          <a:p>
            <a:pPr algn="l"/>
            <a:r>
              <a:rPr lang="en-US" dirty="0" smtClean="0">
                <a:solidFill>
                  <a:schemeClr val="bg1"/>
                </a:solidFill>
              </a:rPr>
              <a:t>Arguments : John </a:t>
            </a:r>
          </a:p>
          <a:p>
            <a:pPr algn="l"/>
            <a:r>
              <a:rPr lang="en-US" dirty="0" smtClean="0">
                <a:solidFill>
                  <a:schemeClr val="bg1"/>
                </a:solidFill>
              </a:rPr>
              <a:t>Predicate : was </a:t>
            </a:r>
            <a:r>
              <a:rPr lang="en-US" sz="2400" i="1" dirty="0" smtClean="0">
                <a:solidFill>
                  <a:schemeClr val="bg1"/>
                </a:solidFill>
              </a:rPr>
              <a:t>surprised</a:t>
            </a:r>
          </a:p>
          <a:p>
            <a:pPr algn="l"/>
            <a:r>
              <a:rPr lang="en-US" dirty="0" smtClean="0">
                <a:solidFill>
                  <a:schemeClr val="bg1"/>
                </a:solidFill>
              </a:rPr>
              <a:t>Arguments  :  the man  &amp; predicate : was tall  </a:t>
            </a:r>
            <a:endParaRPr lang="ar-IQ" dirty="0">
              <a:solidFill>
                <a:schemeClr val="bg1"/>
              </a:solidFill>
            </a:endParaRPr>
          </a:p>
        </p:txBody>
      </p:sp>
      <p:sp>
        <p:nvSpPr>
          <p:cNvPr id="4" name="عنوان 1"/>
          <p:cNvSpPr>
            <a:spLocks noGrp="1"/>
          </p:cNvSpPr>
          <p:nvPr>
            <p:ph type="title"/>
          </p:nvPr>
        </p:nvSpPr>
        <p:spPr>
          <a:xfrm>
            <a:off x="500034" y="785794"/>
            <a:ext cx="7772400" cy="785829"/>
          </a:xfrm>
        </p:spPr>
        <p:style>
          <a:lnRef idx="0">
            <a:schemeClr val="accent3"/>
          </a:lnRef>
          <a:fillRef idx="3">
            <a:schemeClr val="accent3"/>
          </a:fillRef>
          <a:effectRef idx="3">
            <a:schemeClr val="accent3"/>
          </a:effectRef>
          <a:fontRef idx="minor">
            <a:schemeClr val="lt1"/>
          </a:fontRef>
        </p:style>
        <p:txBody>
          <a:bodyPr/>
          <a:lstStyle/>
          <a:p>
            <a:r>
              <a:rPr lang="ar-IQ" sz="4800" dirty="0" smtClean="0">
                <a:solidFill>
                  <a:schemeClr val="tx1">
                    <a:lumMod val="95000"/>
                    <a:lumOff val="5000"/>
                  </a:schemeClr>
                </a:solidFill>
              </a:rPr>
              <a:t>     </a:t>
            </a:r>
            <a:r>
              <a:rPr sz="4800" smtClean="0">
                <a:solidFill>
                  <a:schemeClr val="tx1">
                    <a:lumMod val="95000"/>
                    <a:lumOff val="5000"/>
                  </a:schemeClr>
                </a:solidFill>
              </a:rPr>
              <a:t>Arguments &amp; Predicates</a:t>
            </a:r>
            <a:endParaRPr lang="ar-IQ" sz="4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2143116"/>
            <a:ext cx="8786874" cy="4714884"/>
          </a:xfrm>
        </p:spPr>
        <p:style>
          <a:lnRef idx="1">
            <a:schemeClr val="accent3"/>
          </a:lnRef>
          <a:fillRef idx="3">
            <a:schemeClr val="accent3"/>
          </a:fillRef>
          <a:effectRef idx="2">
            <a:schemeClr val="accent3"/>
          </a:effectRef>
          <a:fontRef idx="minor">
            <a:schemeClr val="lt1"/>
          </a:fontRef>
        </p:style>
        <p:txBody>
          <a:bodyPr>
            <a:normAutofit fontScale="77500" lnSpcReduction="20000"/>
          </a:bodyPr>
          <a:lstStyle/>
          <a:p>
            <a:pPr algn="just" rtl="0"/>
            <a:r>
              <a:rPr lang="en-US" sz="3500" dirty="0" smtClean="0">
                <a:solidFill>
                  <a:schemeClr val="bg1"/>
                </a:solidFill>
              </a:rPr>
              <a:t> </a:t>
            </a:r>
            <a:r>
              <a:rPr lang="en-US" sz="3100" dirty="0" smtClean="0">
                <a:solidFill>
                  <a:schemeClr val="bg1"/>
                </a:solidFill>
              </a:rPr>
              <a:t>It is not clear whether there is any theoretical upper limit to the number of arguments a predicate may take, but the most one is likely to encounter in linguistic semantic discussions is four, exemplified by Mary paid John £500 for the car. </a:t>
            </a:r>
          </a:p>
          <a:p>
            <a:pPr algn="just" rtl="0"/>
            <a:r>
              <a:rPr lang="en-US" sz="3100" dirty="0" smtClean="0">
                <a:solidFill>
                  <a:schemeClr val="bg1"/>
                </a:solidFill>
              </a:rPr>
              <a:t>Arguments: Mary, John, £500, the car</a:t>
            </a:r>
          </a:p>
          <a:p>
            <a:pPr algn="just" rtl="0"/>
            <a:r>
              <a:rPr lang="en-US" sz="3100" dirty="0" smtClean="0">
                <a:solidFill>
                  <a:schemeClr val="bg1"/>
                </a:solidFill>
              </a:rPr>
              <a:t> Predicate: paid (for)</a:t>
            </a:r>
          </a:p>
          <a:p>
            <a:pPr algn="just" rtl="0"/>
            <a:r>
              <a:rPr lang="en-US" sz="3600" dirty="0" smtClean="0">
                <a:solidFill>
                  <a:schemeClr val="bg1"/>
                </a:solidFill>
              </a:rPr>
              <a:t>an argument is an expression that helps complete the meaning of a predicate, the latter referring in this context to a main verb and its auxiliaries. Most predicates take one, two, or three arguments. A predicate and its arguments form a predicate-argument structure.  </a:t>
            </a:r>
          </a:p>
          <a:p>
            <a:pPr algn="just" rtl="0"/>
            <a:endParaRPr lang="en-US" sz="2800" dirty="0" smtClean="0">
              <a:solidFill>
                <a:schemeClr val="bg1"/>
              </a:solidFill>
            </a:endParaRPr>
          </a:p>
          <a:p>
            <a:pPr algn="just" rtl="0"/>
            <a:r>
              <a:rPr lang="en-US" sz="2800" dirty="0" smtClean="0">
                <a:solidFill>
                  <a:schemeClr val="bg1"/>
                </a:solidFill>
              </a:rPr>
              <a:t> </a:t>
            </a:r>
            <a:endParaRPr lang="ar-IQ" sz="2800" dirty="0">
              <a:solidFill>
                <a:schemeClr val="bg1"/>
              </a:solidFill>
            </a:endParaRPr>
          </a:p>
        </p:txBody>
      </p:sp>
      <p:sp>
        <p:nvSpPr>
          <p:cNvPr id="4" name="عنوان 1"/>
          <p:cNvSpPr>
            <a:spLocks noGrp="1"/>
          </p:cNvSpPr>
          <p:nvPr>
            <p:ph type="title"/>
          </p:nvPr>
        </p:nvSpPr>
        <p:spPr>
          <a:xfrm>
            <a:off x="642910" y="1000108"/>
            <a:ext cx="7772400" cy="928694"/>
          </a:xfrm>
        </p:spPr>
        <p:style>
          <a:lnRef idx="1">
            <a:schemeClr val="accent2"/>
          </a:lnRef>
          <a:fillRef idx="2">
            <a:schemeClr val="accent2"/>
          </a:fillRef>
          <a:effectRef idx="1">
            <a:schemeClr val="accent2"/>
          </a:effectRef>
          <a:fontRef idx="minor">
            <a:schemeClr val="dk1"/>
          </a:fontRef>
        </p:style>
        <p:txBody>
          <a:bodyPr/>
          <a:lstStyle/>
          <a:p>
            <a:r>
              <a:rPr lang="ar-IQ" sz="4800" dirty="0" smtClean="0">
                <a:solidFill>
                  <a:schemeClr val="tx1">
                    <a:lumMod val="95000"/>
                    <a:lumOff val="5000"/>
                  </a:schemeClr>
                </a:solidFill>
              </a:rPr>
              <a:t>     </a:t>
            </a:r>
            <a:r>
              <a:rPr sz="4800" smtClean="0">
                <a:solidFill>
                  <a:schemeClr val="tx1">
                    <a:lumMod val="95000"/>
                    <a:lumOff val="5000"/>
                  </a:schemeClr>
                </a:solidFill>
              </a:rPr>
              <a:t>Arguments &amp; Predicates</a:t>
            </a:r>
            <a:endParaRPr lang="ar-IQ" sz="48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857232"/>
            <a:ext cx="8572560" cy="714380"/>
          </a:xfrm>
        </p:spPr>
        <p:style>
          <a:lnRef idx="0">
            <a:schemeClr val="accent3"/>
          </a:lnRef>
          <a:fillRef idx="3">
            <a:schemeClr val="accent3"/>
          </a:fillRef>
          <a:effectRef idx="3">
            <a:schemeClr val="accent3"/>
          </a:effectRef>
          <a:fontRef idx="minor">
            <a:schemeClr val="lt1"/>
          </a:fontRef>
        </p:style>
        <p:txBody>
          <a:bodyPr/>
          <a:lstStyle/>
          <a:p>
            <a:r>
              <a:rPr sz="3200" smtClean="0"/>
              <a:t/>
            </a:r>
            <a:br>
              <a:rPr sz="3200" smtClean="0"/>
            </a:br>
            <a:r>
              <a:rPr sz="3200" smtClean="0"/>
              <a:t> </a:t>
            </a:r>
            <a:r>
              <a:rPr sz="2800" b="0" smtClean="0">
                <a:solidFill>
                  <a:schemeClr val="tx1"/>
                </a:solidFill>
              </a:rPr>
              <a:t>Sense , denotation , and reference :  intension &amp; extension </a:t>
            </a:r>
            <a:endParaRPr lang="ar-IQ" sz="3200" b="0" dirty="0">
              <a:solidFill>
                <a:schemeClr val="tx1"/>
              </a:solidFill>
            </a:endParaRPr>
          </a:p>
        </p:txBody>
      </p:sp>
      <p:sp>
        <p:nvSpPr>
          <p:cNvPr id="3" name="عنصر نائب للنص 2"/>
          <p:cNvSpPr>
            <a:spLocks noGrp="1"/>
          </p:cNvSpPr>
          <p:nvPr>
            <p:ph type="body" idx="1"/>
          </p:nvPr>
        </p:nvSpPr>
        <p:spPr>
          <a:xfrm>
            <a:off x="285720" y="1785926"/>
            <a:ext cx="8429684" cy="4286280"/>
          </a:xfrm>
        </p:spPr>
        <p:style>
          <a:lnRef idx="1">
            <a:schemeClr val="accent4"/>
          </a:lnRef>
          <a:fillRef idx="2">
            <a:schemeClr val="accent4"/>
          </a:fillRef>
          <a:effectRef idx="1">
            <a:schemeClr val="accent4"/>
          </a:effectRef>
          <a:fontRef idx="minor">
            <a:schemeClr val="dk1"/>
          </a:fontRef>
        </p:style>
        <p:txBody>
          <a:bodyPr/>
          <a:lstStyle/>
          <a:p>
            <a:pPr algn="l"/>
            <a:r>
              <a:rPr lang="en-US" dirty="0" smtClean="0">
                <a:solidFill>
                  <a:schemeClr val="bg1"/>
                </a:solidFill>
              </a:rPr>
              <a:t>Sense  is a study that the relations inside language between words , phrases and sentences .</a:t>
            </a:r>
          </a:p>
          <a:p>
            <a:pPr algn="l"/>
            <a:r>
              <a:rPr lang="en-US" dirty="0" smtClean="0">
                <a:solidFill>
                  <a:schemeClr val="bg1"/>
                </a:solidFill>
              </a:rPr>
              <a:t>Reference is  a study that the relations between language and the outside world . </a:t>
            </a:r>
          </a:p>
          <a:p>
            <a:pPr algn="l"/>
            <a:r>
              <a:rPr lang="en-US" dirty="0" smtClean="0">
                <a:solidFill>
                  <a:schemeClr val="bg1"/>
                </a:solidFill>
              </a:rPr>
              <a:t>Sense &amp; Reference are non- technical language ,the two are used interchangeably , but different between sense &amp; Reference is considered  crucial in semantics . </a:t>
            </a:r>
          </a:p>
          <a:p>
            <a:pPr algn="l">
              <a:buFont typeface="Arial" pitchFamily="34" charset="0"/>
              <a:buChar char="•"/>
            </a:pPr>
            <a:r>
              <a:rPr lang="en-US" dirty="0" smtClean="0">
                <a:solidFill>
                  <a:schemeClr val="bg1"/>
                </a:solidFill>
              </a:rPr>
              <a:t>Both Sense &amp; Reference are different but related  aspects semantics </a:t>
            </a:r>
          </a:p>
          <a:p>
            <a:pPr algn="l"/>
            <a:r>
              <a:rPr lang="en-US" dirty="0" smtClean="0">
                <a:solidFill>
                  <a:schemeClr val="bg1"/>
                </a:solidFill>
              </a:rPr>
              <a:t>What is a different between Sense &amp; Reference? </a:t>
            </a:r>
          </a:p>
          <a:p>
            <a:pPr algn="l"/>
            <a:r>
              <a:rPr lang="en-US" dirty="0" smtClean="0">
                <a:solidFill>
                  <a:schemeClr val="bg1"/>
                </a:solidFill>
              </a:rPr>
              <a:t> </a:t>
            </a:r>
            <a:endParaRPr lang="ar-IQ"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1785926"/>
            <a:ext cx="8501122" cy="4429156"/>
          </a:xfrm>
        </p:spPr>
        <p:style>
          <a:lnRef idx="1">
            <a:schemeClr val="accent1"/>
          </a:lnRef>
          <a:fillRef idx="2">
            <a:schemeClr val="accent1"/>
          </a:fillRef>
          <a:effectRef idx="1">
            <a:schemeClr val="accent1"/>
          </a:effectRef>
          <a:fontRef idx="minor">
            <a:schemeClr val="dk1"/>
          </a:fontRef>
        </p:style>
        <p:txBody>
          <a:bodyPr>
            <a:normAutofit/>
          </a:bodyPr>
          <a:lstStyle/>
          <a:p>
            <a:pPr algn="l" rtl="0"/>
            <a:r>
              <a:rPr lang="en-US" sz="2800" dirty="0" smtClean="0">
                <a:solidFill>
                  <a:schemeClr val="bg1"/>
                </a:solidFill>
              </a:rPr>
              <a:t>* </a:t>
            </a:r>
            <a:r>
              <a:rPr lang="en-US" sz="2400" dirty="0" smtClean="0">
                <a:solidFill>
                  <a:schemeClr val="bg1"/>
                </a:solidFill>
              </a:rPr>
              <a:t>Reference of an expression is a thing or  a person in the world</a:t>
            </a:r>
          </a:p>
          <a:p>
            <a:pPr algn="l" rtl="0"/>
            <a:r>
              <a:rPr lang="en-US" sz="2400" dirty="0" smtClean="0">
                <a:solidFill>
                  <a:schemeClr val="bg1"/>
                </a:solidFill>
              </a:rPr>
              <a:t> * SENSE of an expression is not a thing at  all, but an abstraction</a:t>
            </a:r>
          </a:p>
          <a:p>
            <a:pPr algn="l" rtl="0"/>
            <a:r>
              <a:rPr lang="en-US" sz="2400" dirty="0" smtClean="0">
                <a:solidFill>
                  <a:schemeClr val="bg1"/>
                </a:solidFill>
              </a:rPr>
              <a:t> </a:t>
            </a:r>
            <a:r>
              <a:rPr lang="en-US" sz="2400" dirty="0" smtClean="0">
                <a:solidFill>
                  <a:schemeClr val="bg1"/>
                </a:solidFill>
              </a:rPr>
              <a:t> </a:t>
            </a:r>
            <a:r>
              <a:rPr lang="en-US" sz="2400" dirty="0" smtClean="0">
                <a:solidFill>
                  <a:schemeClr val="bg1"/>
                </a:solidFill>
              </a:rPr>
              <a:t>its  is </a:t>
            </a:r>
            <a:r>
              <a:rPr lang="en-US" sz="2400" dirty="0" smtClean="0">
                <a:solidFill>
                  <a:schemeClr val="bg1"/>
                </a:solidFill>
              </a:rPr>
              <a:t>difficult </a:t>
            </a:r>
            <a:r>
              <a:rPr lang="en-US" sz="2400" dirty="0" smtClean="0">
                <a:solidFill>
                  <a:schemeClr val="bg1"/>
                </a:solidFill>
              </a:rPr>
              <a:t>to say what sort of entity the  sense of an expression is; intuitively- that   part of the meaning of an exp. that is left  when reference is factored out</a:t>
            </a:r>
          </a:p>
          <a:p>
            <a:pPr algn="l" rtl="0"/>
            <a:r>
              <a:rPr lang="en-US" sz="2400" dirty="0" smtClean="0">
                <a:solidFill>
                  <a:schemeClr val="bg1"/>
                </a:solidFill>
              </a:rPr>
              <a:t>Every expression that has meaning  has sense, but not every expression  has reference!</a:t>
            </a:r>
          </a:p>
          <a:p>
            <a:pPr algn="l" rtl="0"/>
            <a:r>
              <a:rPr lang="en-US" sz="2400" dirty="0" smtClean="0">
                <a:solidFill>
                  <a:schemeClr val="bg1"/>
                </a:solidFill>
              </a:rPr>
              <a:t>e.g. and, but, almost</a:t>
            </a:r>
            <a:endParaRPr lang="ar-IQ" sz="2400" dirty="0">
              <a:solidFill>
                <a:schemeClr val="bg1"/>
              </a:solidFill>
            </a:endParaRPr>
          </a:p>
        </p:txBody>
      </p:sp>
      <p:sp>
        <p:nvSpPr>
          <p:cNvPr id="7" name="عنوان 1"/>
          <p:cNvSpPr>
            <a:spLocks noGrp="1"/>
          </p:cNvSpPr>
          <p:nvPr>
            <p:ph type="title"/>
          </p:nvPr>
        </p:nvSpPr>
        <p:spPr>
          <a:xfrm>
            <a:off x="214282" y="857232"/>
            <a:ext cx="8572560" cy="714380"/>
          </a:xfrm>
        </p:spPr>
        <p:style>
          <a:lnRef idx="1">
            <a:schemeClr val="accent3"/>
          </a:lnRef>
          <a:fillRef idx="2">
            <a:schemeClr val="accent3"/>
          </a:fillRef>
          <a:effectRef idx="1">
            <a:schemeClr val="accent3"/>
          </a:effectRef>
          <a:fontRef idx="minor">
            <a:schemeClr val="dk1"/>
          </a:fontRef>
        </p:style>
        <p:txBody>
          <a:bodyPr/>
          <a:lstStyle/>
          <a:p>
            <a:r>
              <a:rPr sz="3200" smtClean="0"/>
              <a:t/>
            </a:r>
            <a:br>
              <a:rPr sz="3200" smtClean="0"/>
            </a:br>
            <a:r>
              <a:rPr sz="3200" smtClean="0"/>
              <a:t> </a:t>
            </a:r>
            <a:r>
              <a:rPr sz="2800" b="0" smtClean="0">
                <a:solidFill>
                  <a:schemeClr val="tx1"/>
                </a:solidFill>
              </a:rPr>
              <a:t>Sense , denotation , and reference :  intension &amp; extension </a:t>
            </a:r>
            <a:endParaRPr lang="ar-IQ" sz="3200" b="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14282" y="1785926"/>
            <a:ext cx="8572560" cy="4786346"/>
          </a:xfrm>
        </p:spPr>
        <p:txBody>
          <a:bodyPr>
            <a:normAutofit fontScale="92500" lnSpcReduction="10000"/>
          </a:bodyPr>
          <a:lstStyle/>
          <a:p>
            <a:pPr algn="l" rtl="0"/>
            <a:r>
              <a:rPr lang="ar-IQ" dirty="0" smtClean="0">
                <a:solidFill>
                  <a:schemeClr val="bg1"/>
                </a:solidFill>
              </a:rPr>
              <a:t> </a:t>
            </a:r>
            <a:r>
              <a:rPr lang="en-US" sz="2800" dirty="0" smtClean="0">
                <a:solidFill>
                  <a:schemeClr val="bg1"/>
                </a:solidFill>
              </a:rPr>
              <a:t>what is the denotation ? </a:t>
            </a:r>
          </a:p>
          <a:p>
            <a:pPr algn="l" rtl="0"/>
            <a:r>
              <a:rPr lang="en-US" sz="2800" dirty="0" smtClean="0">
                <a:solidFill>
                  <a:schemeClr val="bg1"/>
                </a:solidFill>
              </a:rPr>
              <a:t>The Denotation  of a word is the object or the object  that it refers to the outside world . </a:t>
            </a:r>
          </a:p>
          <a:p>
            <a:pPr algn="l" rtl="0"/>
            <a:r>
              <a:rPr lang="en-US" sz="2800" dirty="0" smtClean="0">
                <a:solidFill>
                  <a:schemeClr val="bg1"/>
                </a:solidFill>
              </a:rPr>
              <a:t>For instance </a:t>
            </a:r>
          </a:p>
          <a:p>
            <a:pPr algn="l" rtl="0"/>
            <a:r>
              <a:rPr lang="en-US" sz="2800" dirty="0" smtClean="0">
                <a:solidFill>
                  <a:schemeClr val="bg1"/>
                </a:solidFill>
              </a:rPr>
              <a:t>The Denotation  of a word (elephant) is a large animal with four legs </a:t>
            </a:r>
          </a:p>
          <a:p>
            <a:pPr algn="l" rtl="0"/>
            <a:r>
              <a:rPr lang="en-US" sz="2800" dirty="0" smtClean="0">
                <a:solidFill>
                  <a:schemeClr val="bg1"/>
                </a:solidFill>
              </a:rPr>
              <a:t>The Denotation  of a word  is , thus , the same thing as the referent of that word . But just as the meaning of reference needs to be understood in relation the meaning of sense , the meaning of denotation needs to be understood in relation the meaning of  connotation .   </a:t>
            </a:r>
          </a:p>
          <a:p>
            <a:pPr algn="l" rtl="0"/>
            <a:r>
              <a:rPr lang="en-US" dirty="0" smtClean="0">
                <a:solidFill>
                  <a:schemeClr val="bg1"/>
                </a:solidFill>
              </a:rPr>
              <a:t> </a:t>
            </a:r>
            <a:endParaRPr lang="ar-IQ" dirty="0">
              <a:solidFill>
                <a:schemeClr val="bg1"/>
              </a:solidFill>
            </a:endParaRPr>
          </a:p>
        </p:txBody>
      </p:sp>
      <p:sp>
        <p:nvSpPr>
          <p:cNvPr id="4" name="عنوان 1"/>
          <p:cNvSpPr>
            <a:spLocks noGrp="1"/>
          </p:cNvSpPr>
          <p:nvPr>
            <p:ph type="title"/>
          </p:nvPr>
        </p:nvSpPr>
        <p:spPr>
          <a:xfrm>
            <a:off x="214282" y="857232"/>
            <a:ext cx="8572560" cy="714380"/>
          </a:xfrm>
        </p:spPr>
        <p:style>
          <a:lnRef idx="1">
            <a:schemeClr val="accent6"/>
          </a:lnRef>
          <a:fillRef idx="2">
            <a:schemeClr val="accent6"/>
          </a:fillRef>
          <a:effectRef idx="1">
            <a:schemeClr val="accent6"/>
          </a:effectRef>
          <a:fontRef idx="minor">
            <a:schemeClr val="dk1"/>
          </a:fontRef>
        </p:style>
        <p:txBody>
          <a:bodyPr/>
          <a:lstStyle/>
          <a:p>
            <a:r>
              <a:rPr sz="3200" smtClean="0"/>
              <a:t/>
            </a:r>
            <a:br>
              <a:rPr sz="3200" smtClean="0"/>
            </a:br>
            <a:r>
              <a:rPr sz="3200" smtClean="0"/>
              <a:t> </a:t>
            </a:r>
            <a:r>
              <a:rPr lang="ar-IQ" sz="2800" b="0" dirty="0" smtClean="0">
                <a:solidFill>
                  <a:schemeClr val="tx1"/>
                </a:solidFill>
              </a:rPr>
              <a:t>                                    </a:t>
            </a:r>
            <a:r>
              <a:rPr sz="2800" b="0" smtClean="0">
                <a:solidFill>
                  <a:schemeClr val="tx1"/>
                </a:solidFill>
              </a:rPr>
              <a:t> </a:t>
            </a:r>
            <a:r>
              <a:rPr sz="3200" b="0" smtClean="0">
                <a:solidFill>
                  <a:schemeClr val="tx1"/>
                </a:solidFill>
              </a:rPr>
              <a:t>Denotation </a:t>
            </a:r>
            <a:r>
              <a:rPr lang="ar-IQ" sz="3200" b="0" dirty="0" smtClean="0">
                <a:solidFill>
                  <a:schemeClr val="tx1"/>
                </a:solidFill>
              </a:rPr>
              <a:t> </a:t>
            </a:r>
            <a:endParaRPr lang="ar-IQ" sz="3200" b="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1714488"/>
            <a:ext cx="8572528" cy="5143512"/>
          </a:xfrm>
        </p:spPr>
        <p:txBody>
          <a:bodyPr>
            <a:noAutofit/>
          </a:bodyPr>
          <a:lstStyle/>
          <a:p>
            <a:pPr algn="just" rtl="0"/>
            <a:r>
              <a:rPr lang="en-US" sz="2800" dirty="0" smtClean="0">
                <a:solidFill>
                  <a:schemeClr val="bg1"/>
                </a:solidFill>
              </a:rPr>
              <a:t>Intension and extension, in logic, correlative words that indicate the reference of a term or concept: “intension” indicates the internal content of a term or concept that constitutes its formal definition; and “extension” indicates its range of applicability by naming the particular objects that it denotes. For instance, the intension of “ship” as a substantive is “vehicle for conveyance on water,” whereas its extension embraces such things as cargo ships, passenger ships, battleships, and sailing ships. The distinction between intension and extension is not the same as that between connotation and denotation.</a:t>
            </a:r>
          </a:p>
          <a:p>
            <a:pPr algn="just" rtl="0"/>
            <a:endParaRPr lang="ar-IQ" sz="2800" dirty="0">
              <a:solidFill>
                <a:schemeClr val="bg1"/>
              </a:solidFill>
            </a:endParaRPr>
          </a:p>
        </p:txBody>
      </p:sp>
      <p:sp>
        <p:nvSpPr>
          <p:cNvPr id="4" name="عنوان 1"/>
          <p:cNvSpPr>
            <a:spLocks noGrp="1"/>
          </p:cNvSpPr>
          <p:nvPr>
            <p:ph type="title"/>
          </p:nvPr>
        </p:nvSpPr>
        <p:spPr>
          <a:xfrm>
            <a:off x="214282" y="857232"/>
            <a:ext cx="8572560" cy="714380"/>
          </a:xfrm>
        </p:spPr>
        <p:style>
          <a:lnRef idx="1">
            <a:schemeClr val="accent3"/>
          </a:lnRef>
          <a:fillRef idx="2">
            <a:schemeClr val="accent3"/>
          </a:fillRef>
          <a:effectRef idx="1">
            <a:schemeClr val="accent3"/>
          </a:effectRef>
          <a:fontRef idx="minor">
            <a:schemeClr val="dk1"/>
          </a:fontRef>
        </p:style>
        <p:txBody>
          <a:bodyPr/>
          <a:lstStyle/>
          <a:p>
            <a:r>
              <a:rPr sz="3200" smtClean="0"/>
              <a:t/>
            </a:r>
            <a:br>
              <a:rPr sz="3200" smtClean="0"/>
            </a:br>
            <a:r>
              <a:rPr sz="3200" smtClean="0"/>
              <a:t> </a:t>
            </a:r>
            <a:r>
              <a:rPr lang="ar-IQ" sz="2800" b="0" dirty="0" smtClean="0">
                <a:solidFill>
                  <a:schemeClr val="tx1"/>
                </a:solidFill>
              </a:rPr>
              <a:t>                            </a:t>
            </a:r>
            <a:r>
              <a:rPr sz="2800" b="0" smtClean="0">
                <a:solidFill>
                  <a:schemeClr val="tx1"/>
                </a:solidFill>
              </a:rPr>
              <a:t>  intension &amp; extension </a:t>
            </a:r>
            <a:endParaRPr lang="ar-IQ" sz="3200" b="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1522</TotalTime>
  <Words>1314</Words>
  <Application>Microsoft Office PowerPoint</Application>
  <PresentationFormat>On-screen Show (4:3)</PresentationFormat>
  <Paragraphs>145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تدفق</vt:lpstr>
      <vt:lpstr>Slide 1</vt:lpstr>
      <vt:lpstr>Contents </vt:lpstr>
      <vt:lpstr>     Arguments &amp; Predicates</vt:lpstr>
      <vt:lpstr>     Arguments &amp; Predicates</vt:lpstr>
      <vt:lpstr>     Arguments &amp; Predicates</vt:lpstr>
      <vt:lpstr>  Sense , denotation , and reference :  intension &amp; extension </vt:lpstr>
      <vt:lpstr>  Sense , denotation , and reference :  intension &amp; extension </vt:lpstr>
      <vt:lpstr>                                       Denotation  </vt:lpstr>
      <vt:lpstr>                                intension &amp; extension </vt:lpstr>
      <vt:lpstr>                                  intension &amp; extension </vt:lpstr>
      <vt:lpstr>                                           Sentence ,statement  utterance &amp; proposition </vt:lpstr>
      <vt:lpstr>                                           Sentence ,statement  utterance &amp; proposition </vt:lpstr>
      <vt:lpstr>                                           Sentence ,statement  utterance &amp; proposition </vt:lpstr>
      <vt:lpstr>Logical relations between  sentences </vt:lpstr>
      <vt:lpstr>Logical relations between  sentences </vt:lpstr>
      <vt:lpstr>Logical relations between  sentences </vt:lpstr>
      <vt:lpstr>Logical relations between  sentences </vt:lpstr>
      <vt:lpstr>Slide 18</vt:lpstr>
      <vt:lpstr>Slide 19</vt:lpstr>
      <vt:lpstr>Slide 20</vt:lpstr>
      <vt:lpstr>Slide 21</vt:lpstr>
      <vt:lpstr> References</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مكتب القنصل</dc:creator>
  <cp:lastModifiedBy>معهد الحكمة</cp:lastModifiedBy>
  <cp:revision>16</cp:revision>
  <dcterms:created xsi:type="dcterms:W3CDTF">2018-09-28T12:30:01Z</dcterms:created>
  <dcterms:modified xsi:type="dcterms:W3CDTF">2018-10-29T08:55:50Z</dcterms:modified>
</cp:coreProperties>
</file>