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62" r:id="rId4"/>
    <p:sldId id="258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1" r:id="rId14"/>
    <p:sldId id="270" r:id="rId15"/>
    <p:sldId id="272" r:id="rId16"/>
    <p:sldId id="274" r:id="rId17"/>
    <p:sldId id="273" r:id="rId1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1829" autoAdjust="0"/>
  </p:normalViewPr>
  <p:slideViewPr>
    <p:cSldViewPr>
      <p:cViewPr>
        <p:scale>
          <a:sx n="62" d="100"/>
          <a:sy n="62" d="100"/>
        </p:scale>
        <p:origin x="-1500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3AA291-4FBB-4149-9FDA-BF147E099482}" type="doc">
      <dgm:prSet loTypeId="urn:microsoft.com/office/officeart/2005/8/layout/hierarchy3" loCatId="hierarchy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pPr rtl="1"/>
          <a:endParaRPr lang="ar-IQ"/>
        </a:p>
      </dgm:t>
    </dgm:pt>
    <dgm:pt modelId="{3DB50700-6D7B-4455-B65C-702816036F79}">
      <dgm:prSet phldrT="[Text]" custT="1"/>
      <dgm:spPr/>
      <dgm:t>
        <a:bodyPr/>
        <a:lstStyle/>
        <a:p>
          <a:pPr rtl="1"/>
          <a:r>
            <a:rPr lang="en-US" sz="2000" dirty="0" smtClean="0"/>
            <a:t>1.Necessity </a:t>
          </a:r>
          <a:endParaRPr lang="ar-IQ" sz="2000" dirty="0"/>
        </a:p>
      </dgm:t>
    </dgm:pt>
    <dgm:pt modelId="{1B80086B-FB39-40FA-93DB-4499B38CE171}" type="parTrans" cxnId="{DF534E93-8E25-4729-8E1D-D9B325DB9399}">
      <dgm:prSet/>
      <dgm:spPr/>
      <dgm:t>
        <a:bodyPr/>
        <a:lstStyle/>
        <a:p>
          <a:pPr rtl="1"/>
          <a:endParaRPr lang="ar-IQ"/>
        </a:p>
      </dgm:t>
    </dgm:pt>
    <dgm:pt modelId="{6BCAC971-881D-4999-81BA-911E3569852A}" type="sibTrans" cxnId="{DF534E93-8E25-4729-8E1D-D9B325DB9399}">
      <dgm:prSet/>
      <dgm:spPr/>
      <dgm:t>
        <a:bodyPr/>
        <a:lstStyle/>
        <a:p>
          <a:pPr rtl="1"/>
          <a:endParaRPr lang="ar-IQ"/>
        </a:p>
      </dgm:t>
    </dgm:pt>
    <dgm:pt modelId="{EE7D4E5D-4EFC-4EAA-9BE6-70CC3CD50807}">
      <dgm:prSet phldrT="[Text]"/>
      <dgm:spPr/>
      <dgm:t>
        <a:bodyPr/>
        <a:lstStyle/>
        <a:p>
          <a:pPr rtl="1"/>
          <a:r>
            <a:rPr lang="en-US" dirty="0" smtClean="0"/>
            <a:t>Necessary parts,</a:t>
          </a:r>
        </a:p>
        <a:p>
          <a:pPr rtl="1"/>
          <a:r>
            <a:rPr lang="en-US" dirty="0" smtClean="0"/>
            <a:t>fingers</a:t>
          </a:r>
          <a:endParaRPr lang="ar-IQ" dirty="0"/>
        </a:p>
      </dgm:t>
    </dgm:pt>
    <dgm:pt modelId="{0F6E0FD7-C65A-48E7-86B2-8E571A66BCD9}" type="parTrans" cxnId="{0DAB4048-E854-461F-B5E9-DAB36D0111CC}">
      <dgm:prSet/>
      <dgm:spPr/>
      <dgm:t>
        <a:bodyPr/>
        <a:lstStyle/>
        <a:p>
          <a:pPr rtl="1"/>
          <a:endParaRPr lang="ar-IQ"/>
        </a:p>
      </dgm:t>
    </dgm:pt>
    <dgm:pt modelId="{E949BA4E-032D-4DB6-8FC5-3DBD9743AF11}" type="sibTrans" cxnId="{0DAB4048-E854-461F-B5E9-DAB36D0111CC}">
      <dgm:prSet/>
      <dgm:spPr/>
      <dgm:t>
        <a:bodyPr/>
        <a:lstStyle/>
        <a:p>
          <a:pPr rtl="1"/>
          <a:endParaRPr lang="ar-IQ"/>
        </a:p>
      </dgm:t>
    </dgm:pt>
    <dgm:pt modelId="{EAF24995-9B79-4459-AAB6-B23A8674EECC}">
      <dgm:prSet phldrT="[Text]"/>
      <dgm:spPr/>
      <dgm:t>
        <a:bodyPr/>
        <a:lstStyle/>
        <a:p>
          <a:pPr rtl="1"/>
          <a:r>
            <a:rPr lang="en-US" dirty="0" smtClean="0"/>
            <a:t>Optional parts, beard </a:t>
          </a:r>
          <a:endParaRPr lang="ar-IQ" dirty="0"/>
        </a:p>
      </dgm:t>
    </dgm:pt>
    <dgm:pt modelId="{550E2175-A997-4E70-86F3-6E880C8F4D71}" type="parTrans" cxnId="{E23B5DE4-DD4B-4AE8-BAED-65F69AD8D91E}">
      <dgm:prSet/>
      <dgm:spPr/>
      <dgm:t>
        <a:bodyPr/>
        <a:lstStyle/>
        <a:p>
          <a:pPr rtl="1"/>
          <a:endParaRPr lang="ar-IQ"/>
        </a:p>
      </dgm:t>
    </dgm:pt>
    <dgm:pt modelId="{497D461F-2CFC-46A9-A410-9CF44AF08050}" type="sibTrans" cxnId="{E23B5DE4-DD4B-4AE8-BAED-65F69AD8D91E}">
      <dgm:prSet/>
      <dgm:spPr/>
      <dgm:t>
        <a:bodyPr/>
        <a:lstStyle/>
        <a:p>
          <a:pPr rtl="1"/>
          <a:endParaRPr lang="ar-IQ"/>
        </a:p>
      </dgm:t>
    </dgm:pt>
    <dgm:pt modelId="{F59DB5AA-4EFC-40D1-A163-FEDF863F9C52}">
      <dgm:prSet phldrT="[Text]"/>
      <dgm:spPr/>
      <dgm:t>
        <a:bodyPr/>
        <a:lstStyle/>
        <a:p>
          <a:pPr rtl="1"/>
          <a:r>
            <a:rPr lang="en-US" dirty="0" smtClean="0"/>
            <a:t>2.integrality</a:t>
          </a:r>
          <a:endParaRPr lang="ar-IQ" dirty="0"/>
        </a:p>
      </dgm:t>
    </dgm:pt>
    <dgm:pt modelId="{5BFC3CDE-5B6C-42C6-B6DA-30410A18C529}" type="parTrans" cxnId="{CAF05ECA-6608-4027-BDF9-C589B2B41B08}">
      <dgm:prSet/>
      <dgm:spPr/>
      <dgm:t>
        <a:bodyPr/>
        <a:lstStyle/>
        <a:p>
          <a:pPr rtl="1"/>
          <a:endParaRPr lang="ar-IQ"/>
        </a:p>
      </dgm:t>
    </dgm:pt>
    <dgm:pt modelId="{C14CB05D-CDDA-4189-9B57-01904203D1B2}" type="sibTrans" cxnId="{CAF05ECA-6608-4027-BDF9-C589B2B41B08}">
      <dgm:prSet/>
      <dgm:spPr/>
      <dgm:t>
        <a:bodyPr/>
        <a:lstStyle/>
        <a:p>
          <a:pPr rtl="1"/>
          <a:endParaRPr lang="ar-IQ"/>
        </a:p>
      </dgm:t>
    </dgm:pt>
    <dgm:pt modelId="{5A902C0E-E6FE-463E-AA06-2F5BF6CCBA9F}">
      <dgm:prSet phldrT="[Text]"/>
      <dgm:spPr/>
      <dgm:t>
        <a:bodyPr/>
        <a:lstStyle/>
        <a:p>
          <a:pPr rtl="1"/>
          <a:r>
            <a:rPr lang="en-US" dirty="0" smtClean="0"/>
            <a:t>Normal,</a:t>
          </a:r>
        </a:p>
        <a:p>
          <a:pPr rtl="1"/>
          <a:r>
            <a:rPr lang="en-US" dirty="0" smtClean="0"/>
            <a:t>Handle of the door </a:t>
          </a:r>
          <a:endParaRPr lang="ar-IQ" dirty="0"/>
        </a:p>
      </dgm:t>
    </dgm:pt>
    <dgm:pt modelId="{814C82FF-35A9-4762-BEF1-CB0DE498AD2D}" type="parTrans" cxnId="{6186240A-BF32-43CF-826C-71C619FFB838}">
      <dgm:prSet/>
      <dgm:spPr/>
      <dgm:t>
        <a:bodyPr/>
        <a:lstStyle/>
        <a:p>
          <a:pPr rtl="1"/>
          <a:endParaRPr lang="ar-IQ"/>
        </a:p>
      </dgm:t>
    </dgm:pt>
    <dgm:pt modelId="{089B47E9-37FB-4264-9695-FF5615BBD129}" type="sibTrans" cxnId="{6186240A-BF32-43CF-826C-71C619FFB838}">
      <dgm:prSet/>
      <dgm:spPr/>
      <dgm:t>
        <a:bodyPr/>
        <a:lstStyle/>
        <a:p>
          <a:pPr rtl="1"/>
          <a:endParaRPr lang="ar-IQ"/>
        </a:p>
      </dgm:t>
    </dgm:pt>
    <dgm:pt modelId="{46162DE0-49FF-458C-B8D2-FBEA157A20D2}">
      <dgm:prSet phldrT="[Text]"/>
      <dgm:spPr/>
      <dgm:t>
        <a:bodyPr/>
        <a:lstStyle/>
        <a:p>
          <a:pPr rtl="1"/>
          <a:r>
            <a:rPr lang="en-US" dirty="0" smtClean="0"/>
            <a:t>Odd, </a:t>
          </a:r>
        </a:p>
        <a:p>
          <a:pPr rtl="1"/>
          <a:r>
            <a:rPr lang="en-US" dirty="0" smtClean="0"/>
            <a:t>Handle of the spoon </a:t>
          </a:r>
          <a:endParaRPr lang="ar-IQ" dirty="0"/>
        </a:p>
      </dgm:t>
    </dgm:pt>
    <dgm:pt modelId="{0160505B-3E39-4F62-8CB4-D020DE6FBF29}" type="parTrans" cxnId="{EBAAFDE6-BF90-4538-93BE-A21F8AE09EA0}">
      <dgm:prSet/>
      <dgm:spPr/>
      <dgm:t>
        <a:bodyPr/>
        <a:lstStyle/>
        <a:p>
          <a:pPr rtl="1"/>
          <a:endParaRPr lang="ar-IQ"/>
        </a:p>
      </dgm:t>
    </dgm:pt>
    <dgm:pt modelId="{0DB35422-ADD7-463B-B13A-43FEE4447821}" type="sibTrans" cxnId="{EBAAFDE6-BF90-4538-93BE-A21F8AE09EA0}">
      <dgm:prSet/>
      <dgm:spPr/>
      <dgm:t>
        <a:bodyPr/>
        <a:lstStyle/>
        <a:p>
          <a:pPr rtl="1"/>
          <a:endParaRPr lang="ar-IQ"/>
        </a:p>
      </dgm:t>
    </dgm:pt>
    <dgm:pt modelId="{68774958-6F89-4C35-85AC-A7F76C2084BD}" type="pres">
      <dgm:prSet presAssocID="{BC3AA291-4FBB-4149-9FDA-BF147E09948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IQ"/>
        </a:p>
      </dgm:t>
    </dgm:pt>
    <dgm:pt modelId="{BDFD050C-C174-4DE3-83DE-6E75FDCC595D}" type="pres">
      <dgm:prSet presAssocID="{3DB50700-6D7B-4455-B65C-702816036F79}" presName="root" presStyleCnt="0"/>
      <dgm:spPr/>
    </dgm:pt>
    <dgm:pt modelId="{25350CE6-6AEC-463B-A16C-E511A0EB47B6}" type="pres">
      <dgm:prSet presAssocID="{3DB50700-6D7B-4455-B65C-702816036F79}" presName="rootComposite" presStyleCnt="0"/>
      <dgm:spPr/>
    </dgm:pt>
    <dgm:pt modelId="{44A77BC9-23AD-4C07-8BB1-D94E0B841F51}" type="pres">
      <dgm:prSet presAssocID="{3DB50700-6D7B-4455-B65C-702816036F79}" presName="rootText" presStyleLbl="node1" presStyleIdx="0" presStyleCnt="2"/>
      <dgm:spPr/>
      <dgm:t>
        <a:bodyPr/>
        <a:lstStyle/>
        <a:p>
          <a:pPr rtl="1"/>
          <a:endParaRPr lang="ar-IQ"/>
        </a:p>
      </dgm:t>
    </dgm:pt>
    <dgm:pt modelId="{580F2A4E-7AB1-4D96-812B-8FD5239216D3}" type="pres">
      <dgm:prSet presAssocID="{3DB50700-6D7B-4455-B65C-702816036F79}" presName="rootConnector" presStyleLbl="node1" presStyleIdx="0" presStyleCnt="2"/>
      <dgm:spPr/>
      <dgm:t>
        <a:bodyPr/>
        <a:lstStyle/>
        <a:p>
          <a:pPr rtl="1"/>
          <a:endParaRPr lang="ar-IQ"/>
        </a:p>
      </dgm:t>
    </dgm:pt>
    <dgm:pt modelId="{601BC703-1CDC-4968-A9BB-C4DA1EBCED52}" type="pres">
      <dgm:prSet presAssocID="{3DB50700-6D7B-4455-B65C-702816036F79}" presName="childShape" presStyleCnt="0"/>
      <dgm:spPr/>
    </dgm:pt>
    <dgm:pt modelId="{C5DC802E-70E9-49CD-BA45-975ED05A5393}" type="pres">
      <dgm:prSet presAssocID="{0F6E0FD7-C65A-48E7-86B2-8E571A66BCD9}" presName="Name13" presStyleLbl="parChTrans1D2" presStyleIdx="0" presStyleCnt="4"/>
      <dgm:spPr/>
      <dgm:t>
        <a:bodyPr/>
        <a:lstStyle/>
        <a:p>
          <a:pPr rtl="1"/>
          <a:endParaRPr lang="ar-IQ"/>
        </a:p>
      </dgm:t>
    </dgm:pt>
    <dgm:pt modelId="{1D7CC164-0713-4706-A31B-478205AC936E}" type="pres">
      <dgm:prSet presAssocID="{EE7D4E5D-4EFC-4EAA-9BE6-70CC3CD50807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6EA9B382-E9E0-402E-AA9A-48E02E670229}" type="pres">
      <dgm:prSet presAssocID="{550E2175-A997-4E70-86F3-6E880C8F4D71}" presName="Name13" presStyleLbl="parChTrans1D2" presStyleIdx="1" presStyleCnt="4"/>
      <dgm:spPr/>
      <dgm:t>
        <a:bodyPr/>
        <a:lstStyle/>
        <a:p>
          <a:pPr rtl="1"/>
          <a:endParaRPr lang="ar-IQ"/>
        </a:p>
      </dgm:t>
    </dgm:pt>
    <dgm:pt modelId="{576F581B-24CD-4CEA-A616-47DAFA796974}" type="pres">
      <dgm:prSet presAssocID="{EAF24995-9B79-4459-AAB6-B23A8674EECC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0470AE47-B249-4B92-BE3C-C756BB932382}" type="pres">
      <dgm:prSet presAssocID="{F59DB5AA-4EFC-40D1-A163-FEDF863F9C52}" presName="root" presStyleCnt="0"/>
      <dgm:spPr/>
    </dgm:pt>
    <dgm:pt modelId="{1F1D5929-3167-4138-9C1A-AE5E69D0F8A0}" type="pres">
      <dgm:prSet presAssocID="{F59DB5AA-4EFC-40D1-A163-FEDF863F9C52}" presName="rootComposite" presStyleCnt="0"/>
      <dgm:spPr/>
    </dgm:pt>
    <dgm:pt modelId="{5B411530-0AF3-47F9-89FF-76E13F05D928}" type="pres">
      <dgm:prSet presAssocID="{F59DB5AA-4EFC-40D1-A163-FEDF863F9C52}" presName="rootText" presStyleLbl="node1" presStyleIdx="1" presStyleCnt="2"/>
      <dgm:spPr/>
      <dgm:t>
        <a:bodyPr/>
        <a:lstStyle/>
        <a:p>
          <a:pPr rtl="1"/>
          <a:endParaRPr lang="ar-IQ"/>
        </a:p>
      </dgm:t>
    </dgm:pt>
    <dgm:pt modelId="{7B39BAA0-E952-4855-9162-9145368E405E}" type="pres">
      <dgm:prSet presAssocID="{F59DB5AA-4EFC-40D1-A163-FEDF863F9C52}" presName="rootConnector" presStyleLbl="node1" presStyleIdx="1" presStyleCnt="2"/>
      <dgm:spPr/>
      <dgm:t>
        <a:bodyPr/>
        <a:lstStyle/>
        <a:p>
          <a:pPr rtl="1"/>
          <a:endParaRPr lang="ar-IQ"/>
        </a:p>
      </dgm:t>
    </dgm:pt>
    <dgm:pt modelId="{11A8C8C0-2575-4C06-93C7-498794EE4B2F}" type="pres">
      <dgm:prSet presAssocID="{F59DB5AA-4EFC-40D1-A163-FEDF863F9C52}" presName="childShape" presStyleCnt="0"/>
      <dgm:spPr/>
    </dgm:pt>
    <dgm:pt modelId="{0E684559-1AB1-4BB1-B533-711896E08FBB}" type="pres">
      <dgm:prSet presAssocID="{814C82FF-35A9-4762-BEF1-CB0DE498AD2D}" presName="Name13" presStyleLbl="parChTrans1D2" presStyleIdx="2" presStyleCnt="4"/>
      <dgm:spPr/>
      <dgm:t>
        <a:bodyPr/>
        <a:lstStyle/>
        <a:p>
          <a:pPr rtl="1"/>
          <a:endParaRPr lang="ar-IQ"/>
        </a:p>
      </dgm:t>
    </dgm:pt>
    <dgm:pt modelId="{B63E3373-4594-4DB5-B0FA-65EBA9B4DB76}" type="pres">
      <dgm:prSet presAssocID="{5A902C0E-E6FE-463E-AA06-2F5BF6CCBA9F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512F35A4-6F17-4099-A886-392B9F0238BE}" type="pres">
      <dgm:prSet presAssocID="{0160505B-3E39-4F62-8CB4-D020DE6FBF29}" presName="Name13" presStyleLbl="parChTrans1D2" presStyleIdx="3" presStyleCnt="4"/>
      <dgm:spPr/>
      <dgm:t>
        <a:bodyPr/>
        <a:lstStyle/>
        <a:p>
          <a:pPr rtl="1"/>
          <a:endParaRPr lang="ar-IQ"/>
        </a:p>
      </dgm:t>
    </dgm:pt>
    <dgm:pt modelId="{173AB9F9-47CA-4061-A4C1-D744F25FCD46}" type="pres">
      <dgm:prSet presAssocID="{46162DE0-49FF-458C-B8D2-FBEA157A20D2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DF534E93-8E25-4729-8E1D-D9B325DB9399}" srcId="{BC3AA291-4FBB-4149-9FDA-BF147E099482}" destId="{3DB50700-6D7B-4455-B65C-702816036F79}" srcOrd="0" destOrd="0" parTransId="{1B80086B-FB39-40FA-93DB-4499B38CE171}" sibTransId="{6BCAC971-881D-4999-81BA-911E3569852A}"/>
    <dgm:cxn modelId="{CAF05ECA-6608-4027-BDF9-C589B2B41B08}" srcId="{BC3AA291-4FBB-4149-9FDA-BF147E099482}" destId="{F59DB5AA-4EFC-40D1-A163-FEDF863F9C52}" srcOrd="1" destOrd="0" parTransId="{5BFC3CDE-5B6C-42C6-B6DA-30410A18C529}" sibTransId="{C14CB05D-CDDA-4189-9B57-01904203D1B2}"/>
    <dgm:cxn modelId="{4558EDF9-E664-47F8-93C2-A7C6FC083D4E}" type="presOf" srcId="{F59DB5AA-4EFC-40D1-A163-FEDF863F9C52}" destId="{7B39BAA0-E952-4855-9162-9145368E405E}" srcOrd="1" destOrd="0" presId="urn:microsoft.com/office/officeart/2005/8/layout/hierarchy3"/>
    <dgm:cxn modelId="{72CAD3E6-A801-4B42-B0C2-097637D10F49}" type="presOf" srcId="{5A902C0E-E6FE-463E-AA06-2F5BF6CCBA9F}" destId="{B63E3373-4594-4DB5-B0FA-65EBA9B4DB76}" srcOrd="0" destOrd="0" presId="urn:microsoft.com/office/officeart/2005/8/layout/hierarchy3"/>
    <dgm:cxn modelId="{EF27FDCC-AFB9-4DB5-87F5-4577B84DE60A}" type="presOf" srcId="{550E2175-A997-4E70-86F3-6E880C8F4D71}" destId="{6EA9B382-E9E0-402E-AA9A-48E02E670229}" srcOrd="0" destOrd="0" presId="urn:microsoft.com/office/officeart/2005/8/layout/hierarchy3"/>
    <dgm:cxn modelId="{5FB64586-046A-416B-9C3D-A39A241D330F}" type="presOf" srcId="{3DB50700-6D7B-4455-B65C-702816036F79}" destId="{44A77BC9-23AD-4C07-8BB1-D94E0B841F51}" srcOrd="0" destOrd="0" presId="urn:microsoft.com/office/officeart/2005/8/layout/hierarchy3"/>
    <dgm:cxn modelId="{F1CAD938-A557-45D0-B9F6-CB8A4E18B4E1}" type="presOf" srcId="{814C82FF-35A9-4762-BEF1-CB0DE498AD2D}" destId="{0E684559-1AB1-4BB1-B533-711896E08FBB}" srcOrd="0" destOrd="0" presId="urn:microsoft.com/office/officeart/2005/8/layout/hierarchy3"/>
    <dgm:cxn modelId="{0DAB4048-E854-461F-B5E9-DAB36D0111CC}" srcId="{3DB50700-6D7B-4455-B65C-702816036F79}" destId="{EE7D4E5D-4EFC-4EAA-9BE6-70CC3CD50807}" srcOrd="0" destOrd="0" parTransId="{0F6E0FD7-C65A-48E7-86B2-8E571A66BCD9}" sibTransId="{E949BA4E-032D-4DB6-8FC5-3DBD9743AF11}"/>
    <dgm:cxn modelId="{3023F435-1504-409D-B402-CD2AC9D69111}" type="presOf" srcId="{3DB50700-6D7B-4455-B65C-702816036F79}" destId="{580F2A4E-7AB1-4D96-812B-8FD5239216D3}" srcOrd="1" destOrd="0" presId="urn:microsoft.com/office/officeart/2005/8/layout/hierarchy3"/>
    <dgm:cxn modelId="{E23B5DE4-DD4B-4AE8-BAED-65F69AD8D91E}" srcId="{3DB50700-6D7B-4455-B65C-702816036F79}" destId="{EAF24995-9B79-4459-AAB6-B23A8674EECC}" srcOrd="1" destOrd="0" parTransId="{550E2175-A997-4E70-86F3-6E880C8F4D71}" sibTransId="{497D461F-2CFC-46A9-A410-9CF44AF08050}"/>
    <dgm:cxn modelId="{771BFC52-1777-46F5-8FE0-B21EE50AF738}" type="presOf" srcId="{EAF24995-9B79-4459-AAB6-B23A8674EECC}" destId="{576F581B-24CD-4CEA-A616-47DAFA796974}" srcOrd="0" destOrd="0" presId="urn:microsoft.com/office/officeart/2005/8/layout/hierarchy3"/>
    <dgm:cxn modelId="{EBAAFDE6-BF90-4538-93BE-A21F8AE09EA0}" srcId="{F59DB5AA-4EFC-40D1-A163-FEDF863F9C52}" destId="{46162DE0-49FF-458C-B8D2-FBEA157A20D2}" srcOrd="1" destOrd="0" parTransId="{0160505B-3E39-4F62-8CB4-D020DE6FBF29}" sibTransId="{0DB35422-ADD7-463B-B13A-43FEE4447821}"/>
    <dgm:cxn modelId="{8D6A5E6A-1A1F-486B-B709-2F180DB1180E}" type="presOf" srcId="{0160505B-3E39-4F62-8CB4-D020DE6FBF29}" destId="{512F35A4-6F17-4099-A886-392B9F0238BE}" srcOrd="0" destOrd="0" presId="urn:microsoft.com/office/officeart/2005/8/layout/hierarchy3"/>
    <dgm:cxn modelId="{B3D7B312-557C-449D-BF3A-4329EAC343E1}" type="presOf" srcId="{0F6E0FD7-C65A-48E7-86B2-8E571A66BCD9}" destId="{C5DC802E-70E9-49CD-BA45-975ED05A5393}" srcOrd="0" destOrd="0" presId="urn:microsoft.com/office/officeart/2005/8/layout/hierarchy3"/>
    <dgm:cxn modelId="{7D254883-2E9A-4BE0-B123-1B2AB0898099}" type="presOf" srcId="{46162DE0-49FF-458C-B8D2-FBEA157A20D2}" destId="{173AB9F9-47CA-4061-A4C1-D744F25FCD46}" srcOrd="0" destOrd="0" presId="urn:microsoft.com/office/officeart/2005/8/layout/hierarchy3"/>
    <dgm:cxn modelId="{7A8DC777-2D95-44C0-980A-63EBC9469447}" type="presOf" srcId="{BC3AA291-4FBB-4149-9FDA-BF147E099482}" destId="{68774958-6F89-4C35-85AC-A7F76C2084BD}" srcOrd="0" destOrd="0" presId="urn:microsoft.com/office/officeart/2005/8/layout/hierarchy3"/>
    <dgm:cxn modelId="{6186240A-BF32-43CF-826C-71C619FFB838}" srcId="{F59DB5AA-4EFC-40D1-A163-FEDF863F9C52}" destId="{5A902C0E-E6FE-463E-AA06-2F5BF6CCBA9F}" srcOrd="0" destOrd="0" parTransId="{814C82FF-35A9-4762-BEF1-CB0DE498AD2D}" sibTransId="{089B47E9-37FB-4264-9695-FF5615BBD129}"/>
    <dgm:cxn modelId="{D2698743-9532-4A3E-9350-72368563985F}" type="presOf" srcId="{F59DB5AA-4EFC-40D1-A163-FEDF863F9C52}" destId="{5B411530-0AF3-47F9-89FF-76E13F05D928}" srcOrd="0" destOrd="0" presId="urn:microsoft.com/office/officeart/2005/8/layout/hierarchy3"/>
    <dgm:cxn modelId="{C7EE38EB-4F0A-45CE-80D1-CEF49C499826}" type="presOf" srcId="{EE7D4E5D-4EFC-4EAA-9BE6-70CC3CD50807}" destId="{1D7CC164-0713-4706-A31B-478205AC936E}" srcOrd="0" destOrd="0" presId="urn:microsoft.com/office/officeart/2005/8/layout/hierarchy3"/>
    <dgm:cxn modelId="{66FC1FA3-785D-46C7-BC55-07CAC1B314C4}" type="presParOf" srcId="{68774958-6F89-4C35-85AC-A7F76C2084BD}" destId="{BDFD050C-C174-4DE3-83DE-6E75FDCC595D}" srcOrd="0" destOrd="0" presId="urn:microsoft.com/office/officeart/2005/8/layout/hierarchy3"/>
    <dgm:cxn modelId="{DE02EB8F-B4DB-40F1-8CA2-C1928046B3C2}" type="presParOf" srcId="{BDFD050C-C174-4DE3-83DE-6E75FDCC595D}" destId="{25350CE6-6AEC-463B-A16C-E511A0EB47B6}" srcOrd="0" destOrd="0" presId="urn:microsoft.com/office/officeart/2005/8/layout/hierarchy3"/>
    <dgm:cxn modelId="{ECD7F4FC-3FDB-49C8-8D96-7323ECF50D37}" type="presParOf" srcId="{25350CE6-6AEC-463B-A16C-E511A0EB47B6}" destId="{44A77BC9-23AD-4C07-8BB1-D94E0B841F51}" srcOrd="0" destOrd="0" presId="urn:microsoft.com/office/officeart/2005/8/layout/hierarchy3"/>
    <dgm:cxn modelId="{27704B54-8C5F-4F3B-9770-D3C8BEB1377A}" type="presParOf" srcId="{25350CE6-6AEC-463B-A16C-E511A0EB47B6}" destId="{580F2A4E-7AB1-4D96-812B-8FD5239216D3}" srcOrd="1" destOrd="0" presId="urn:microsoft.com/office/officeart/2005/8/layout/hierarchy3"/>
    <dgm:cxn modelId="{CE92AD67-6E1B-4DBD-9989-4BF9CAF6D5D3}" type="presParOf" srcId="{BDFD050C-C174-4DE3-83DE-6E75FDCC595D}" destId="{601BC703-1CDC-4968-A9BB-C4DA1EBCED52}" srcOrd="1" destOrd="0" presId="urn:microsoft.com/office/officeart/2005/8/layout/hierarchy3"/>
    <dgm:cxn modelId="{64F3ED7E-E201-48C1-AE34-38AE18B830F9}" type="presParOf" srcId="{601BC703-1CDC-4968-A9BB-C4DA1EBCED52}" destId="{C5DC802E-70E9-49CD-BA45-975ED05A5393}" srcOrd="0" destOrd="0" presId="urn:microsoft.com/office/officeart/2005/8/layout/hierarchy3"/>
    <dgm:cxn modelId="{1BBD05E4-A18C-4A0D-A6B9-18CE43528B25}" type="presParOf" srcId="{601BC703-1CDC-4968-A9BB-C4DA1EBCED52}" destId="{1D7CC164-0713-4706-A31B-478205AC936E}" srcOrd="1" destOrd="0" presId="urn:microsoft.com/office/officeart/2005/8/layout/hierarchy3"/>
    <dgm:cxn modelId="{0F673C6D-2A44-4132-9625-54AC29C76A1E}" type="presParOf" srcId="{601BC703-1CDC-4968-A9BB-C4DA1EBCED52}" destId="{6EA9B382-E9E0-402E-AA9A-48E02E670229}" srcOrd="2" destOrd="0" presId="urn:microsoft.com/office/officeart/2005/8/layout/hierarchy3"/>
    <dgm:cxn modelId="{7966DE30-07AB-4033-8411-7BCB8A54D525}" type="presParOf" srcId="{601BC703-1CDC-4968-A9BB-C4DA1EBCED52}" destId="{576F581B-24CD-4CEA-A616-47DAFA796974}" srcOrd="3" destOrd="0" presId="urn:microsoft.com/office/officeart/2005/8/layout/hierarchy3"/>
    <dgm:cxn modelId="{2641755B-6AED-448E-9C7C-C88098CF44DD}" type="presParOf" srcId="{68774958-6F89-4C35-85AC-A7F76C2084BD}" destId="{0470AE47-B249-4B92-BE3C-C756BB932382}" srcOrd="1" destOrd="0" presId="urn:microsoft.com/office/officeart/2005/8/layout/hierarchy3"/>
    <dgm:cxn modelId="{4267C411-41D4-4CBE-80E3-B1C25F37B0E0}" type="presParOf" srcId="{0470AE47-B249-4B92-BE3C-C756BB932382}" destId="{1F1D5929-3167-4138-9C1A-AE5E69D0F8A0}" srcOrd="0" destOrd="0" presId="urn:microsoft.com/office/officeart/2005/8/layout/hierarchy3"/>
    <dgm:cxn modelId="{29C69057-A9CA-4FA3-BD35-546521061103}" type="presParOf" srcId="{1F1D5929-3167-4138-9C1A-AE5E69D0F8A0}" destId="{5B411530-0AF3-47F9-89FF-76E13F05D928}" srcOrd="0" destOrd="0" presId="urn:microsoft.com/office/officeart/2005/8/layout/hierarchy3"/>
    <dgm:cxn modelId="{B9A6DEE6-25BD-4037-B7FB-939D15D5A6A5}" type="presParOf" srcId="{1F1D5929-3167-4138-9C1A-AE5E69D0F8A0}" destId="{7B39BAA0-E952-4855-9162-9145368E405E}" srcOrd="1" destOrd="0" presId="urn:microsoft.com/office/officeart/2005/8/layout/hierarchy3"/>
    <dgm:cxn modelId="{5C77E16A-FC72-42CE-A6AC-DA291937F649}" type="presParOf" srcId="{0470AE47-B249-4B92-BE3C-C756BB932382}" destId="{11A8C8C0-2575-4C06-93C7-498794EE4B2F}" srcOrd="1" destOrd="0" presId="urn:microsoft.com/office/officeart/2005/8/layout/hierarchy3"/>
    <dgm:cxn modelId="{B28658D8-A89D-49F0-9DA8-4A79CA4022D8}" type="presParOf" srcId="{11A8C8C0-2575-4C06-93C7-498794EE4B2F}" destId="{0E684559-1AB1-4BB1-B533-711896E08FBB}" srcOrd="0" destOrd="0" presId="urn:microsoft.com/office/officeart/2005/8/layout/hierarchy3"/>
    <dgm:cxn modelId="{ACBFAEFB-2E57-418C-A95D-8078798791F8}" type="presParOf" srcId="{11A8C8C0-2575-4C06-93C7-498794EE4B2F}" destId="{B63E3373-4594-4DB5-B0FA-65EBA9B4DB76}" srcOrd="1" destOrd="0" presId="urn:microsoft.com/office/officeart/2005/8/layout/hierarchy3"/>
    <dgm:cxn modelId="{796A0DC2-1CDC-4FAA-AB67-7830A213FD78}" type="presParOf" srcId="{11A8C8C0-2575-4C06-93C7-498794EE4B2F}" destId="{512F35A4-6F17-4099-A886-392B9F0238BE}" srcOrd="2" destOrd="0" presId="urn:microsoft.com/office/officeart/2005/8/layout/hierarchy3"/>
    <dgm:cxn modelId="{9922A615-878B-45C6-930C-6A9AB24DCA52}" type="presParOf" srcId="{11A8C8C0-2575-4C06-93C7-498794EE4B2F}" destId="{173AB9F9-47CA-4061-A4C1-D744F25FCD46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67B6FBF-A2C0-4FEF-935F-89FE05E62FA9}" type="doc">
      <dgm:prSet loTypeId="urn:microsoft.com/office/officeart/2005/8/layout/hierarchy3" loCatId="hierarchy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pPr rtl="1"/>
          <a:endParaRPr lang="ar-IQ"/>
        </a:p>
      </dgm:t>
    </dgm:pt>
    <dgm:pt modelId="{6DDBE1C3-ABEB-4C44-93A2-C5CA414B550A}">
      <dgm:prSet phldrT="[Text]"/>
      <dgm:spPr/>
      <dgm:t>
        <a:bodyPr/>
        <a:lstStyle/>
        <a:p>
          <a:pPr rtl="1"/>
          <a:r>
            <a:rPr lang="en-US" dirty="0" smtClean="0"/>
            <a:t>3.Discreteness </a:t>
          </a:r>
          <a:endParaRPr lang="ar-IQ" dirty="0"/>
        </a:p>
      </dgm:t>
    </dgm:pt>
    <dgm:pt modelId="{D6FAA9CC-9304-4976-8905-01647EA15198}" type="parTrans" cxnId="{F48BDDF4-8509-4F32-86AA-A1CD75F5EE51}">
      <dgm:prSet/>
      <dgm:spPr/>
      <dgm:t>
        <a:bodyPr/>
        <a:lstStyle/>
        <a:p>
          <a:pPr rtl="1"/>
          <a:endParaRPr lang="ar-IQ"/>
        </a:p>
      </dgm:t>
    </dgm:pt>
    <dgm:pt modelId="{88B93D1C-0075-42A1-875D-2CBF00494EBF}" type="sibTrans" cxnId="{F48BDDF4-8509-4F32-86AA-A1CD75F5EE51}">
      <dgm:prSet/>
      <dgm:spPr/>
      <dgm:t>
        <a:bodyPr/>
        <a:lstStyle/>
        <a:p>
          <a:pPr rtl="1"/>
          <a:endParaRPr lang="ar-IQ"/>
        </a:p>
      </dgm:t>
    </dgm:pt>
    <dgm:pt modelId="{EF0762DA-BE33-4309-909D-56FB51357F69}">
      <dgm:prSet phldrT="[Text]" custT="1"/>
      <dgm:spPr/>
      <dgm:t>
        <a:bodyPr/>
        <a:lstStyle/>
        <a:p>
          <a:pPr rtl="1"/>
          <a:r>
            <a:rPr lang="en-US" sz="1400" dirty="0" smtClean="0"/>
            <a:t>Moves independently, Moving arm</a:t>
          </a:r>
          <a:endParaRPr lang="ar-IQ" sz="1400" dirty="0"/>
        </a:p>
      </dgm:t>
    </dgm:pt>
    <dgm:pt modelId="{BF05439D-B59F-48F3-AD22-CA44C53874E7}" type="parTrans" cxnId="{DD4498C8-E52E-4261-B12D-6678A398D1F9}">
      <dgm:prSet/>
      <dgm:spPr/>
      <dgm:t>
        <a:bodyPr/>
        <a:lstStyle/>
        <a:p>
          <a:pPr rtl="1"/>
          <a:endParaRPr lang="ar-IQ"/>
        </a:p>
      </dgm:t>
    </dgm:pt>
    <dgm:pt modelId="{468848B0-4C31-4B8A-979C-06A0782A24C1}" type="sibTrans" cxnId="{DD4498C8-E52E-4261-B12D-6678A398D1F9}">
      <dgm:prSet/>
      <dgm:spPr/>
      <dgm:t>
        <a:bodyPr/>
        <a:lstStyle/>
        <a:p>
          <a:pPr rtl="1"/>
          <a:endParaRPr lang="ar-IQ"/>
        </a:p>
      </dgm:t>
    </dgm:pt>
    <dgm:pt modelId="{32633E48-FF19-47F8-8274-9767A552DD9E}">
      <dgm:prSet phldrT="[Text]" custT="1"/>
      <dgm:spPr/>
      <dgm:t>
        <a:bodyPr/>
        <a:lstStyle/>
        <a:p>
          <a:pPr rtl="1"/>
          <a:r>
            <a:rPr lang="en-US" sz="1400" dirty="0" smtClean="0"/>
            <a:t>Less</a:t>
          </a:r>
          <a:r>
            <a:rPr lang="en-US" sz="1200" dirty="0" smtClean="0"/>
            <a:t>  </a:t>
          </a:r>
          <a:r>
            <a:rPr lang="en-US" sz="1400" dirty="0" smtClean="0"/>
            <a:t>clearly</a:t>
          </a:r>
          <a:r>
            <a:rPr lang="en-US" sz="1200" dirty="0" smtClean="0"/>
            <a:t> </a:t>
          </a:r>
          <a:r>
            <a:rPr lang="en-US" sz="1400" dirty="0" smtClean="0"/>
            <a:t>separated,</a:t>
          </a:r>
        </a:p>
        <a:p>
          <a:pPr rtl="1"/>
          <a:r>
            <a:rPr lang="en-US" sz="1400" dirty="0" smtClean="0"/>
            <a:t>Tip of the tongue </a:t>
          </a:r>
          <a:endParaRPr lang="ar-IQ" sz="1400" dirty="0"/>
        </a:p>
      </dgm:t>
    </dgm:pt>
    <dgm:pt modelId="{654DF327-B96A-4399-96C1-E17DFB2BAFEA}" type="parTrans" cxnId="{A89ED2C7-16FE-43CC-B584-1E3950FCA26B}">
      <dgm:prSet/>
      <dgm:spPr/>
      <dgm:t>
        <a:bodyPr/>
        <a:lstStyle/>
        <a:p>
          <a:pPr rtl="1"/>
          <a:endParaRPr lang="ar-IQ"/>
        </a:p>
      </dgm:t>
    </dgm:pt>
    <dgm:pt modelId="{A2FDFD8D-8979-4758-9E29-499EFFB6C274}" type="sibTrans" cxnId="{A89ED2C7-16FE-43CC-B584-1E3950FCA26B}">
      <dgm:prSet/>
      <dgm:spPr/>
      <dgm:t>
        <a:bodyPr/>
        <a:lstStyle/>
        <a:p>
          <a:pPr rtl="1"/>
          <a:endParaRPr lang="ar-IQ"/>
        </a:p>
      </dgm:t>
    </dgm:pt>
    <dgm:pt modelId="{F1C88022-6568-47FB-AE71-5DD10E7D55CE}">
      <dgm:prSet phldrT="[Text]"/>
      <dgm:spPr/>
      <dgm:t>
        <a:bodyPr/>
        <a:lstStyle/>
        <a:p>
          <a:pPr rtl="1"/>
          <a:r>
            <a:rPr lang="en-US" dirty="0" smtClean="0"/>
            <a:t>4.Motivation </a:t>
          </a:r>
          <a:endParaRPr lang="ar-IQ" dirty="0"/>
        </a:p>
      </dgm:t>
    </dgm:pt>
    <dgm:pt modelId="{78031916-811E-401F-861B-F5DF0494C6B4}" type="parTrans" cxnId="{2E07A951-16B1-4C05-A30F-B226CB9C9359}">
      <dgm:prSet/>
      <dgm:spPr/>
      <dgm:t>
        <a:bodyPr/>
        <a:lstStyle/>
        <a:p>
          <a:pPr rtl="1"/>
          <a:endParaRPr lang="ar-IQ"/>
        </a:p>
      </dgm:t>
    </dgm:pt>
    <dgm:pt modelId="{86F192F2-2625-4D8C-8A0A-8F78C9B46E59}" type="sibTrans" cxnId="{2E07A951-16B1-4C05-A30F-B226CB9C9359}">
      <dgm:prSet/>
      <dgm:spPr/>
      <dgm:t>
        <a:bodyPr/>
        <a:lstStyle/>
        <a:p>
          <a:pPr rtl="1"/>
          <a:endParaRPr lang="ar-IQ"/>
        </a:p>
      </dgm:t>
    </dgm:pt>
    <dgm:pt modelId="{D677FF3D-1E08-42DA-AFAE-CC7363CA66DB}">
      <dgm:prSet phldrT="[Text]" custT="1"/>
      <dgm:spPr/>
      <dgm:t>
        <a:bodyPr/>
        <a:lstStyle/>
        <a:p>
          <a:pPr rtl="1"/>
          <a:r>
            <a:rPr lang="en-US" sz="1400" dirty="0" smtClean="0"/>
            <a:t>Identifiable function</a:t>
          </a:r>
        </a:p>
        <a:p>
          <a:pPr rtl="1"/>
          <a:r>
            <a:rPr lang="en-US" sz="1400" dirty="0" smtClean="0"/>
            <a:t>Handle of the door</a:t>
          </a:r>
          <a:endParaRPr lang="ar-IQ" sz="1400" dirty="0"/>
        </a:p>
      </dgm:t>
    </dgm:pt>
    <dgm:pt modelId="{4BFB5C0A-0921-4A4D-94A6-3807C7CB48C9}" type="parTrans" cxnId="{E700F1A3-FE6B-4E53-9AED-B7DFC08F0465}">
      <dgm:prSet/>
      <dgm:spPr/>
      <dgm:t>
        <a:bodyPr/>
        <a:lstStyle/>
        <a:p>
          <a:pPr rtl="1"/>
          <a:endParaRPr lang="ar-IQ"/>
        </a:p>
      </dgm:t>
    </dgm:pt>
    <dgm:pt modelId="{C49820F5-DA89-4F6A-86C8-BE4E0E39B6C8}" type="sibTrans" cxnId="{E700F1A3-FE6B-4E53-9AED-B7DFC08F0465}">
      <dgm:prSet/>
      <dgm:spPr/>
      <dgm:t>
        <a:bodyPr/>
        <a:lstStyle/>
        <a:p>
          <a:pPr rtl="1"/>
          <a:endParaRPr lang="ar-IQ"/>
        </a:p>
      </dgm:t>
    </dgm:pt>
    <dgm:pt modelId="{4172E781-13B4-4E07-A00C-4D3DD2B6BA83}">
      <dgm:prSet phldrT="[Text]" custT="1"/>
      <dgm:spPr/>
      <dgm:t>
        <a:bodyPr/>
        <a:lstStyle/>
        <a:p>
          <a:pPr rtl="1"/>
          <a:r>
            <a:rPr lang="en-US" sz="1400" dirty="0" smtClean="0"/>
            <a:t>Especial functional </a:t>
          </a:r>
          <a:r>
            <a:rPr lang="en-US" sz="1200" dirty="0" smtClean="0"/>
            <a:t>i</a:t>
          </a:r>
          <a:r>
            <a:rPr lang="en-US" sz="1400" dirty="0" smtClean="0"/>
            <a:t>mportance</a:t>
          </a:r>
          <a:r>
            <a:rPr lang="en-US" sz="1200" dirty="0" smtClean="0"/>
            <a:t> , </a:t>
          </a:r>
          <a:r>
            <a:rPr lang="en-US" sz="1400" dirty="0" smtClean="0"/>
            <a:t>tip of the tongu</a:t>
          </a:r>
          <a:r>
            <a:rPr lang="en-US" sz="1600" dirty="0" smtClean="0"/>
            <a:t>e</a:t>
          </a:r>
          <a:endParaRPr lang="ar-IQ" sz="1600" dirty="0"/>
        </a:p>
      </dgm:t>
    </dgm:pt>
    <dgm:pt modelId="{2985FB6E-8FA3-403A-9D58-289524913F55}" type="parTrans" cxnId="{95A6098E-6DF5-42F3-8EC3-0CA3363C2309}">
      <dgm:prSet/>
      <dgm:spPr/>
      <dgm:t>
        <a:bodyPr/>
        <a:lstStyle/>
        <a:p>
          <a:pPr rtl="1"/>
          <a:endParaRPr lang="ar-IQ"/>
        </a:p>
      </dgm:t>
    </dgm:pt>
    <dgm:pt modelId="{CE4E00F4-3504-43F6-ABD4-2D0964DB97FB}" type="sibTrans" cxnId="{95A6098E-6DF5-42F3-8EC3-0CA3363C2309}">
      <dgm:prSet/>
      <dgm:spPr/>
      <dgm:t>
        <a:bodyPr/>
        <a:lstStyle/>
        <a:p>
          <a:pPr rtl="1"/>
          <a:endParaRPr lang="ar-IQ"/>
        </a:p>
      </dgm:t>
    </dgm:pt>
    <dgm:pt modelId="{69461D21-93C1-48AD-8B16-2A1482E478B2}" type="pres">
      <dgm:prSet presAssocID="{267B6FBF-A2C0-4FEF-935F-89FE05E62FA9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IQ"/>
        </a:p>
      </dgm:t>
    </dgm:pt>
    <dgm:pt modelId="{28453E49-3C30-4ABF-B883-1FFB05AB573B}" type="pres">
      <dgm:prSet presAssocID="{6DDBE1C3-ABEB-4C44-93A2-C5CA414B550A}" presName="root" presStyleCnt="0"/>
      <dgm:spPr/>
    </dgm:pt>
    <dgm:pt modelId="{A1644E83-735A-4E0E-B1CF-3E21F76B5C37}" type="pres">
      <dgm:prSet presAssocID="{6DDBE1C3-ABEB-4C44-93A2-C5CA414B550A}" presName="rootComposite" presStyleCnt="0"/>
      <dgm:spPr/>
    </dgm:pt>
    <dgm:pt modelId="{C70392FC-4D44-4DBB-A1EB-855F4CEC5A9A}" type="pres">
      <dgm:prSet presAssocID="{6DDBE1C3-ABEB-4C44-93A2-C5CA414B550A}" presName="rootText" presStyleLbl="node1" presStyleIdx="0" presStyleCnt="2"/>
      <dgm:spPr/>
      <dgm:t>
        <a:bodyPr/>
        <a:lstStyle/>
        <a:p>
          <a:pPr rtl="1"/>
          <a:endParaRPr lang="ar-IQ"/>
        </a:p>
      </dgm:t>
    </dgm:pt>
    <dgm:pt modelId="{1CB5C0C3-2804-4975-8233-8C6CAF1E0113}" type="pres">
      <dgm:prSet presAssocID="{6DDBE1C3-ABEB-4C44-93A2-C5CA414B550A}" presName="rootConnector" presStyleLbl="node1" presStyleIdx="0" presStyleCnt="2"/>
      <dgm:spPr/>
      <dgm:t>
        <a:bodyPr/>
        <a:lstStyle/>
        <a:p>
          <a:pPr rtl="1"/>
          <a:endParaRPr lang="ar-IQ"/>
        </a:p>
      </dgm:t>
    </dgm:pt>
    <dgm:pt modelId="{7BBBD0CF-CF51-44E6-BE07-62E6BDD8BA9B}" type="pres">
      <dgm:prSet presAssocID="{6DDBE1C3-ABEB-4C44-93A2-C5CA414B550A}" presName="childShape" presStyleCnt="0"/>
      <dgm:spPr/>
    </dgm:pt>
    <dgm:pt modelId="{2F29FD37-31F1-42B7-B6A6-FBDD0A2D926C}" type="pres">
      <dgm:prSet presAssocID="{BF05439D-B59F-48F3-AD22-CA44C53874E7}" presName="Name13" presStyleLbl="parChTrans1D2" presStyleIdx="0" presStyleCnt="4"/>
      <dgm:spPr/>
      <dgm:t>
        <a:bodyPr/>
        <a:lstStyle/>
        <a:p>
          <a:pPr rtl="1"/>
          <a:endParaRPr lang="ar-IQ"/>
        </a:p>
      </dgm:t>
    </dgm:pt>
    <dgm:pt modelId="{A6D3D5B5-535B-4A99-A4CB-55567FD72ECA}" type="pres">
      <dgm:prSet presAssocID="{EF0762DA-BE33-4309-909D-56FB51357F69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F7BA26CE-706D-402E-8EC3-ED00D12CCFD3}" type="pres">
      <dgm:prSet presAssocID="{654DF327-B96A-4399-96C1-E17DFB2BAFEA}" presName="Name13" presStyleLbl="parChTrans1D2" presStyleIdx="1" presStyleCnt="4"/>
      <dgm:spPr/>
      <dgm:t>
        <a:bodyPr/>
        <a:lstStyle/>
        <a:p>
          <a:pPr rtl="1"/>
          <a:endParaRPr lang="ar-IQ"/>
        </a:p>
      </dgm:t>
    </dgm:pt>
    <dgm:pt modelId="{5670D42D-59E8-4B6F-AB05-3474FF29CF6C}" type="pres">
      <dgm:prSet presAssocID="{32633E48-FF19-47F8-8274-9767A552DD9E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351ED2E5-8737-4E66-A3F0-5E80BD29EB8C}" type="pres">
      <dgm:prSet presAssocID="{F1C88022-6568-47FB-AE71-5DD10E7D55CE}" presName="root" presStyleCnt="0"/>
      <dgm:spPr/>
    </dgm:pt>
    <dgm:pt modelId="{79314A35-55E7-4769-B2A5-70F370E9CFFB}" type="pres">
      <dgm:prSet presAssocID="{F1C88022-6568-47FB-AE71-5DD10E7D55CE}" presName="rootComposite" presStyleCnt="0"/>
      <dgm:spPr/>
    </dgm:pt>
    <dgm:pt modelId="{CA4BDCB2-F5A0-4C50-B50B-05A8149D10B9}" type="pres">
      <dgm:prSet presAssocID="{F1C88022-6568-47FB-AE71-5DD10E7D55CE}" presName="rootText" presStyleLbl="node1" presStyleIdx="1" presStyleCnt="2"/>
      <dgm:spPr/>
      <dgm:t>
        <a:bodyPr/>
        <a:lstStyle/>
        <a:p>
          <a:pPr rtl="1"/>
          <a:endParaRPr lang="ar-IQ"/>
        </a:p>
      </dgm:t>
    </dgm:pt>
    <dgm:pt modelId="{7AAAD319-931D-42B0-91BA-FC11D5088E94}" type="pres">
      <dgm:prSet presAssocID="{F1C88022-6568-47FB-AE71-5DD10E7D55CE}" presName="rootConnector" presStyleLbl="node1" presStyleIdx="1" presStyleCnt="2"/>
      <dgm:spPr/>
      <dgm:t>
        <a:bodyPr/>
        <a:lstStyle/>
        <a:p>
          <a:pPr rtl="1"/>
          <a:endParaRPr lang="ar-IQ"/>
        </a:p>
      </dgm:t>
    </dgm:pt>
    <dgm:pt modelId="{1548A048-0924-41B4-9EBC-B1146DEB549B}" type="pres">
      <dgm:prSet presAssocID="{F1C88022-6568-47FB-AE71-5DD10E7D55CE}" presName="childShape" presStyleCnt="0"/>
      <dgm:spPr/>
    </dgm:pt>
    <dgm:pt modelId="{42797B99-E882-4BA0-95B8-C3C7A5CE117C}" type="pres">
      <dgm:prSet presAssocID="{4BFB5C0A-0921-4A4D-94A6-3807C7CB48C9}" presName="Name13" presStyleLbl="parChTrans1D2" presStyleIdx="2" presStyleCnt="4"/>
      <dgm:spPr/>
      <dgm:t>
        <a:bodyPr/>
        <a:lstStyle/>
        <a:p>
          <a:pPr rtl="1"/>
          <a:endParaRPr lang="ar-IQ"/>
        </a:p>
      </dgm:t>
    </dgm:pt>
    <dgm:pt modelId="{57699A31-0F45-4133-836B-1C81EC801F28}" type="pres">
      <dgm:prSet presAssocID="{D677FF3D-1E08-42DA-AFAE-CC7363CA66DB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849DEC6F-496B-4ACE-AAB5-C8D695E4D2BF}" type="pres">
      <dgm:prSet presAssocID="{2985FB6E-8FA3-403A-9D58-289524913F55}" presName="Name13" presStyleLbl="parChTrans1D2" presStyleIdx="3" presStyleCnt="4"/>
      <dgm:spPr/>
      <dgm:t>
        <a:bodyPr/>
        <a:lstStyle/>
        <a:p>
          <a:pPr rtl="1"/>
          <a:endParaRPr lang="ar-IQ"/>
        </a:p>
      </dgm:t>
    </dgm:pt>
    <dgm:pt modelId="{1B32318E-B619-4DF8-8603-144EE7655B85}" type="pres">
      <dgm:prSet presAssocID="{4172E781-13B4-4E07-A00C-4D3DD2B6BA83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491C3E65-7EAA-44CC-B534-F64636ECC9FB}" type="presOf" srcId="{6DDBE1C3-ABEB-4C44-93A2-C5CA414B550A}" destId="{C70392FC-4D44-4DBB-A1EB-855F4CEC5A9A}" srcOrd="0" destOrd="0" presId="urn:microsoft.com/office/officeart/2005/8/layout/hierarchy3"/>
    <dgm:cxn modelId="{DD4498C8-E52E-4261-B12D-6678A398D1F9}" srcId="{6DDBE1C3-ABEB-4C44-93A2-C5CA414B550A}" destId="{EF0762DA-BE33-4309-909D-56FB51357F69}" srcOrd="0" destOrd="0" parTransId="{BF05439D-B59F-48F3-AD22-CA44C53874E7}" sibTransId="{468848B0-4C31-4B8A-979C-06A0782A24C1}"/>
    <dgm:cxn modelId="{AF1DDBA2-7BF6-4EF9-958D-DE6191828C0A}" type="presOf" srcId="{4BFB5C0A-0921-4A4D-94A6-3807C7CB48C9}" destId="{42797B99-E882-4BA0-95B8-C3C7A5CE117C}" srcOrd="0" destOrd="0" presId="urn:microsoft.com/office/officeart/2005/8/layout/hierarchy3"/>
    <dgm:cxn modelId="{5FFB438E-C98F-44C9-90F5-B0AD958A0AB3}" type="presOf" srcId="{32633E48-FF19-47F8-8274-9767A552DD9E}" destId="{5670D42D-59E8-4B6F-AB05-3474FF29CF6C}" srcOrd="0" destOrd="0" presId="urn:microsoft.com/office/officeart/2005/8/layout/hierarchy3"/>
    <dgm:cxn modelId="{5D6A9A52-8304-40BB-9637-0E1F8D0E5334}" type="presOf" srcId="{267B6FBF-A2C0-4FEF-935F-89FE05E62FA9}" destId="{69461D21-93C1-48AD-8B16-2A1482E478B2}" srcOrd="0" destOrd="0" presId="urn:microsoft.com/office/officeart/2005/8/layout/hierarchy3"/>
    <dgm:cxn modelId="{9984A714-4C22-46DB-91C7-5CE8777649AA}" type="presOf" srcId="{654DF327-B96A-4399-96C1-E17DFB2BAFEA}" destId="{F7BA26CE-706D-402E-8EC3-ED00D12CCFD3}" srcOrd="0" destOrd="0" presId="urn:microsoft.com/office/officeart/2005/8/layout/hierarchy3"/>
    <dgm:cxn modelId="{A57721F4-8480-44AE-A510-A2CAEDACBE17}" type="presOf" srcId="{BF05439D-B59F-48F3-AD22-CA44C53874E7}" destId="{2F29FD37-31F1-42B7-B6A6-FBDD0A2D926C}" srcOrd="0" destOrd="0" presId="urn:microsoft.com/office/officeart/2005/8/layout/hierarchy3"/>
    <dgm:cxn modelId="{F48BDDF4-8509-4F32-86AA-A1CD75F5EE51}" srcId="{267B6FBF-A2C0-4FEF-935F-89FE05E62FA9}" destId="{6DDBE1C3-ABEB-4C44-93A2-C5CA414B550A}" srcOrd="0" destOrd="0" parTransId="{D6FAA9CC-9304-4976-8905-01647EA15198}" sibTransId="{88B93D1C-0075-42A1-875D-2CBF00494EBF}"/>
    <dgm:cxn modelId="{95A6098E-6DF5-42F3-8EC3-0CA3363C2309}" srcId="{F1C88022-6568-47FB-AE71-5DD10E7D55CE}" destId="{4172E781-13B4-4E07-A00C-4D3DD2B6BA83}" srcOrd="1" destOrd="0" parTransId="{2985FB6E-8FA3-403A-9D58-289524913F55}" sibTransId="{CE4E00F4-3504-43F6-ABD4-2D0964DB97FB}"/>
    <dgm:cxn modelId="{8A62A988-3079-4806-A422-5DFC6C54D7AD}" type="presOf" srcId="{6DDBE1C3-ABEB-4C44-93A2-C5CA414B550A}" destId="{1CB5C0C3-2804-4975-8233-8C6CAF1E0113}" srcOrd="1" destOrd="0" presId="urn:microsoft.com/office/officeart/2005/8/layout/hierarchy3"/>
    <dgm:cxn modelId="{E91D0F57-2FE4-4E62-98D8-41FB9330856D}" type="presOf" srcId="{F1C88022-6568-47FB-AE71-5DD10E7D55CE}" destId="{7AAAD319-931D-42B0-91BA-FC11D5088E94}" srcOrd="1" destOrd="0" presId="urn:microsoft.com/office/officeart/2005/8/layout/hierarchy3"/>
    <dgm:cxn modelId="{30F6C6BA-A668-4B1A-A239-A0677F870D35}" type="presOf" srcId="{F1C88022-6568-47FB-AE71-5DD10E7D55CE}" destId="{CA4BDCB2-F5A0-4C50-B50B-05A8149D10B9}" srcOrd="0" destOrd="0" presId="urn:microsoft.com/office/officeart/2005/8/layout/hierarchy3"/>
    <dgm:cxn modelId="{A89ED2C7-16FE-43CC-B584-1E3950FCA26B}" srcId="{6DDBE1C3-ABEB-4C44-93A2-C5CA414B550A}" destId="{32633E48-FF19-47F8-8274-9767A552DD9E}" srcOrd="1" destOrd="0" parTransId="{654DF327-B96A-4399-96C1-E17DFB2BAFEA}" sibTransId="{A2FDFD8D-8979-4758-9E29-499EFFB6C274}"/>
    <dgm:cxn modelId="{C747AF3F-B7D0-4FBC-B6EE-6B8C739C54C4}" type="presOf" srcId="{EF0762DA-BE33-4309-909D-56FB51357F69}" destId="{A6D3D5B5-535B-4A99-A4CB-55567FD72ECA}" srcOrd="0" destOrd="0" presId="urn:microsoft.com/office/officeart/2005/8/layout/hierarchy3"/>
    <dgm:cxn modelId="{E700F1A3-FE6B-4E53-9AED-B7DFC08F0465}" srcId="{F1C88022-6568-47FB-AE71-5DD10E7D55CE}" destId="{D677FF3D-1E08-42DA-AFAE-CC7363CA66DB}" srcOrd="0" destOrd="0" parTransId="{4BFB5C0A-0921-4A4D-94A6-3807C7CB48C9}" sibTransId="{C49820F5-DA89-4F6A-86C8-BE4E0E39B6C8}"/>
    <dgm:cxn modelId="{2E07A951-16B1-4C05-A30F-B226CB9C9359}" srcId="{267B6FBF-A2C0-4FEF-935F-89FE05E62FA9}" destId="{F1C88022-6568-47FB-AE71-5DD10E7D55CE}" srcOrd="1" destOrd="0" parTransId="{78031916-811E-401F-861B-F5DF0494C6B4}" sibTransId="{86F192F2-2625-4D8C-8A0A-8F78C9B46E59}"/>
    <dgm:cxn modelId="{E95F6167-881F-4338-B7B6-82AEC56F7321}" type="presOf" srcId="{D677FF3D-1E08-42DA-AFAE-CC7363CA66DB}" destId="{57699A31-0F45-4133-836B-1C81EC801F28}" srcOrd="0" destOrd="0" presId="urn:microsoft.com/office/officeart/2005/8/layout/hierarchy3"/>
    <dgm:cxn modelId="{E8CDB96F-10C2-4C8D-99AB-50FD0866B711}" type="presOf" srcId="{4172E781-13B4-4E07-A00C-4D3DD2B6BA83}" destId="{1B32318E-B619-4DF8-8603-144EE7655B85}" srcOrd="0" destOrd="0" presId="urn:microsoft.com/office/officeart/2005/8/layout/hierarchy3"/>
    <dgm:cxn modelId="{52456E39-375E-4257-9256-CB7017B075C0}" type="presOf" srcId="{2985FB6E-8FA3-403A-9D58-289524913F55}" destId="{849DEC6F-496B-4ACE-AAB5-C8D695E4D2BF}" srcOrd="0" destOrd="0" presId="urn:microsoft.com/office/officeart/2005/8/layout/hierarchy3"/>
    <dgm:cxn modelId="{A84958F2-A3C5-4F9B-9D79-EF6F0FD8D595}" type="presParOf" srcId="{69461D21-93C1-48AD-8B16-2A1482E478B2}" destId="{28453E49-3C30-4ABF-B883-1FFB05AB573B}" srcOrd="0" destOrd="0" presId="urn:microsoft.com/office/officeart/2005/8/layout/hierarchy3"/>
    <dgm:cxn modelId="{344DE95C-32B3-4950-B17F-E8F48AFDFE08}" type="presParOf" srcId="{28453E49-3C30-4ABF-B883-1FFB05AB573B}" destId="{A1644E83-735A-4E0E-B1CF-3E21F76B5C37}" srcOrd="0" destOrd="0" presId="urn:microsoft.com/office/officeart/2005/8/layout/hierarchy3"/>
    <dgm:cxn modelId="{C3352626-D254-4E66-8D09-971CDA977B41}" type="presParOf" srcId="{A1644E83-735A-4E0E-B1CF-3E21F76B5C37}" destId="{C70392FC-4D44-4DBB-A1EB-855F4CEC5A9A}" srcOrd="0" destOrd="0" presId="urn:microsoft.com/office/officeart/2005/8/layout/hierarchy3"/>
    <dgm:cxn modelId="{4CDBCE7A-0C5D-443E-B01A-4317CAA09F91}" type="presParOf" srcId="{A1644E83-735A-4E0E-B1CF-3E21F76B5C37}" destId="{1CB5C0C3-2804-4975-8233-8C6CAF1E0113}" srcOrd="1" destOrd="0" presId="urn:microsoft.com/office/officeart/2005/8/layout/hierarchy3"/>
    <dgm:cxn modelId="{35F47791-17AD-40FB-8480-EF329978FBEA}" type="presParOf" srcId="{28453E49-3C30-4ABF-B883-1FFB05AB573B}" destId="{7BBBD0CF-CF51-44E6-BE07-62E6BDD8BA9B}" srcOrd="1" destOrd="0" presId="urn:microsoft.com/office/officeart/2005/8/layout/hierarchy3"/>
    <dgm:cxn modelId="{9EFC833E-6AF9-4D43-893B-563DFF6A4A94}" type="presParOf" srcId="{7BBBD0CF-CF51-44E6-BE07-62E6BDD8BA9B}" destId="{2F29FD37-31F1-42B7-B6A6-FBDD0A2D926C}" srcOrd="0" destOrd="0" presId="urn:microsoft.com/office/officeart/2005/8/layout/hierarchy3"/>
    <dgm:cxn modelId="{D2BFC2E0-C53C-4534-A797-D845B0DA7CC8}" type="presParOf" srcId="{7BBBD0CF-CF51-44E6-BE07-62E6BDD8BA9B}" destId="{A6D3D5B5-535B-4A99-A4CB-55567FD72ECA}" srcOrd="1" destOrd="0" presId="urn:microsoft.com/office/officeart/2005/8/layout/hierarchy3"/>
    <dgm:cxn modelId="{1DF95DD3-A2D6-469D-A6B9-66989F7B58D9}" type="presParOf" srcId="{7BBBD0CF-CF51-44E6-BE07-62E6BDD8BA9B}" destId="{F7BA26CE-706D-402E-8EC3-ED00D12CCFD3}" srcOrd="2" destOrd="0" presId="urn:microsoft.com/office/officeart/2005/8/layout/hierarchy3"/>
    <dgm:cxn modelId="{212CBF7E-F999-4612-A87D-39926ADE0DB1}" type="presParOf" srcId="{7BBBD0CF-CF51-44E6-BE07-62E6BDD8BA9B}" destId="{5670D42D-59E8-4B6F-AB05-3474FF29CF6C}" srcOrd="3" destOrd="0" presId="urn:microsoft.com/office/officeart/2005/8/layout/hierarchy3"/>
    <dgm:cxn modelId="{621ADFA7-F4D0-4ADC-A1A3-765F253CB3F2}" type="presParOf" srcId="{69461D21-93C1-48AD-8B16-2A1482E478B2}" destId="{351ED2E5-8737-4E66-A3F0-5E80BD29EB8C}" srcOrd="1" destOrd="0" presId="urn:microsoft.com/office/officeart/2005/8/layout/hierarchy3"/>
    <dgm:cxn modelId="{96A756AF-DD46-42B2-8A2D-7EC8FE41D716}" type="presParOf" srcId="{351ED2E5-8737-4E66-A3F0-5E80BD29EB8C}" destId="{79314A35-55E7-4769-B2A5-70F370E9CFFB}" srcOrd="0" destOrd="0" presId="urn:microsoft.com/office/officeart/2005/8/layout/hierarchy3"/>
    <dgm:cxn modelId="{7FD74237-C838-433D-8E93-FDE91E8D57B7}" type="presParOf" srcId="{79314A35-55E7-4769-B2A5-70F370E9CFFB}" destId="{CA4BDCB2-F5A0-4C50-B50B-05A8149D10B9}" srcOrd="0" destOrd="0" presId="urn:microsoft.com/office/officeart/2005/8/layout/hierarchy3"/>
    <dgm:cxn modelId="{0CFCBE92-0CD3-44D2-AC52-6C5CE0E32E36}" type="presParOf" srcId="{79314A35-55E7-4769-B2A5-70F370E9CFFB}" destId="{7AAAD319-931D-42B0-91BA-FC11D5088E94}" srcOrd="1" destOrd="0" presId="urn:microsoft.com/office/officeart/2005/8/layout/hierarchy3"/>
    <dgm:cxn modelId="{397D3B9C-311D-4416-B9A9-0958153D484D}" type="presParOf" srcId="{351ED2E5-8737-4E66-A3F0-5E80BD29EB8C}" destId="{1548A048-0924-41B4-9EBC-B1146DEB549B}" srcOrd="1" destOrd="0" presId="urn:microsoft.com/office/officeart/2005/8/layout/hierarchy3"/>
    <dgm:cxn modelId="{08965F32-A5D6-4699-953A-08B3E1F84FC1}" type="presParOf" srcId="{1548A048-0924-41B4-9EBC-B1146DEB549B}" destId="{42797B99-E882-4BA0-95B8-C3C7A5CE117C}" srcOrd="0" destOrd="0" presId="urn:microsoft.com/office/officeart/2005/8/layout/hierarchy3"/>
    <dgm:cxn modelId="{82750DFB-A533-432D-AEF3-DB0054E2AE3C}" type="presParOf" srcId="{1548A048-0924-41B4-9EBC-B1146DEB549B}" destId="{57699A31-0F45-4133-836B-1C81EC801F28}" srcOrd="1" destOrd="0" presId="urn:microsoft.com/office/officeart/2005/8/layout/hierarchy3"/>
    <dgm:cxn modelId="{5BA0DE6F-0DF2-460E-81D6-F0BA436A4E37}" type="presParOf" srcId="{1548A048-0924-41B4-9EBC-B1146DEB549B}" destId="{849DEC6F-496B-4ACE-AAB5-C8D695E4D2BF}" srcOrd="2" destOrd="0" presId="urn:microsoft.com/office/officeart/2005/8/layout/hierarchy3"/>
    <dgm:cxn modelId="{9D5F9DC1-DB64-49B3-9975-8B28973E8B66}" type="presParOf" srcId="{1548A048-0924-41B4-9EBC-B1146DEB549B}" destId="{1B32318E-B619-4DF8-8603-144EE7655B85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0A8D3D8-ADC3-4457-997E-F63FB1BA9B6A}" type="doc">
      <dgm:prSet loTypeId="urn:microsoft.com/office/officeart/2005/8/layout/hierarchy3" loCatId="list" qsTypeId="urn:microsoft.com/office/officeart/2005/8/quickstyle/3d2" qsCatId="3D" csTypeId="urn:microsoft.com/office/officeart/2005/8/colors/accent2_2" csCatId="accent2" phldr="1"/>
      <dgm:spPr/>
      <dgm:t>
        <a:bodyPr/>
        <a:lstStyle/>
        <a:p>
          <a:pPr rtl="1"/>
          <a:endParaRPr lang="ar-IQ"/>
        </a:p>
      </dgm:t>
    </dgm:pt>
    <dgm:pt modelId="{084A6F8E-7113-47D7-BE14-84406865A48C}">
      <dgm:prSet phldrT="[Text]"/>
      <dgm:spPr/>
      <dgm:t>
        <a:bodyPr/>
        <a:lstStyle/>
        <a:p>
          <a:pPr rtl="0"/>
          <a:r>
            <a:rPr lang="en-US" dirty="0" smtClean="0"/>
            <a:t>Range </a:t>
          </a:r>
          <a:endParaRPr lang="ar-IQ" dirty="0"/>
        </a:p>
      </dgm:t>
    </dgm:pt>
    <dgm:pt modelId="{AE7D4095-471D-4C58-A241-1B32CDA4CD48}" type="parTrans" cxnId="{2574BBA6-7E24-4EFF-BA85-2718FC0A2D5B}">
      <dgm:prSet/>
      <dgm:spPr/>
      <dgm:t>
        <a:bodyPr/>
        <a:lstStyle/>
        <a:p>
          <a:pPr rtl="1"/>
          <a:endParaRPr lang="ar-IQ"/>
        </a:p>
      </dgm:t>
    </dgm:pt>
    <dgm:pt modelId="{73626BBE-AF28-4AFF-8A11-0D8B90EED79B}" type="sibTrans" cxnId="{2574BBA6-7E24-4EFF-BA85-2718FC0A2D5B}">
      <dgm:prSet/>
      <dgm:spPr/>
      <dgm:t>
        <a:bodyPr/>
        <a:lstStyle/>
        <a:p>
          <a:pPr rtl="1"/>
          <a:endParaRPr lang="ar-IQ"/>
        </a:p>
      </dgm:t>
    </dgm:pt>
    <dgm:pt modelId="{B7F43341-4219-4499-9390-BBD9ECD005DA}">
      <dgm:prSet phldrT="[Text]" custT="1"/>
      <dgm:spPr/>
      <dgm:t>
        <a:bodyPr/>
        <a:lstStyle/>
        <a:p>
          <a:pPr rtl="1"/>
          <a:r>
            <a:rPr lang="en-US" sz="2000" dirty="0" err="1" smtClean="0">
              <a:solidFill>
                <a:schemeClr val="tx1"/>
              </a:solidFill>
            </a:rPr>
            <a:t>Supermeronym</a:t>
          </a:r>
          <a:r>
            <a:rPr lang="en-US" sz="1600" dirty="0" smtClean="0">
              <a:solidFill>
                <a:schemeClr val="tx1"/>
              </a:solidFill>
            </a:rPr>
            <a:t> </a:t>
          </a:r>
        </a:p>
        <a:p>
          <a:pPr rtl="1"/>
          <a:r>
            <a:rPr lang="en-US" sz="1600" dirty="0" err="1" smtClean="0">
              <a:solidFill>
                <a:schemeClr val="tx1"/>
              </a:solidFill>
            </a:rPr>
            <a:t>handle:knife|umbrella</a:t>
          </a:r>
          <a:endParaRPr lang="ar-IQ" sz="1600" dirty="0">
            <a:solidFill>
              <a:schemeClr val="tx1"/>
            </a:solidFill>
          </a:endParaRPr>
        </a:p>
      </dgm:t>
    </dgm:pt>
    <dgm:pt modelId="{3479E882-9B62-4227-A9BE-37A93F3EBD85}" type="parTrans" cxnId="{7905BCE6-1A21-40BB-93D4-2025016ACF26}">
      <dgm:prSet/>
      <dgm:spPr/>
      <dgm:t>
        <a:bodyPr/>
        <a:lstStyle/>
        <a:p>
          <a:pPr rtl="1"/>
          <a:endParaRPr lang="ar-IQ"/>
        </a:p>
      </dgm:t>
    </dgm:pt>
    <dgm:pt modelId="{C0EF98A0-EFCD-44A6-AFA9-61D273FD1BAB}" type="sibTrans" cxnId="{7905BCE6-1A21-40BB-93D4-2025016ACF26}">
      <dgm:prSet/>
      <dgm:spPr/>
      <dgm:t>
        <a:bodyPr/>
        <a:lstStyle/>
        <a:p>
          <a:pPr rtl="1"/>
          <a:endParaRPr lang="ar-IQ"/>
        </a:p>
      </dgm:t>
    </dgm:pt>
    <dgm:pt modelId="{FAAEA3D9-966A-4BB8-AF07-841C18F1AF74}">
      <dgm:prSet phldrT="[Text]" custT="1"/>
      <dgm:spPr/>
      <dgm:t>
        <a:bodyPr/>
        <a:lstStyle/>
        <a:p>
          <a:pPr rtl="1"/>
          <a:r>
            <a:rPr lang="en-US" sz="2000" dirty="0" smtClean="0"/>
            <a:t>semi-</a:t>
          </a:r>
          <a:r>
            <a:rPr lang="en-US" sz="2000" dirty="0" err="1" smtClean="0"/>
            <a:t>meronym</a:t>
          </a:r>
          <a:endParaRPr lang="en-US" sz="2000" dirty="0" smtClean="0"/>
        </a:p>
        <a:p>
          <a:pPr rtl="1"/>
          <a:r>
            <a:rPr lang="en-US" sz="2000" dirty="0" err="1" smtClean="0"/>
            <a:t>handle:door</a:t>
          </a:r>
          <a:endParaRPr lang="ar-IQ" sz="2000" dirty="0"/>
        </a:p>
      </dgm:t>
    </dgm:pt>
    <dgm:pt modelId="{CC420272-EAA9-4056-A6D4-8162026AE592}" type="parTrans" cxnId="{456D914C-3ABF-4CE8-80B7-AADCC86E7A85}">
      <dgm:prSet/>
      <dgm:spPr/>
      <dgm:t>
        <a:bodyPr/>
        <a:lstStyle/>
        <a:p>
          <a:pPr rtl="1"/>
          <a:endParaRPr lang="ar-IQ"/>
        </a:p>
      </dgm:t>
    </dgm:pt>
    <dgm:pt modelId="{0E2C5F13-9DFA-4C84-B352-CF5EFA2ED189}" type="sibTrans" cxnId="{456D914C-3ABF-4CE8-80B7-AADCC86E7A85}">
      <dgm:prSet/>
      <dgm:spPr/>
      <dgm:t>
        <a:bodyPr/>
        <a:lstStyle/>
        <a:p>
          <a:pPr rtl="1"/>
          <a:endParaRPr lang="ar-IQ"/>
        </a:p>
      </dgm:t>
    </dgm:pt>
    <dgm:pt modelId="{1C827FD2-F175-4CA5-B7CD-01DA45A2E9F8}">
      <dgm:prSet phldrT="[Text]"/>
      <dgm:spPr/>
      <dgm:t>
        <a:bodyPr/>
        <a:lstStyle/>
        <a:p>
          <a:pPr rtl="1"/>
          <a:r>
            <a:rPr lang="en-US" dirty="0" smtClean="0"/>
            <a:t>Phase </a:t>
          </a:r>
          <a:endParaRPr lang="ar-IQ" dirty="0"/>
        </a:p>
      </dgm:t>
    </dgm:pt>
    <dgm:pt modelId="{536D552F-C65E-47A9-9139-E11F7EF54D94}" type="parTrans" cxnId="{067A6885-8072-4606-9DF8-110AF1A49A3E}">
      <dgm:prSet/>
      <dgm:spPr/>
      <dgm:t>
        <a:bodyPr/>
        <a:lstStyle/>
        <a:p>
          <a:pPr rtl="1"/>
          <a:endParaRPr lang="ar-IQ"/>
        </a:p>
      </dgm:t>
    </dgm:pt>
    <dgm:pt modelId="{5B8BA4E4-BC4F-4DE8-8D1E-0D15A8EBFF45}" type="sibTrans" cxnId="{067A6885-8072-4606-9DF8-110AF1A49A3E}">
      <dgm:prSet/>
      <dgm:spPr/>
      <dgm:t>
        <a:bodyPr/>
        <a:lstStyle/>
        <a:p>
          <a:pPr rtl="1"/>
          <a:endParaRPr lang="ar-IQ"/>
        </a:p>
      </dgm:t>
    </dgm:pt>
    <dgm:pt modelId="{50B7C8FF-6554-4CE5-9CDF-32D3EB556BD0}">
      <dgm:prSet phldrT="[Text]"/>
      <dgm:spPr/>
      <dgm:t>
        <a:bodyPr/>
        <a:lstStyle/>
        <a:p>
          <a:pPr rtl="0"/>
          <a:r>
            <a:rPr lang="en-US" dirty="0" smtClean="0"/>
            <a:t>Phase discrepancy</a:t>
          </a:r>
        </a:p>
        <a:p>
          <a:pPr rtl="0"/>
          <a:r>
            <a:rPr lang="en-US" dirty="0" err="1" smtClean="0"/>
            <a:t>flour:bread</a:t>
          </a:r>
          <a:endParaRPr lang="ar-IQ" dirty="0"/>
        </a:p>
      </dgm:t>
    </dgm:pt>
    <dgm:pt modelId="{D694F90F-A8BC-4584-915A-8FE320799DD1}" type="parTrans" cxnId="{3981A8E2-F5C2-4D87-8CE6-0E9D8EBA0949}">
      <dgm:prSet/>
      <dgm:spPr/>
      <dgm:t>
        <a:bodyPr/>
        <a:lstStyle/>
        <a:p>
          <a:pPr rtl="1"/>
          <a:endParaRPr lang="ar-IQ"/>
        </a:p>
      </dgm:t>
    </dgm:pt>
    <dgm:pt modelId="{C1D11A54-5494-4CA2-B9A0-6655393A64EC}" type="sibTrans" cxnId="{3981A8E2-F5C2-4D87-8CE6-0E9D8EBA0949}">
      <dgm:prSet/>
      <dgm:spPr/>
      <dgm:t>
        <a:bodyPr/>
        <a:lstStyle/>
        <a:p>
          <a:pPr rtl="1"/>
          <a:endParaRPr lang="ar-IQ"/>
        </a:p>
      </dgm:t>
    </dgm:pt>
    <dgm:pt modelId="{95A5CDDC-37F5-4849-9A7B-B4B53E855044}" type="pres">
      <dgm:prSet presAssocID="{C0A8D3D8-ADC3-4457-997E-F63FB1BA9B6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IQ"/>
        </a:p>
      </dgm:t>
    </dgm:pt>
    <dgm:pt modelId="{E0854FBC-CBB7-4EDD-9754-FBBE6116342C}" type="pres">
      <dgm:prSet presAssocID="{084A6F8E-7113-47D7-BE14-84406865A48C}" presName="root" presStyleCnt="0"/>
      <dgm:spPr/>
    </dgm:pt>
    <dgm:pt modelId="{8D0BC635-892D-4A88-8EC9-3C2CB3E680FA}" type="pres">
      <dgm:prSet presAssocID="{084A6F8E-7113-47D7-BE14-84406865A48C}" presName="rootComposite" presStyleCnt="0"/>
      <dgm:spPr/>
    </dgm:pt>
    <dgm:pt modelId="{36CDB274-BA1F-4C39-B59A-C02504556CE2}" type="pres">
      <dgm:prSet presAssocID="{084A6F8E-7113-47D7-BE14-84406865A48C}" presName="rootText" presStyleLbl="node1" presStyleIdx="0" presStyleCnt="2"/>
      <dgm:spPr/>
      <dgm:t>
        <a:bodyPr/>
        <a:lstStyle/>
        <a:p>
          <a:pPr rtl="1"/>
          <a:endParaRPr lang="ar-IQ"/>
        </a:p>
      </dgm:t>
    </dgm:pt>
    <dgm:pt modelId="{08FDAB27-33DD-4866-AB69-48086D6BFF8E}" type="pres">
      <dgm:prSet presAssocID="{084A6F8E-7113-47D7-BE14-84406865A48C}" presName="rootConnector" presStyleLbl="node1" presStyleIdx="0" presStyleCnt="2"/>
      <dgm:spPr/>
      <dgm:t>
        <a:bodyPr/>
        <a:lstStyle/>
        <a:p>
          <a:pPr rtl="1"/>
          <a:endParaRPr lang="ar-IQ"/>
        </a:p>
      </dgm:t>
    </dgm:pt>
    <dgm:pt modelId="{F1E2416F-4DDD-4235-B260-E7815C7AE7C3}" type="pres">
      <dgm:prSet presAssocID="{084A6F8E-7113-47D7-BE14-84406865A48C}" presName="childShape" presStyleCnt="0"/>
      <dgm:spPr/>
    </dgm:pt>
    <dgm:pt modelId="{C3E819CA-FA57-4B86-9C8D-84F4450B2CAF}" type="pres">
      <dgm:prSet presAssocID="{3479E882-9B62-4227-A9BE-37A93F3EBD85}" presName="Name13" presStyleLbl="parChTrans1D2" presStyleIdx="0" presStyleCnt="3"/>
      <dgm:spPr/>
      <dgm:t>
        <a:bodyPr/>
        <a:lstStyle/>
        <a:p>
          <a:pPr rtl="1"/>
          <a:endParaRPr lang="ar-IQ"/>
        </a:p>
      </dgm:t>
    </dgm:pt>
    <dgm:pt modelId="{D767E620-432C-4984-A6E6-3BC5672B1729}" type="pres">
      <dgm:prSet presAssocID="{B7F43341-4219-4499-9390-BBD9ECD005DA}" presName="childText" presStyleLbl="bgAcc1" presStyleIdx="0" presStyleCnt="3" custScaleX="115004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F4EE25AE-4BA8-4BB8-9D2F-ADAE86A36F37}" type="pres">
      <dgm:prSet presAssocID="{CC420272-EAA9-4056-A6D4-8162026AE592}" presName="Name13" presStyleLbl="parChTrans1D2" presStyleIdx="1" presStyleCnt="3"/>
      <dgm:spPr/>
      <dgm:t>
        <a:bodyPr/>
        <a:lstStyle/>
        <a:p>
          <a:pPr rtl="1"/>
          <a:endParaRPr lang="ar-IQ"/>
        </a:p>
      </dgm:t>
    </dgm:pt>
    <dgm:pt modelId="{F5985D0B-FFC7-4910-A3AD-1AB547C24BB6}" type="pres">
      <dgm:prSet presAssocID="{FAAEA3D9-966A-4BB8-AF07-841C18F1AF74}" presName="childText" presStyleLbl="bgAcc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1B89F664-F36E-4468-A557-751CF16A04A9}" type="pres">
      <dgm:prSet presAssocID="{1C827FD2-F175-4CA5-B7CD-01DA45A2E9F8}" presName="root" presStyleCnt="0"/>
      <dgm:spPr/>
    </dgm:pt>
    <dgm:pt modelId="{9EB46C56-97BB-48AB-97FE-C755A0C44634}" type="pres">
      <dgm:prSet presAssocID="{1C827FD2-F175-4CA5-B7CD-01DA45A2E9F8}" presName="rootComposite" presStyleCnt="0"/>
      <dgm:spPr/>
    </dgm:pt>
    <dgm:pt modelId="{47F3C08D-3311-4844-8EAF-03F25D11E01D}" type="pres">
      <dgm:prSet presAssocID="{1C827FD2-F175-4CA5-B7CD-01DA45A2E9F8}" presName="rootText" presStyleLbl="node1" presStyleIdx="1" presStyleCnt="2"/>
      <dgm:spPr/>
      <dgm:t>
        <a:bodyPr/>
        <a:lstStyle/>
        <a:p>
          <a:pPr rtl="1"/>
          <a:endParaRPr lang="ar-IQ"/>
        </a:p>
      </dgm:t>
    </dgm:pt>
    <dgm:pt modelId="{07AB6C52-626D-47A3-853A-335D665B732A}" type="pres">
      <dgm:prSet presAssocID="{1C827FD2-F175-4CA5-B7CD-01DA45A2E9F8}" presName="rootConnector" presStyleLbl="node1" presStyleIdx="1" presStyleCnt="2"/>
      <dgm:spPr/>
      <dgm:t>
        <a:bodyPr/>
        <a:lstStyle/>
        <a:p>
          <a:pPr rtl="1"/>
          <a:endParaRPr lang="ar-IQ"/>
        </a:p>
      </dgm:t>
    </dgm:pt>
    <dgm:pt modelId="{35ADC8B4-AE06-4D59-B705-9FD51DA37AD2}" type="pres">
      <dgm:prSet presAssocID="{1C827FD2-F175-4CA5-B7CD-01DA45A2E9F8}" presName="childShape" presStyleCnt="0"/>
      <dgm:spPr/>
    </dgm:pt>
    <dgm:pt modelId="{37A56D96-6E64-4D91-8577-FCCB74E641E4}" type="pres">
      <dgm:prSet presAssocID="{D694F90F-A8BC-4584-915A-8FE320799DD1}" presName="Name13" presStyleLbl="parChTrans1D2" presStyleIdx="2" presStyleCnt="3"/>
      <dgm:spPr/>
      <dgm:t>
        <a:bodyPr/>
        <a:lstStyle/>
        <a:p>
          <a:pPr rtl="1"/>
          <a:endParaRPr lang="ar-IQ"/>
        </a:p>
      </dgm:t>
    </dgm:pt>
    <dgm:pt modelId="{C747B79B-52FC-4CC3-9595-320816FE8A43}" type="pres">
      <dgm:prSet presAssocID="{50B7C8FF-6554-4CE5-9CDF-32D3EB556BD0}" presName="childText" presStyleLbl="bgAcc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2574BBA6-7E24-4EFF-BA85-2718FC0A2D5B}" srcId="{C0A8D3D8-ADC3-4457-997E-F63FB1BA9B6A}" destId="{084A6F8E-7113-47D7-BE14-84406865A48C}" srcOrd="0" destOrd="0" parTransId="{AE7D4095-471D-4C58-A241-1B32CDA4CD48}" sibTransId="{73626BBE-AF28-4AFF-8A11-0D8B90EED79B}"/>
    <dgm:cxn modelId="{7BDBDE00-18D5-4BAC-B818-A6534BC72B62}" type="presOf" srcId="{B7F43341-4219-4499-9390-BBD9ECD005DA}" destId="{D767E620-432C-4984-A6E6-3BC5672B1729}" srcOrd="0" destOrd="0" presId="urn:microsoft.com/office/officeart/2005/8/layout/hierarchy3"/>
    <dgm:cxn modelId="{60F0FFC5-9A5F-4178-84DF-1489AFF6A39C}" type="presOf" srcId="{1C827FD2-F175-4CA5-B7CD-01DA45A2E9F8}" destId="{47F3C08D-3311-4844-8EAF-03F25D11E01D}" srcOrd="0" destOrd="0" presId="urn:microsoft.com/office/officeart/2005/8/layout/hierarchy3"/>
    <dgm:cxn modelId="{80503A62-816E-4A12-9911-22D9524FEBDA}" type="presOf" srcId="{1C827FD2-F175-4CA5-B7CD-01DA45A2E9F8}" destId="{07AB6C52-626D-47A3-853A-335D665B732A}" srcOrd="1" destOrd="0" presId="urn:microsoft.com/office/officeart/2005/8/layout/hierarchy3"/>
    <dgm:cxn modelId="{8CE0B2CB-4CA1-4804-9C42-448A8ADF0158}" type="presOf" srcId="{084A6F8E-7113-47D7-BE14-84406865A48C}" destId="{36CDB274-BA1F-4C39-B59A-C02504556CE2}" srcOrd="0" destOrd="0" presId="urn:microsoft.com/office/officeart/2005/8/layout/hierarchy3"/>
    <dgm:cxn modelId="{456D914C-3ABF-4CE8-80B7-AADCC86E7A85}" srcId="{084A6F8E-7113-47D7-BE14-84406865A48C}" destId="{FAAEA3D9-966A-4BB8-AF07-841C18F1AF74}" srcOrd="1" destOrd="0" parTransId="{CC420272-EAA9-4056-A6D4-8162026AE592}" sibTransId="{0E2C5F13-9DFA-4C84-B352-CF5EFA2ED189}"/>
    <dgm:cxn modelId="{264E67FF-0936-4DB3-A5B2-BDB423546870}" type="presOf" srcId="{CC420272-EAA9-4056-A6D4-8162026AE592}" destId="{F4EE25AE-4BA8-4BB8-9D2F-ADAE86A36F37}" srcOrd="0" destOrd="0" presId="urn:microsoft.com/office/officeart/2005/8/layout/hierarchy3"/>
    <dgm:cxn modelId="{634568DF-BB5C-4751-A57C-C98D26AECD4C}" type="presOf" srcId="{FAAEA3D9-966A-4BB8-AF07-841C18F1AF74}" destId="{F5985D0B-FFC7-4910-A3AD-1AB547C24BB6}" srcOrd="0" destOrd="0" presId="urn:microsoft.com/office/officeart/2005/8/layout/hierarchy3"/>
    <dgm:cxn modelId="{48EDCB0B-DEF8-4B5B-9AF4-079E8C23551A}" type="presOf" srcId="{084A6F8E-7113-47D7-BE14-84406865A48C}" destId="{08FDAB27-33DD-4866-AB69-48086D6BFF8E}" srcOrd="1" destOrd="0" presId="urn:microsoft.com/office/officeart/2005/8/layout/hierarchy3"/>
    <dgm:cxn modelId="{067A6885-8072-4606-9DF8-110AF1A49A3E}" srcId="{C0A8D3D8-ADC3-4457-997E-F63FB1BA9B6A}" destId="{1C827FD2-F175-4CA5-B7CD-01DA45A2E9F8}" srcOrd="1" destOrd="0" parTransId="{536D552F-C65E-47A9-9139-E11F7EF54D94}" sibTransId="{5B8BA4E4-BC4F-4DE8-8D1E-0D15A8EBFF45}"/>
    <dgm:cxn modelId="{7905BCE6-1A21-40BB-93D4-2025016ACF26}" srcId="{084A6F8E-7113-47D7-BE14-84406865A48C}" destId="{B7F43341-4219-4499-9390-BBD9ECD005DA}" srcOrd="0" destOrd="0" parTransId="{3479E882-9B62-4227-A9BE-37A93F3EBD85}" sibTransId="{C0EF98A0-EFCD-44A6-AFA9-61D273FD1BAB}"/>
    <dgm:cxn modelId="{3455912F-AEAB-448C-95F1-ABAFC8D69708}" type="presOf" srcId="{C0A8D3D8-ADC3-4457-997E-F63FB1BA9B6A}" destId="{95A5CDDC-37F5-4849-9A7B-B4B53E855044}" srcOrd="0" destOrd="0" presId="urn:microsoft.com/office/officeart/2005/8/layout/hierarchy3"/>
    <dgm:cxn modelId="{670200F7-FFC4-4292-ADAA-7EA08D4F9304}" type="presOf" srcId="{50B7C8FF-6554-4CE5-9CDF-32D3EB556BD0}" destId="{C747B79B-52FC-4CC3-9595-320816FE8A43}" srcOrd="0" destOrd="0" presId="urn:microsoft.com/office/officeart/2005/8/layout/hierarchy3"/>
    <dgm:cxn modelId="{6C84C349-444E-4616-BC88-B8463A1CB72D}" type="presOf" srcId="{D694F90F-A8BC-4584-915A-8FE320799DD1}" destId="{37A56D96-6E64-4D91-8577-FCCB74E641E4}" srcOrd="0" destOrd="0" presId="urn:microsoft.com/office/officeart/2005/8/layout/hierarchy3"/>
    <dgm:cxn modelId="{3981A8E2-F5C2-4D87-8CE6-0E9D8EBA0949}" srcId="{1C827FD2-F175-4CA5-B7CD-01DA45A2E9F8}" destId="{50B7C8FF-6554-4CE5-9CDF-32D3EB556BD0}" srcOrd="0" destOrd="0" parTransId="{D694F90F-A8BC-4584-915A-8FE320799DD1}" sibTransId="{C1D11A54-5494-4CA2-B9A0-6655393A64EC}"/>
    <dgm:cxn modelId="{605989D3-80A7-4126-8DA2-D2C6B701574F}" type="presOf" srcId="{3479E882-9B62-4227-A9BE-37A93F3EBD85}" destId="{C3E819CA-FA57-4B86-9C8D-84F4450B2CAF}" srcOrd="0" destOrd="0" presId="urn:microsoft.com/office/officeart/2005/8/layout/hierarchy3"/>
    <dgm:cxn modelId="{4E77BAE3-FBA4-4D0B-9C17-F9D8F1A9C9F8}" type="presParOf" srcId="{95A5CDDC-37F5-4849-9A7B-B4B53E855044}" destId="{E0854FBC-CBB7-4EDD-9754-FBBE6116342C}" srcOrd="0" destOrd="0" presId="urn:microsoft.com/office/officeart/2005/8/layout/hierarchy3"/>
    <dgm:cxn modelId="{0D3637D6-A1BF-4FAF-BE54-9B6B7AB94343}" type="presParOf" srcId="{E0854FBC-CBB7-4EDD-9754-FBBE6116342C}" destId="{8D0BC635-892D-4A88-8EC9-3C2CB3E680FA}" srcOrd="0" destOrd="0" presId="urn:microsoft.com/office/officeart/2005/8/layout/hierarchy3"/>
    <dgm:cxn modelId="{A6F7B90C-5260-49F6-8DA0-9EAD33D2339D}" type="presParOf" srcId="{8D0BC635-892D-4A88-8EC9-3C2CB3E680FA}" destId="{36CDB274-BA1F-4C39-B59A-C02504556CE2}" srcOrd="0" destOrd="0" presId="urn:microsoft.com/office/officeart/2005/8/layout/hierarchy3"/>
    <dgm:cxn modelId="{B49A24E0-E198-4245-A6C7-97E9AE2E5799}" type="presParOf" srcId="{8D0BC635-892D-4A88-8EC9-3C2CB3E680FA}" destId="{08FDAB27-33DD-4866-AB69-48086D6BFF8E}" srcOrd="1" destOrd="0" presId="urn:microsoft.com/office/officeart/2005/8/layout/hierarchy3"/>
    <dgm:cxn modelId="{044D34F3-AE53-4DF7-BFD6-BF22747E7D99}" type="presParOf" srcId="{E0854FBC-CBB7-4EDD-9754-FBBE6116342C}" destId="{F1E2416F-4DDD-4235-B260-E7815C7AE7C3}" srcOrd="1" destOrd="0" presId="urn:microsoft.com/office/officeart/2005/8/layout/hierarchy3"/>
    <dgm:cxn modelId="{ABBD4361-633D-4B24-BDB6-699A54EACC85}" type="presParOf" srcId="{F1E2416F-4DDD-4235-B260-E7815C7AE7C3}" destId="{C3E819CA-FA57-4B86-9C8D-84F4450B2CAF}" srcOrd="0" destOrd="0" presId="urn:microsoft.com/office/officeart/2005/8/layout/hierarchy3"/>
    <dgm:cxn modelId="{FA57047C-7DDE-40E3-901B-A3C20BB6A51F}" type="presParOf" srcId="{F1E2416F-4DDD-4235-B260-E7815C7AE7C3}" destId="{D767E620-432C-4984-A6E6-3BC5672B1729}" srcOrd="1" destOrd="0" presId="urn:microsoft.com/office/officeart/2005/8/layout/hierarchy3"/>
    <dgm:cxn modelId="{CF7700DE-EEB4-4E74-A8BF-93827FB8A395}" type="presParOf" srcId="{F1E2416F-4DDD-4235-B260-E7815C7AE7C3}" destId="{F4EE25AE-4BA8-4BB8-9D2F-ADAE86A36F37}" srcOrd="2" destOrd="0" presId="urn:microsoft.com/office/officeart/2005/8/layout/hierarchy3"/>
    <dgm:cxn modelId="{BA6DA1EA-A3A3-4D4F-AC56-735E5A46F998}" type="presParOf" srcId="{F1E2416F-4DDD-4235-B260-E7815C7AE7C3}" destId="{F5985D0B-FFC7-4910-A3AD-1AB547C24BB6}" srcOrd="3" destOrd="0" presId="urn:microsoft.com/office/officeart/2005/8/layout/hierarchy3"/>
    <dgm:cxn modelId="{983F1E66-EDB6-40A4-802A-C72B50E40B17}" type="presParOf" srcId="{95A5CDDC-37F5-4849-9A7B-B4B53E855044}" destId="{1B89F664-F36E-4468-A557-751CF16A04A9}" srcOrd="1" destOrd="0" presId="urn:microsoft.com/office/officeart/2005/8/layout/hierarchy3"/>
    <dgm:cxn modelId="{48B790CF-E383-4EBF-8723-B250C45B9E36}" type="presParOf" srcId="{1B89F664-F36E-4468-A557-751CF16A04A9}" destId="{9EB46C56-97BB-48AB-97FE-C755A0C44634}" srcOrd="0" destOrd="0" presId="urn:microsoft.com/office/officeart/2005/8/layout/hierarchy3"/>
    <dgm:cxn modelId="{4A750332-D50B-4C60-BBCB-276386E73A72}" type="presParOf" srcId="{9EB46C56-97BB-48AB-97FE-C755A0C44634}" destId="{47F3C08D-3311-4844-8EAF-03F25D11E01D}" srcOrd="0" destOrd="0" presId="urn:microsoft.com/office/officeart/2005/8/layout/hierarchy3"/>
    <dgm:cxn modelId="{A507A132-96F2-4E91-B4A0-B2468FE450CC}" type="presParOf" srcId="{9EB46C56-97BB-48AB-97FE-C755A0C44634}" destId="{07AB6C52-626D-47A3-853A-335D665B732A}" srcOrd="1" destOrd="0" presId="urn:microsoft.com/office/officeart/2005/8/layout/hierarchy3"/>
    <dgm:cxn modelId="{836A52E0-8DEC-4D13-949F-A8A17F82215F}" type="presParOf" srcId="{1B89F664-F36E-4468-A557-751CF16A04A9}" destId="{35ADC8B4-AE06-4D59-B705-9FD51DA37AD2}" srcOrd="1" destOrd="0" presId="urn:microsoft.com/office/officeart/2005/8/layout/hierarchy3"/>
    <dgm:cxn modelId="{ADABF0C9-F7E6-453A-AC38-432C9AFB192D}" type="presParOf" srcId="{35ADC8B4-AE06-4D59-B705-9FD51DA37AD2}" destId="{37A56D96-6E64-4D91-8577-FCCB74E641E4}" srcOrd="0" destOrd="0" presId="urn:microsoft.com/office/officeart/2005/8/layout/hierarchy3"/>
    <dgm:cxn modelId="{448FB83F-BC14-47E6-A3F1-0054B76D4FFE}" type="presParOf" srcId="{35ADC8B4-AE06-4D59-B705-9FD51DA37AD2}" destId="{C747B79B-52FC-4CC3-9595-320816FE8A43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A404115-27BB-4AFC-A03E-6FD451C174F7}" type="doc">
      <dgm:prSet loTypeId="urn:microsoft.com/office/officeart/2005/8/layout/hierarchy3" loCatId="list" qsTypeId="urn:microsoft.com/office/officeart/2005/8/quickstyle/3d2" qsCatId="3D" csTypeId="urn:microsoft.com/office/officeart/2005/8/colors/accent2_2" csCatId="accent2" phldr="1"/>
      <dgm:spPr/>
      <dgm:t>
        <a:bodyPr/>
        <a:lstStyle/>
        <a:p>
          <a:pPr rtl="1"/>
          <a:endParaRPr lang="ar-IQ"/>
        </a:p>
      </dgm:t>
    </dgm:pt>
    <dgm:pt modelId="{4AE170BD-CAFB-4DF5-8B8B-D3E7EEC9EA04}">
      <dgm:prSet phldrT="[Text]"/>
      <dgm:spPr/>
      <dgm:t>
        <a:bodyPr/>
        <a:lstStyle/>
        <a:p>
          <a:pPr rtl="1"/>
          <a:r>
            <a:rPr lang="en-US" dirty="0" smtClean="0"/>
            <a:t>Type </a:t>
          </a:r>
          <a:endParaRPr lang="ar-IQ" dirty="0"/>
        </a:p>
      </dgm:t>
    </dgm:pt>
    <dgm:pt modelId="{AD53667C-2A14-4548-B1DA-8BA1EDF22377}" type="parTrans" cxnId="{AACA7376-2957-4A93-A052-F81FDB20F52C}">
      <dgm:prSet/>
      <dgm:spPr/>
      <dgm:t>
        <a:bodyPr/>
        <a:lstStyle/>
        <a:p>
          <a:pPr rtl="1"/>
          <a:endParaRPr lang="ar-IQ"/>
        </a:p>
      </dgm:t>
    </dgm:pt>
    <dgm:pt modelId="{BAA058EF-DD4C-4BF7-8BBC-446B11353413}" type="sibTrans" cxnId="{AACA7376-2957-4A93-A052-F81FDB20F52C}">
      <dgm:prSet/>
      <dgm:spPr/>
      <dgm:t>
        <a:bodyPr/>
        <a:lstStyle/>
        <a:p>
          <a:pPr rtl="1"/>
          <a:endParaRPr lang="ar-IQ"/>
        </a:p>
      </dgm:t>
    </dgm:pt>
    <dgm:pt modelId="{950C6F18-129A-41CF-A4AE-D8F67CFB70E2}">
      <dgm:prSet phldrT="[Text]" custT="1"/>
      <dgm:spPr/>
      <dgm:t>
        <a:bodyPr/>
        <a:lstStyle/>
        <a:p>
          <a:pPr rtl="0"/>
          <a:r>
            <a:rPr lang="en-US" sz="2000" dirty="0" smtClean="0"/>
            <a:t>segmental parts</a:t>
          </a:r>
        </a:p>
        <a:p>
          <a:pPr rtl="0"/>
          <a:r>
            <a:rPr lang="en-US" sz="2000" dirty="0" err="1" smtClean="0"/>
            <a:t>Finger:hand</a:t>
          </a:r>
          <a:endParaRPr lang="ar-IQ" sz="2000" dirty="0"/>
        </a:p>
      </dgm:t>
    </dgm:pt>
    <dgm:pt modelId="{0FCC66DE-C9BA-4B02-81C6-B0EB55BDBEAB}" type="parTrans" cxnId="{FB64A763-08FA-43C4-98E4-AE429A1FBED7}">
      <dgm:prSet/>
      <dgm:spPr/>
      <dgm:t>
        <a:bodyPr/>
        <a:lstStyle/>
        <a:p>
          <a:pPr rtl="1"/>
          <a:endParaRPr lang="ar-IQ"/>
        </a:p>
      </dgm:t>
    </dgm:pt>
    <dgm:pt modelId="{863971B6-E7E0-4B46-87A8-93AF1FBEF558}" type="sibTrans" cxnId="{FB64A763-08FA-43C4-98E4-AE429A1FBED7}">
      <dgm:prSet/>
      <dgm:spPr/>
      <dgm:t>
        <a:bodyPr/>
        <a:lstStyle/>
        <a:p>
          <a:pPr rtl="1"/>
          <a:endParaRPr lang="ar-IQ"/>
        </a:p>
      </dgm:t>
    </dgm:pt>
    <dgm:pt modelId="{6068B555-07AE-4384-AB4C-3E11DCE93810}">
      <dgm:prSet phldrT="[Text]" custT="1"/>
      <dgm:spPr/>
      <dgm:t>
        <a:bodyPr/>
        <a:lstStyle/>
        <a:p>
          <a:pPr algn="ctr" rtl="0"/>
          <a:r>
            <a:rPr lang="en-US" sz="2000" dirty="0" smtClean="0"/>
            <a:t>Systemic parts</a:t>
          </a:r>
        </a:p>
        <a:p>
          <a:pPr algn="ctr" rtl="0"/>
          <a:r>
            <a:rPr lang="en-US" sz="2000" dirty="0" err="1" smtClean="0"/>
            <a:t>nerve:nervous</a:t>
          </a:r>
          <a:r>
            <a:rPr lang="en-US" sz="2000" dirty="0" smtClean="0"/>
            <a:t> system</a:t>
          </a:r>
          <a:endParaRPr lang="ar-IQ" sz="2000" dirty="0"/>
        </a:p>
      </dgm:t>
    </dgm:pt>
    <dgm:pt modelId="{6D8AF102-88F7-4AA7-B397-E79B0CEE41E4}" type="parTrans" cxnId="{FF545139-F04F-4C0A-99A5-CFCA0482F82A}">
      <dgm:prSet/>
      <dgm:spPr/>
      <dgm:t>
        <a:bodyPr/>
        <a:lstStyle/>
        <a:p>
          <a:pPr rtl="1"/>
          <a:endParaRPr lang="ar-IQ"/>
        </a:p>
      </dgm:t>
    </dgm:pt>
    <dgm:pt modelId="{9A87EE16-8908-417C-AB12-6B03F46DFD84}" type="sibTrans" cxnId="{FF545139-F04F-4C0A-99A5-CFCA0482F82A}">
      <dgm:prSet/>
      <dgm:spPr/>
      <dgm:t>
        <a:bodyPr/>
        <a:lstStyle/>
        <a:p>
          <a:pPr rtl="1"/>
          <a:endParaRPr lang="ar-IQ"/>
        </a:p>
      </dgm:t>
    </dgm:pt>
    <dgm:pt modelId="{AF4D3CC6-ED46-41D6-B6D9-5BC908484AA5}" type="pres">
      <dgm:prSet presAssocID="{EA404115-27BB-4AFC-A03E-6FD451C174F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IQ"/>
        </a:p>
      </dgm:t>
    </dgm:pt>
    <dgm:pt modelId="{9248908B-DA54-4740-9427-09C0F86953DD}" type="pres">
      <dgm:prSet presAssocID="{4AE170BD-CAFB-4DF5-8B8B-D3E7EEC9EA04}" presName="root" presStyleCnt="0"/>
      <dgm:spPr/>
    </dgm:pt>
    <dgm:pt modelId="{5C6F74BB-5A6E-4BF4-9278-CCF9579CB09C}" type="pres">
      <dgm:prSet presAssocID="{4AE170BD-CAFB-4DF5-8B8B-D3E7EEC9EA04}" presName="rootComposite" presStyleCnt="0"/>
      <dgm:spPr/>
    </dgm:pt>
    <dgm:pt modelId="{DDC68ACD-8827-4B0D-81F1-03B7D4666F0C}" type="pres">
      <dgm:prSet presAssocID="{4AE170BD-CAFB-4DF5-8B8B-D3E7EEC9EA04}" presName="rootText" presStyleLbl="node1" presStyleIdx="0" presStyleCnt="1"/>
      <dgm:spPr/>
      <dgm:t>
        <a:bodyPr/>
        <a:lstStyle/>
        <a:p>
          <a:pPr rtl="1"/>
          <a:endParaRPr lang="ar-IQ"/>
        </a:p>
      </dgm:t>
    </dgm:pt>
    <dgm:pt modelId="{1D8F53AB-DCBF-4560-9096-E3C2DFA84520}" type="pres">
      <dgm:prSet presAssocID="{4AE170BD-CAFB-4DF5-8B8B-D3E7EEC9EA04}" presName="rootConnector" presStyleLbl="node1" presStyleIdx="0" presStyleCnt="1"/>
      <dgm:spPr/>
      <dgm:t>
        <a:bodyPr/>
        <a:lstStyle/>
        <a:p>
          <a:pPr rtl="1"/>
          <a:endParaRPr lang="ar-IQ"/>
        </a:p>
      </dgm:t>
    </dgm:pt>
    <dgm:pt modelId="{FF33E06A-646B-4DE5-A1CA-8F68C3B5A279}" type="pres">
      <dgm:prSet presAssocID="{4AE170BD-CAFB-4DF5-8B8B-D3E7EEC9EA04}" presName="childShape" presStyleCnt="0"/>
      <dgm:spPr/>
    </dgm:pt>
    <dgm:pt modelId="{7ED370D2-B1CE-45DF-82F8-57F4BEEF669F}" type="pres">
      <dgm:prSet presAssocID="{0FCC66DE-C9BA-4B02-81C6-B0EB55BDBEAB}" presName="Name13" presStyleLbl="parChTrans1D2" presStyleIdx="0" presStyleCnt="2"/>
      <dgm:spPr/>
      <dgm:t>
        <a:bodyPr/>
        <a:lstStyle/>
        <a:p>
          <a:pPr rtl="1"/>
          <a:endParaRPr lang="ar-IQ"/>
        </a:p>
      </dgm:t>
    </dgm:pt>
    <dgm:pt modelId="{39D45FE2-B7E4-4190-AA12-D09E844FF659}" type="pres">
      <dgm:prSet presAssocID="{950C6F18-129A-41CF-A4AE-D8F67CFB70E2}" presName="childText" presStyleLbl="bgAcc1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ECE38499-94E6-4ACB-A23D-348134F1E455}" type="pres">
      <dgm:prSet presAssocID="{6D8AF102-88F7-4AA7-B397-E79B0CEE41E4}" presName="Name13" presStyleLbl="parChTrans1D2" presStyleIdx="1" presStyleCnt="2"/>
      <dgm:spPr/>
      <dgm:t>
        <a:bodyPr/>
        <a:lstStyle/>
        <a:p>
          <a:pPr rtl="1"/>
          <a:endParaRPr lang="ar-IQ"/>
        </a:p>
      </dgm:t>
    </dgm:pt>
    <dgm:pt modelId="{52D329E0-68DC-4BDC-9E83-AEE27562FE59}" type="pres">
      <dgm:prSet presAssocID="{6068B555-07AE-4384-AB4C-3E11DCE93810}" presName="childText" presStyleLbl="bgAcc1" presStyleIdx="1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B855CD5D-6E6C-4A79-9C73-E7F934A5AA46}" type="presOf" srcId="{4AE170BD-CAFB-4DF5-8B8B-D3E7EEC9EA04}" destId="{1D8F53AB-DCBF-4560-9096-E3C2DFA84520}" srcOrd="1" destOrd="0" presId="urn:microsoft.com/office/officeart/2005/8/layout/hierarchy3"/>
    <dgm:cxn modelId="{CA73DFE9-D4D8-4FAA-9C77-79BCC2AAB861}" type="presOf" srcId="{0FCC66DE-C9BA-4B02-81C6-B0EB55BDBEAB}" destId="{7ED370D2-B1CE-45DF-82F8-57F4BEEF669F}" srcOrd="0" destOrd="0" presId="urn:microsoft.com/office/officeart/2005/8/layout/hierarchy3"/>
    <dgm:cxn modelId="{25B1113A-294F-429F-A8DF-55A65339C0D5}" type="presOf" srcId="{950C6F18-129A-41CF-A4AE-D8F67CFB70E2}" destId="{39D45FE2-B7E4-4190-AA12-D09E844FF659}" srcOrd="0" destOrd="0" presId="urn:microsoft.com/office/officeart/2005/8/layout/hierarchy3"/>
    <dgm:cxn modelId="{FF545139-F04F-4C0A-99A5-CFCA0482F82A}" srcId="{4AE170BD-CAFB-4DF5-8B8B-D3E7EEC9EA04}" destId="{6068B555-07AE-4384-AB4C-3E11DCE93810}" srcOrd="1" destOrd="0" parTransId="{6D8AF102-88F7-4AA7-B397-E79B0CEE41E4}" sibTransId="{9A87EE16-8908-417C-AB12-6B03F46DFD84}"/>
    <dgm:cxn modelId="{92653263-C894-43FA-B532-20F40FD551C8}" type="presOf" srcId="{4AE170BD-CAFB-4DF5-8B8B-D3E7EEC9EA04}" destId="{DDC68ACD-8827-4B0D-81F1-03B7D4666F0C}" srcOrd="0" destOrd="0" presId="urn:microsoft.com/office/officeart/2005/8/layout/hierarchy3"/>
    <dgm:cxn modelId="{AACA7376-2957-4A93-A052-F81FDB20F52C}" srcId="{EA404115-27BB-4AFC-A03E-6FD451C174F7}" destId="{4AE170BD-CAFB-4DF5-8B8B-D3E7EEC9EA04}" srcOrd="0" destOrd="0" parTransId="{AD53667C-2A14-4548-B1DA-8BA1EDF22377}" sibTransId="{BAA058EF-DD4C-4BF7-8BBC-446B11353413}"/>
    <dgm:cxn modelId="{8700006A-0448-4EE0-B94F-4B2E85926791}" type="presOf" srcId="{EA404115-27BB-4AFC-A03E-6FD451C174F7}" destId="{AF4D3CC6-ED46-41D6-B6D9-5BC908484AA5}" srcOrd="0" destOrd="0" presId="urn:microsoft.com/office/officeart/2005/8/layout/hierarchy3"/>
    <dgm:cxn modelId="{09ADBF28-92A8-423D-A315-A11D748FB1C3}" type="presOf" srcId="{6068B555-07AE-4384-AB4C-3E11DCE93810}" destId="{52D329E0-68DC-4BDC-9E83-AEE27562FE59}" srcOrd="0" destOrd="0" presId="urn:microsoft.com/office/officeart/2005/8/layout/hierarchy3"/>
    <dgm:cxn modelId="{2796B2F1-2B56-46CC-AD49-6900227E9E67}" type="presOf" srcId="{6D8AF102-88F7-4AA7-B397-E79B0CEE41E4}" destId="{ECE38499-94E6-4ACB-A23D-348134F1E455}" srcOrd="0" destOrd="0" presId="urn:microsoft.com/office/officeart/2005/8/layout/hierarchy3"/>
    <dgm:cxn modelId="{FB64A763-08FA-43C4-98E4-AE429A1FBED7}" srcId="{4AE170BD-CAFB-4DF5-8B8B-D3E7EEC9EA04}" destId="{950C6F18-129A-41CF-A4AE-D8F67CFB70E2}" srcOrd="0" destOrd="0" parTransId="{0FCC66DE-C9BA-4B02-81C6-B0EB55BDBEAB}" sibTransId="{863971B6-E7E0-4B46-87A8-93AF1FBEF558}"/>
    <dgm:cxn modelId="{723F6CDB-E8F4-447B-BBAC-BB9787E8543E}" type="presParOf" srcId="{AF4D3CC6-ED46-41D6-B6D9-5BC908484AA5}" destId="{9248908B-DA54-4740-9427-09C0F86953DD}" srcOrd="0" destOrd="0" presId="urn:microsoft.com/office/officeart/2005/8/layout/hierarchy3"/>
    <dgm:cxn modelId="{6E01996D-5FE5-413A-8394-C61724E42D68}" type="presParOf" srcId="{9248908B-DA54-4740-9427-09C0F86953DD}" destId="{5C6F74BB-5A6E-4BF4-9278-CCF9579CB09C}" srcOrd="0" destOrd="0" presId="urn:microsoft.com/office/officeart/2005/8/layout/hierarchy3"/>
    <dgm:cxn modelId="{D975FEC5-865C-4BFD-A15F-08ED60E6DFF7}" type="presParOf" srcId="{5C6F74BB-5A6E-4BF4-9278-CCF9579CB09C}" destId="{DDC68ACD-8827-4B0D-81F1-03B7D4666F0C}" srcOrd="0" destOrd="0" presId="urn:microsoft.com/office/officeart/2005/8/layout/hierarchy3"/>
    <dgm:cxn modelId="{758D60FF-BDB8-45D1-8359-590259FB0156}" type="presParOf" srcId="{5C6F74BB-5A6E-4BF4-9278-CCF9579CB09C}" destId="{1D8F53AB-DCBF-4560-9096-E3C2DFA84520}" srcOrd="1" destOrd="0" presId="urn:microsoft.com/office/officeart/2005/8/layout/hierarchy3"/>
    <dgm:cxn modelId="{5765727C-7F84-44C6-A3F1-157175F56AEC}" type="presParOf" srcId="{9248908B-DA54-4740-9427-09C0F86953DD}" destId="{FF33E06A-646B-4DE5-A1CA-8F68C3B5A279}" srcOrd="1" destOrd="0" presId="urn:microsoft.com/office/officeart/2005/8/layout/hierarchy3"/>
    <dgm:cxn modelId="{2A2A7936-337A-47EF-B1FC-4E3573119459}" type="presParOf" srcId="{FF33E06A-646B-4DE5-A1CA-8F68C3B5A279}" destId="{7ED370D2-B1CE-45DF-82F8-57F4BEEF669F}" srcOrd="0" destOrd="0" presId="urn:microsoft.com/office/officeart/2005/8/layout/hierarchy3"/>
    <dgm:cxn modelId="{6B09AD4F-48F0-40EA-A897-0376E7182B92}" type="presParOf" srcId="{FF33E06A-646B-4DE5-A1CA-8F68C3B5A279}" destId="{39D45FE2-B7E4-4190-AA12-D09E844FF659}" srcOrd="1" destOrd="0" presId="urn:microsoft.com/office/officeart/2005/8/layout/hierarchy3"/>
    <dgm:cxn modelId="{B8758587-A733-4A32-AF47-C2B5771B00A8}" type="presParOf" srcId="{FF33E06A-646B-4DE5-A1CA-8F68C3B5A279}" destId="{ECE38499-94E6-4ACB-A23D-348134F1E455}" srcOrd="2" destOrd="0" presId="urn:microsoft.com/office/officeart/2005/8/layout/hierarchy3"/>
    <dgm:cxn modelId="{4E91C529-4992-46EC-9324-4A3CB84FEE21}" type="presParOf" srcId="{FF33E06A-646B-4DE5-A1CA-8F68C3B5A279}" destId="{52D329E0-68DC-4BDC-9E83-AEE27562FE59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A77BC9-23AD-4C07-8BB1-D94E0B841F51}">
      <dsp:nvSpPr>
        <dsp:cNvPr id="0" name=""/>
        <dsp:cNvSpPr/>
      </dsp:nvSpPr>
      <dsp:spPr>
        <a:xfrm>
          <a:off x="465" y="548197"/>
          <a:ext cx="1695774" cy="8478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1.Necessity </a:t>
          </a:r>
          <a:endParaRPr lang="ar-IQ" sz="2000" kern="1200" dirty="0"/>
        </a:p>
      </dsp:txBody>
      <dsp:txXfrm>
        <a:off x="25299" y="573031"/>
        <a:ext cx="1646106" cy="798219"/>
      </dsp:txXfrm>
    </dsp:sp>
    <dsp:sp modelId="{C5DC802E-70E9-49CD-BA45-975ED05A5393}">
      <dsp:nvSpPr>
        <dsp:cNvPr id="0" name=""/>
        <dsp:cNvSpPr/>
      </dsp:nvSpPr>
      <dsp:spPr>
        <a:xfrm>
          <a:off x="170043" y="1396084"/>
          <a:ext cx="169577" cy="6359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5915"/>
              </a:lnTo>
              <a:lnTo>
                <a:pt x="169577" y="63591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7CC164-0713-4706-A31B-478205AC936E}">
      <dsp:nvSpPr>
        <dsp:cNvPr id="0" name=""/>
        <dsp:cNvSpPr/>
      </dsp:nvSpPr>
      <dsp:spPr>
        <a:xfrm>
          <a:off x="339620" y="1608056"/>
          <a:ext cx="1356619" cy="8478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Necessary parts,</a:t>
          </a:r>
        </a:p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fingers</a:t>
          </a:r>
          <a:endParaRPr lang="ar-IQ" sz="1600" kern="1200" dirty="0"/>
        </a:p>
      </dsp:txBody>
      <dsp:txXfrm>
        <a:off x="364454" y="1632890"/>
        <a:ext cx="1306951" cy="798219"/>
      </dsp:txXfrm>
    </dsp:sp>
    <dsp:sp modelId="{6EA9B382-E9E0-402E-AA9A-48E02E670229}">
      <dsp:nvSpPr>
        <dsp:cNvPr id="0" name=""/>
        <dsp:cNvSpPr/>
      </dsp:nvSpPr>
      <dsp:spPr>
        <a:xfrm>
          <a:off x="170043" y="1396084"/>
          <a:ext cx="169577" cy="16957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95774"/>
              </a:lnTo>
              <a:lnTo>
                <a:pt x="169577" y="169577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6F581B-24CD-4CEA-A616-47DAFA796974}">
      <dsp:nvSpPr>
        <dsp:cNvPr id="0" name=""/>
        <dsp:cNvSpPr/>
      </dsp:nvSpPr>
      <dsp:spPr>
        <a:xfrm>
          <a:off x="339620" y="2667915"/>
          <a:ext cx="1356619" cy="8478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Optional parts, beard </a:t>
          </a:r>
          <a:endParaRPr lang="ar-IQ" sz="1600" kern="1200" dirty="0"/>
        </a:p>
      </dsp:txBody>
      <dsp:txXfrm>
        <a:off x="364454" y="2692749"/>
        <a:ext cx="1306951" cy="798219"/>
      </dsp:txXfrm>
    </dsp:sp>
    <dsp:sp modelId="{5B411530-0AF3-47F9-89FF-76E13F05D928}">
      <dsp:nvSpPr>
        <dsp:cNvPr id="0" name=""/>
        <dsp:cNvSpPr/>
      </dsp:nvSpPr>
      <dsp:spPr>
        <a:xfrm>
          <a:off x="2120183" y="548197"/>
          <a:ext cx="1695774" cy="8478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2.integrality</a:t>
          </a:r>
          <a:endParaRPr lang="ar-IQ" sz="2500" kern="1200" dirty="0"/>
        </a:p>
      </dsp:txBody>
      <dsp:txXfrm>
        <a:off x="2145017" y="573031"/>
        <a:ext cx="1646106" cy="798219"/>
      </dsp:txXfrm>
    </dsp:sp>
    <dsp:sp modelId="{0E684559-1AB1-4BB1-B533-711896E08FBB}">
      <dsp:nvSpPr>
        <dsp:cNvPr id="0" name=""/>
        <dsp:cNvSpPr/>
      </dsp:nvSpPr>
      <dsp:spPr>
        <a:xfrm>
          <a:off x="2289761" y="1396084"/>
          <a:ext cx="169577" cy="6359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5915"/>
              </a:lnTo>
              <a:lnTo>
                <a:pt x="169577" y="63591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3E3373-4594-4DB5-B0FA-65EBA9B4DB76}">
      <dsp:nvSpPr>
        <dsp:cNvPr id="0" name=""/>
        <dsp:cNvSpPr/>
      </dsp:nvSpPr>
      <dsp:spPr>
        <a:xfrm>
          <a:off x="2459338" y="1608056"/>
          <a:ext cx="1356619" cy="8478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Normal,</a:t>
          </a:r>
        </a:p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Handle of the door </a:t>
          </a:r>
          <a:endParaRPr lang="ar-IQ" sz="1600" kern="1200" dirty="0"/>
        </a:p>
      </dsp:txBody>
      <dsp:txXfrm>
        <a:off x="2484172" y="1632890"/>
        <a:ext cx="1306951" cy="798219"/>
      </dsp:txXfrm>
    </dsp:sp>
    <dsp:sp modelId="{512F35A4-6F17-4099-A886-392B9F0238BE}">
      <dsp:nvSpPr>
        <dsp:cNvPr id="0" name=""/>
        <dsp:cNvSpPr/>
      </dsp:nvSpPr>
      <dsp:spPr>
        <a:xfrm>
          <a:off x="2289761" y="1396084"/>
          <a:ext cx="169577" cy="16957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95774"/>
              </a:lnTo>
              <a:lnTo>
                <a:pt x="169577" y="169577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3AB9F9-47CA-4061-A4C1-D744F25FCD46}">
      <dsp:nvSpPr>
        <dsp:cNvPr id="0" name=""/>
        <dsp:cNvSpPr/>
      </dsp:nvSpPr>
      <dsp:spPr>
        <a:xfrm>
          <a:off x="2459338" y="2667915"/>
          <a:ext cx="1356619" cy="8478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Odd, </a:t>
          </a:r>
        </a:p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Handle of the spoon </a:t>
          </a:r>
          <a:endParaRPr lang="ar-IQ" sz="1600" kern="1200" dirty="0"/>
        </a:p>
      </dsp:txBody>
      <dsp:txXfrm>
        <a:off x="2484172" y="2692749"/>
        <a:ext cx="1306951" cy="7982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0392FC-4D44-4DBB-A1EB-855F4CEC5A9A}">
      <dsp:nvSpPr>
        <dsp:cNvPr id="0" name=""/>
        <dsp:cNvSpPr/>
      </dsp:nvSpPr>
      <dsp:spPr>
        <a:xfrm>
          <a:off x="457" y="596421"/>
          <a:ext cx="1663778" cy="8318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3.Discreteness </a:t>
          </a:r>
          <a:endParaRPr lang="ar-IQ" sz="2000" kern="1200" dirty="0"/>
        </a:p>
      </dsp:txBody>
      <dsp:txXfrm>
        <a:off x="24822" y="620786"/>
        <a:ext cx="1615048" cy="783159"/>
      </dsp:txXfrm>
    </dsp:sp>
    <dsp:sp modelId="{2F29FD37-31F1-42B7-B6A6-FBDD0A2D926C}">
      <dsp:nvSpPr>
        <dsp:cNvPr id="0" name=""/>
        <dsp:cNvSpPr/>
      </dsp:nvSpPr>
      <dsp:spPr>
        <a:xfrm>
          <a:off x="166834" y="1428311"/>
          <a:ext cx="166377" cy="6239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3916"/>
              </a:lnTo>
              <a:lnTo>
                <a:pt x="166377" y="623916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D3D5B5-535B-4A99-A4CB-55567FD72ECA}">
      <dsp:nvSpPr>
        <dsp:cNvPr id="0" name=""/>
        <dsp:cNvSpPr/>
      </dsp:nvSpPr>
      <dsp:spPr>
        <a:xfrm>
          <a:off x="333212" y="1636283"/>
          <a:ext cx="1331022" cy="8318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Moves independently, Moving arm</a:t>
          </a:r>
          <a:endParaRPr lang="ar-IQ" sz="1400" kern="1200" dirty="0"/>
        </a:p>
      </dsp:txBody>
      <dsp:txXfrm>
        <a:off x="357577" y="1660648"/>
        <a:ext cx="1282292" cy="783159"/>
      </dsp:txXfrm>
    </dsp:sp>
    <dsp:sp modelId="{F7BA26CE-706D-402E-8EC3-ED00D12CCFD3}">
      <dsp:nvSpPr>
        <dsp:cNvPr id="0" name=""/>
        <dsp:cNvSpPr/>
      </dsp:nvSpPr>
      <dsp:spPr>
        <a:xfrm>
          <a:off x="166834" y="1428311"/>
          <a:ext cx="166377" cy="16637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63778"/>
              </a:lnTo>
              <a:lnTo>
                <a:pt x="166377" y="1663778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70D42D-59E8-4B6F-AB05-3474FF29CF6C}">
      <dsp:nvSpPr>
        <dsp:cNvPr id="0" name=""/>
        <dsp:cNvSpPr/>
      </dsp:nvSpPr>
      <dsp:spPr>
        <a:xfrm>
          <a:off x="333212" y="2676144"/>
          <a:ext cx="1331022" cy="8318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3311292"/>
              <a:satOff val="13270"/>
              <a:lumOff val="2876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Less</a:t>
          </a:r>
          <a:r>
            <a:rPr lang="en-US" sz="1200" kern="1200" dirty="0" smtClean="0"/>
            <a:t>  </a:t>
          </a:r>
          <a:r>
            <a:rPr lang="en-US" sz="1400" kern="1200" dirty="0" smtClean="0"/>
            <a:t>clearly</a:t>
          </a:r>
          <a:r>
            <a:rPr lang="en-US" sz="1200" kern="1200" dirty="0" smtClean="0"/>
            <a:t> </a:t>
          </a:r>
          <a:r>
            <a:rPr lang="en-US" sz="1400" kern="1200" dirty="0" smtClean="0"/>
            <a:t>separated,</a:t>
          </a:r>
        </a:p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Tip of the tongue </a:t>
          </a:r>
          <a:endParaRPr lang="ar-IQ" sz="1400" kern="1200" dirty="0"/>
        </a:p>
      </dsp:txBody>
      <dsp:txXfrm>
        <a:off x="357577" y="2700509"/>
        <a:ext cx="1282292" cy="783159"/>
      </dsp:txXfrm>
    </dsp:sp>
    <dsp:sp modelId="{CA4BDCB2-F5A0-4C50-B50B-05A8149D10B9}">
      <dsp:nvSpPr>
        <dsp:cNvPr id="0" name=""/>
        <dsp:cNvSpPr/>
      </dsp:nvSpPr>
      <dsp:spPr>
        <a:xfrm>
          <a:off x="2080180" y="596421"/>
          <a:ext cx="1663778" cy="8318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4.Motivation </a:t>
          </a:r>
          <a:endParaRPr lang="ar-IQ" sz="2000" kern="1200" dirty="0"/>
        </a:p>
      </dsp:txBody>
      <dsp:txXfrm>
        <a:off x="2104545" y="620786"/>
        <a:ext cx="1615048" cy="783159"/>
      </dsp:txXfrm>
    </dsp:sp>
    <dsp:sp modelId="{42797B99-E882-4BA0-95B8-C3C7A5CE117C}">
      <dsp:nvSpPr>
        <dsp:cNvPr id="0" name=""/>
        <dsp:cNvSpPr/>
      </dsp:nvSpPr>
      <dsp:spPr>
        <a:xfrm>
          <a:off x="2246558" y="1428311"/>
          <a:ext cx="166377" cy="6239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3916"/>
              </a:lnTo>
              <a:lnTo>
                <a:pt x="166377" y="623916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699A31-0F45-4133-836B-1C81EC801F28}">
      <dsp:nvSpPr>
        <dsp:cNvPr id="0" name=""/>
        <dsp:cNvSpPr/>
      </dsp:nvSpPr>
      <dsp:spPr>
        <a:xfrm>
          <a:off x="2412936" y="1636283"/>
          <a:ext cx="1331022" cy="8318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6622584"/>
              <a:satOff val="26541"/>
              <a:lumOff val="5752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Identifiable function</a:t>
          </a:r>
        </a:p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Handle of the door</a:t>
          </a:r>
          <a:endParaRPr lang="ar-IQ" sz="1400" kern="1200" dirty="0"/>
        </a:p>
      </dsp:txBody>
      <dsp:txXfrm>
        <a:off x="2437301" y="1660648"/>
        <a:ext cx="1282292" cy="783159"/>
      </dsp:txXfrm>
    </dsp:sp>
    <dsp:sp modelId="{849DEC6F-496B-4ACE-AAB5-C8D695E4D2BF}">
      <dsp:nvSpPr>
        <dsp:cNvPr id="0" name=""/>
        <dsp:cNvSpPr/>
      </dsp:nvSpPr>
      <dsp:spPr>
        <a:xfrm>
          <a:off x="2246558" y="1428311"/>
          <a:ext cx="166377" cy="16637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63778"/>
              </a:lnTo>
              <a:lnTo>
                <a:pt x="166377" y="1663778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32318E-B619-4DF8-8603-144EE7655B85}">
      <dsp:nvSpPr>
        <dsp:cNvPr id="0" name=""/>
        <dsp:cNvSpPr/>
      </dsp:nvSpPr>
      <dsp:spPr>
        <a:xfrm>
          <a:off x="2412936" y="2676144"/>
          <a:ext cx="1331022" cy="8318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Especial functional </a:t>
          </a:r>
          <a:r>
            <a:rPr lang="en-US" sz="1200" kern="1200" dirty="0" smtClean="0"/>
            <a:t>i</a:t>
          </a:r>
          <a:r>
            <a:rPr lang="en-US" sz="1400" kern="1200" dirty="0" smtClean="0"/>
            <a:t>mportance</a:t>
          </a:r>
          <a:r>
            <a:rPr lang="en-US" sz="1200" kern="1200" dirty="0" smtClean="0"/>
            <a:t> , </a:t>
          </a:r>
          <a:r>
            <a:rPr lang="en-US" sz="1400" kern="1200" dirty="0" smtClean="0"/>
            <a:t>tip of the tongu</a:t>
          </a:r>
          <a:r>
            <a:rPr lang="en-US" sz="1600" kern="1200" dirty="0" smtClean="0"/>
            <a:t>e</a:t>
          </a:r>
          <a:endParaRPr lang="ar-IQ" sz="1600" kern="1200" dirty="0"/>
        </a:p>
      </dsp:txBody>
      <dsp:txXfrm>
        <a:off x="2437301" y="2700509"/>
        <a:ext cx="1282292" cy="78315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CDB274-BA1F-4C39-B59A-C02504556CE2}">
      <dsp:nvSpPr>
        <dsp:cNvPr id="0" name=""/>
        <dsp:cNvSpPr/>
      </dsp:nvSpPr>
      <dsp:spPr>
        <a:xfrm>
          <a:off x="659" y="168531"/>
          <a:ext cx="2399680" cy="11998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Range </a:t>
          </a:r>
          <a:endParaRPr lang="ar-IQ" sz="6500" kern="1200" dirty="0"/>
        </a:p>
      </dsp:txBody>
      <dsp:txXfrm>
        <a:off x="35801" y="203673"/>
        <a:ext cx="2329396" cy="1129556"/>
      </dsp:txXfrm>
    </dsp:sp>
    <dsp:sp modelId="{C3E819CA-FA57-4B86-9C8D-84F4450B2CAF}">
      <dsp:nvSpPr>
        <dsp:cNvPr id="0" name=""/>
        <dsp:cNvSpPr/>
      </dsp:nvSpPr>
      <dsp:spPr>
        <a:xfrm>
          <a:off x="240627" y="1368371"/>
          <a:ext cx="239968" cy="8998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9880"/>
              </a:lnTo>
              <a:lnTo>
                <a:pt x="239968" y="89988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67E620-432C-4984-A6E6-3BC5672B1729}">
      <dsp:nvSpPr>
        <dsp:cNvPr id="0" name=""/>
        <dsp:cNvSpPr/>
      </dsp:nvSpPr>
      <dsp:spPr>
        <a:xfrm>
          <a:off x="480595" y="1668331"/>
          <a:ext cx="2207783" cy="11998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solidFill>
                <a:schemeClr val="tx1"/>
              </a:solidFill>
            </a:rPr>
            <a:t>Supermeronym</a:t>
          </a:r>
          <a:r>
            <a:rPr lang="en-US" sz="1600" kern="1200" dirty="0" smtClean="0">
              <a:solidFill>
                <a:schemeClr val="tx1"/>
              </a:solidFill>
            </a:rPr>
            <a:t> </a:t>
          </a:r>
        </a:p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>
              <a:solidFill>
                <a:schemeClr val="tx1"/>
              </a:solidFill>
            </a:rPr>
            <a:t>handle:knife|umbrella</a:t>
          </a:r>
          <a:endParaRPr lang="ar-IQ" sz="1600" kern="1200" dirty="0">
            <a:solidFill>
              <a:schemeClr val="tx1"/>
            </a:solidFill>
          </a:endParaRPr>
        </a:p>
      </dsp:txBody>
      <dsp:txXfrm>
        <a:off x="515737" y="1703473"/>
        <a:ext cx="2137499" cy="1129556"/>
      </dsp:txXfrm>
    </dsp:sp>
    <dsp:sp modelId="{F4EE25AE-4BA8-4BB8-9D2F-ADAE86A36F37}">
      <dsp:nvSpPr>
        <dsp:cNvPr id="0" name=""/>
        <dsp:cNvSpPr/>
      </dsp:nvSpPr>
      <dsp:spPr>
        <a:xfrm>
          <a:off x="240627" y="1368371"/>
          <a:ext cx="239968" cy="23996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99680"/>
              </a:lnTo>
              <a:lnTo>
                <a:pt x="239968" y="239968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985D0B-FFC7-4910-A3AD-1AB547C24BB6}">
      <dsp:nvSpPr>
        <dsp:cNvPr id="0" name=""/>
        <dsp:cNvSpPr/>
      </dsp:nvSpPr>
      <dsp:spPr>
        <a:xfrm>
          <a:off x="480595" y="3168132"/>
          <a:ext cx="1919744" cy="11998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semi-</a:t>
          </a:r>
          <a:r>
            <a:rPr lang="en-US" sz="2000" kern="1200" dirty="0" err="1" smtClean="0"/>
            <a:t>meronym</a:t>
          </a:r>
          <a:endParaRPr lang="en-US" sz="2000" kern="1200" dirty="0" smtClean="0"/>
        </a:p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handle:door</a:t>
          </a:r>
          <a:endParaRPr lang="ar-IQ" sz="2000" kern="1200" dirty="0"/>
        </a:p>
      </dsp:txBody>
      <dsp:txXfrm>
        <a:off x="515737" y="3203274"/>
        <a:ext cx="1849460" cy="1129556"/>
      </dsp:txXfrm>
    </dsp:sp>
    <dsp:sp modelId="{47F3C08D-3311-4844-8EAF-03F25D11E01D}">
      <dsp:nvSpPr>
        <dsp:cNvPr id="0" name=""/>
        <dsp:cNvSpPr/>
      </dsp:nvSpPr>
      <dsp:spPr>
        <a:xfrm>
          <a:off x="3000260" y="168531"/>
          <a:ext cx="2399680" cy="11998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Phase </a:t>
          </a:r>
          <a:endParaRPr lang="ar-IQ" sz="6500" kern="1200" dirty="0"/>
        </a:p>
      </dsp:txBody>
      <dsp:txXfrm>
        <a:off x="3035402" y="203673"/>
        <a:ext cx="2329396" cy="1129556"/>
      </dsp:txXfrm>
    </dsp:sp>
    <dsp:sp modelId="{37A56D96-6E64-4D91-8577-FCCB74E641E4}">
      <dsp:nvSpPr>
        <dsp:cNvPr id="0" name=""/>
        <dsp:cNvSpPr/>
      </dsp:nvSpPr>
      <dsp:spPr>
        <a:xfrm>
          <a:off x="3240228" y="1368371"/>
          <a:ext cx="239968" cy="8998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9880"/>
              </a:lnTo>
              <a:lnTo>
                <a:pt x="239968" y="89988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47B79B-52FC-4CC3-9595-320816FE8A43}">
      <dsp:nvSpPr>
        <dsp:cNvPr id="0" name=""/>
        <dsp:cNvSpPr/>
      </dsp:nvSpPr>
      <dsp:spPr>
        <a:xfrm>
          <a:off x="3480196" y="1668331"/>
          <a:ext cx="1919744" cy="11998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Phase discrepancy</a:t>
          </a:r>
        </a:p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err="1" smtClean="0"/>
            <a:t>flour:bread</a:t>
          </a:r>
          <a:endParaRPr lang="ar-IQ" sz="2200" kern="1200" dirty="0"/>
        </a:p>
      </dsp:txBody>
      <dsp:txXfrm>
        <a:off x="3515338" y="1703473"/>
        <a:ext cx="1849460" cy="112955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C68ACD-8827-4B0D-81F1-03B7D4666F0C}">
      <dsp:nvSpPr>
        <dsp:cNvPr id="0" name=""/>
        <dsp:cNvSpPr/>
      </dsp:nvSpPr>
      <dsp:spPr>
        <a:xfrm>
          <a:off x="2259655" y="731"/>
          <a:ext cx="2321449" cy="11607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Type </a:t>
          </a:r>
          <a:endParaRPr lang="ar-IQ" sz="6500" kern="1200" dirty="0"/>
        </a:p>
      </dsp:txBody>
      <dsp:txXfrm>
        <a:off x="2293651" y="34727"/>
        <a:ext cx="2253457" cy="1092732"/>
      </dsp:txXfrm>
    </dsp:sp>
    <dsp:sp modelId="{7ED370D2-B1CE-45DF-82F8-57F4BEEF669F}">
      <dsp:nvSpPr>
        <dsp:cNvPr id="0" name=""/>
        <dsp:cNvSpPr/>
      </dsp:nvSpPr>
      <dsp:spPr>
        <a:xfrm>
          <a:off x="2491800" y="1161456"/>
          <a:ext cx="232144" cy="8705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0543"/>
              </a:lnTo>
              <a:lnTo>
                <a:pt x="232144" y="870543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D45FE2-B7E4-4190-AA12-D09E844FF659}">
      <dsp:nvSpPr>
        <dsp:cNvPr id="0" name=""/>
        <dsp:cNvSpPr/>
      </dsp:nvSpPr>
      <dsp:spPr>
        <a:xfrm>
          <a:off x="2723945" y="1451637"/>
          <a:ext cx="1857159" cy="11607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segmental parts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Finger:hand</a:t>
          </a:r>
          <a:endParaRPr lang="ar-IQ" sz="2000" kern="1200" dirty="0"/>
        </a:p>
      </dsp:txBody>
      <dsp:txXfrm>
        <a:off x="2757941" y="1485633"/>
        <a:ext cx="1789167" cy="1092732"/>
      </dsp:txXfrm>
    </dsp:sp>
    <dsp:sp modelId="{ECE38499-94E6-4ACB-A23D-348134F1E455}">
      <dsp:nvSpPr>
        <dsp:cNvPr id="0" name=""/>
        <dsp:cNvSpPr/>
      </dsp:nvSpPr>
      <dsp:spPr>
        <a:xfrm>
          <a:off x="2491800" y="1161456"/>
          <a:ext cx="232144" cy="23214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21449"/>
              </a:lnTo>
              <a:lnTo>
                <a:pt x="232144" y="2321449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D329E0-68DC-4BDC-9E83-AEE27562FE59}">
      <dsp:nvSpPr>
        <dsp:cNvPr id="0" name=""/>
        <dsp:cNvSpPr/>
      </dsp:nvSpPr>
      <dsp:spPr>
        <a:xfrm>
          <a:off x="2723945" y="2902543"/>
          <a:ext cx="1857159" cy="11607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Systemic parts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nerve:nervous</a:t>
          </a:r>
          <a:r>
            <a:rPr lang="en-US" sz="2000" kern="1200" dirty="0" smtClean="0"/>
            <a:t> system</a:t>
          </a:r>
          <a:endParaRPr lang="ar-IQ" sz="2000" kern="1200" dirty="0"/>
        </a:p>
      </dsp:txBody>
      <dsp:txXfrm>
        <a:off x="2757941" y="2936539"/>
        <a:ext cx="1789167" cy="10927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06923AC-0045-41F7-90FC-57191231DED9}" type="datetimeFigureOut">
              <a:rPr lang="ar-IQ" smtClean="0"/>
              <a:t>07/03/1440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5EE9185-37AB-4940-A500-754A45E2969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64425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EE9185-37AB-4940-A500-754A45E2969B}" type="slidenum">
              <a:rPr lang="ar-IQ" smtClean="0"/>
              <a:t>1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261478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EE9185-37AB-4940-A500-754A45E2969B}" type="slidenum">
              <a:rPr lang="ar-IQ" smtClean="0"/>
              <a:t>10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857627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EE9185-37AB-4940-A500-754A45E2969B}" type="slidenum">
              <a:rPr lang="ar-IQ" smtClean="0"/>
              <a:t>11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816642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EE9185-37AB-4940-A500-754A45E2969B}" type="slidenum">
              <a:rPr lang="ar-IQ" smtClean="0"/>
              <a:t>12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109101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EE9185-37AB-4940-A500-754A45E2969B}" type="slidenum">
              <a:rPr lang="ar-IQ" smtClean="0"/>
              <a:t>13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365893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EE9185-37AB-4940-A500-754A45E2969B}" type="slidenum">
              <a:rPr lang="ar-IQ" smtClean="0"/>
              <a:t>14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340833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EE9185-37AB-4940-A500-754A45E2969B}" type="slidenum">
              <a:rPr lang="ar-IQ" smtClean="0"/>
              <a:t>15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865493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EE9185-37AB-4940-A500-754A45E2969B}" type="slidenum">
              <a:rPr lang="ar-IQ" smtClean="0"/>
              <a:t>16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284047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EE9185-37AB-4940-A500-754A45E2969B}" type="slidenum">
              <a:rPr lang="ar-IQ" smtClean="0"/>
              <a:t>17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77460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EE9185-37AB-4940-A500-754A45E2969B}" type="slidenum">
              <a:rPr lang="ar-IQ" smtClean="0"/>
              <a:t>2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033990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EE9185-37AB-4940-A500-754A45E2969B}" type="slidenum">
              <a:rPr lang="ar-IQ" smtClean="0"/>
              <a:t>3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068654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EE9185-37AB-4940-A500-754A45E2969B}" type="slidenum">
              <a:rPr lang="ar-IQ" smtClean="0"/>
              <a:t>4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828825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EE9185-37AB-4940-A500-754A45E2969B}" type="slidenum">
              <a:rPr lang="ar-IQ" smtClean="0"/>
              <a:t>5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546676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EE9185-37AB-4940-A500-754A45E2969B}" type="slidenum">
              <a:rPr lang="ar-IQ" smtClean="0"/>
              <a:t>6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010502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EE9185-37AB-4940-A500-754A45E2969B}" type="slidenum">
              <a:rPr lang="ar-IQ" smtClean="0"/>
              <a:t>7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244001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EE9185-37AB-4940-A500-754A45E2969B}" type="slidenum">
              <a:rPr lang="ar-IQ" smtClean="0"/>
              <a:t>8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642661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EE9185-37AB-4940-A500-754A45E2969B}" type="slidenum">
              <a:rPr lang="ar-IQ" smtClean="0"/>
              <a:t>9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86716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4D196-5F2B-49A0-9AC7-86C76B8F67AA}" type="datetimeFigureOut">
              <a:rPr lang="ar-IQ" smtClean="0"/>
              <a:t>07/03/1440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8C8BA-9BE7-4ED2-B91D-8610E2FA057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98123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4D196-5F2B-49A0-9AC7-86C76B8F67AA}" type="datetimeFigureOut">
              <a:rPr lang="ar-IQ" smtClean="0"/>
              <a:t>07/03/1440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8C8BA-9BE7-4ED2-B91D-8610E2FA057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87822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4D196-5F2B-49A0-9AC7-86C76B8F67AA}" type="datetimeFigureOut">
              <a:rPr lang="ar-IQ" smtClean="0"/>
              <a:t>07/03/1440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8C8BA-9BE7-4ED2-B91D-8610E2FA057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09896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4D196-5F2B-49A0-9AC7-86C76B8F67AA}" type="datetimeFigureOut">
              <a:rPr lang="ar-IQ" smtClean="0"/>
              <a:t>07/03/1440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8C8BA-9BE7-4ED2-B91D-8610E2FA057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11870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4D196-5F2B-49A0-9AC7-86C76B8F67AA}" type="datetimeFigureOut">
              <a:rPr lang="ar-IQ" smtClean="0"/>
              <a:t>07/03/1440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8C8BA-9BE7-4ED2-B91D-8610E2FA057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80199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4D196-5F2B-49A0-9AC7-86C76B8F67AA}" type="datetimeFigureOut">
              <a:rPr lang="ar-IQ" smtClean="0"/>
              <a:t>07/03/1440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8C8BA-9BE7-4ED2-B91D-8610E2FA057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87864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4D196-5F2B-49A0-9AC7-86C76B8F67AA}" type="datetimeFigureOut">
              <a:rPr lang="ar-IQ" smtClean="0"/>
              <a:t>07/03/1440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8C8BA-9BE7-4ED2-B91D-8610E2FA057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59915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4D196-5F2B-49A0-9AC7-86C76B8F67AA}" type="datetimeFigureOut">
              <a:rPr lang="ar-IQ" smtClean="0"/>
              <a:t>07/03/1440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8C8BA-9BE7-4ED2-B91D-8610E2FA057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65506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4D196-5F2B-49A0-9AC7-86C76B8F67AA}" type="datetimeFigureOut">
              <a:rPr lang="ar-IQ" smtClean="0"/>
              <a:t>07/03/1440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8C8BA-9BE7-4ED2-B91D-8610E2FA057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18908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4D196-5F2B-49A0-9AC7-86C76B8F67AA}" type="datetimeFigureOut">
              <a:rPr lang="ar-IQ" smtClean="0"/>
              <a:t>07/03/1440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8C8BA-9BE7-4ED2-B91D-8610E2FA057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86255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4D196-5F2B-49A0-9AC7-86C76B8F67AA}" type="datetimeFigureOut">
              <a:rPr lang="ar-IQ" smtClean="0"/>
              <a:t>07/03/1440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8C8BA-9BE7-4ED2-B91D-8610E2FA057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42332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4D196-5F2B-49A0-9AC7-86C76B8F67AA}" type="datetimeFigureOut">
              <a:rPr lang="ar-IQ" smtClean="0"/>
              <a:t>07/03/1440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8C8BA-9BE7-4ED2-B91D-8610E2FA057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15779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3339802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rtl="0"/>
            <a:r>
              <a:rPr lang="en-US" sz="3600" b="1" cap="all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Algerian" pitchFamily="82" charset="0"/>
              </a:rPr>
              <a:t>Paradigmatic sense relations of</a:t>
            </a:r>
            <a:br>
              <a:rPr lang="en-US" sz="3600" b="1" cap="all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Algerian" pitchFamily="82" charset="0"/>
              </a:rPr>
            </a:br>
            <a:r>
              <a:rPr lang="en-US" sz="3600" b="1" cap="all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Algerian" pitchFamily="82" charset="0"/>
              </a:rPr>
              <a:t>inclusion and identity </a:t>
            </a:r>
            <a:endParaRPr lang="ar-IQ" sz="3600" b="1" cap="all" dirty="0">
              <a:ln w="0"/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rtl="0"/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Presented by </a:t>
            </a:r>
          </a:p>
          <a:p>
            <a:pPr rtl="0"/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M.A. Student </a:t>
            </a:r>
          </a:p>
          <a:p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Rana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Sameer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Abdulrahman</a:t>
            </a:r>
            <a:endParaRPr lang="ar-IQ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519956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620688"/>
            <a:ext cx="8784976" cy="6120680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000" dirty="0" smtClean="0">
                <a:latin typeface="Baskerville Old Face" pitchFamily="18" charset="0"/>
              </a:rPr>
              <a:t>2- </a:t>
            </a:r>
            <a:r>
              <a:rPr lang="en-US" sz="2400" dirty="0" err="1" smtClean="0">
                <a:latin typeface="Baskerville Old Face" pitchFamily="18" charset="0"/>
              </a:rPr>
              <a:t>Meronymy</a:t>
            </a:r>
            <a:r>
              <a:rPr lang="en-US" sz="2400" dirty="0" smtClean="0">
                <a:latin typeface="Baskerville Old Face" pitchFamily="18" charset="0"/>
              </a:rPr>
              <a:t>:  </a:t>
            </a:r>
          </a:p>
          <a:p>
            <a:pPr marL="0" indent="0" algn="ctr" rtl="0">
              <a:buNone/>
            </a:pPr>
            <a:r>
              <a:rPr lang="en-US" sz="2000" dirty="0" err="1" smtClean="0">
                <a:latin typeface="Baskerville Old Face" pitchFamily="18" charset="0"/>
              </a:rPr>
              <a:t>Meronym</a:t>
            </a:r>
            <a:endParaRPr lang="en-US" sz="2000" dirty="0">
              <a:latin typeface="Baskerville Old Face" pitchFamily="18" charset="0"/>
            </a:endParaRPr>
          </a:p>
          <a:p>
            <a:pPr marL="0" indent="0" algn="ctr" rtl="0">
              <a:buNone/>
            </a:pPr>
            <a:r>
              <a:rPr lang="en-US" sz="2000" dirty="0">
                <a:latin typeface="Baskerville Old Face" pitchFamily="18" charset="0"/>
              </a:rPr>
              <a:t>Part-whole relation</a:t>
            </a:r>
          </a:p>
          <a:p>
            <a:pPr marL="0" indent="0" algn="ctr" rtl="0">
              <a:buNone/>
            </a:pPr>
            <a:r>
              <a:rPr lang="en-US" sz="2000" i="1" dirty="0" err="1" smtClean="0">
                <a:latin typeface="Baskerville Old Face" pitchFamily="18" charset="0"/>
              </a:rPr>
              <a:t>hand:finger</a:t>
            </a:r>
            <a:r>
              <a:rPr lang="en-US" sz="2000" dirty="0" smtClean="0">
                <a:latin typeface="Baskerville Old Face" pitchFamily="18" charset="0"/>
              </a:rPr>
              <a:t> </a:t>
            </a:r>
            <a:r>
              <a:rPr lang="en-US" sz="2000" dirty="0">
                <a:latin typeface="Baskerville Old Face" pitchFamily="18" charset="0"/>
              </a:rPr>
              <a:t>(</a:t>
            </a:r>
            <a:r>
              <a:rPr lang="en-US" sz="2000" dirty="0" err="1">
                <a:latin typeface="Baskerville Old Face" pitchFamily="18" charset="0"/>
              </a:rPr>
              <a:t>meronym</a:t>
            </a:r>
            <a:r>
              <a:rPr lang="en-US" sz="2000" dirty="0">
                <a:latin typeface="Baskerville Old Face" pitchFamily="18" charset="0"/>
              </a:rPr>
              <a:t> or </a:t>
            </a:r>
            <a:r>
              <a:rPr lang="en-US" sz="2000" dirty="0" err="1">
                <a:latin typeface="Baskerville Old Face" pitchFamily="18" charset="0"/>
              </a:rPr>
              <a:t>partonym</a:t>
            </a:r>
            <a:r>
              <a:rPr lang="en-US" sz="2000" dirty="0" smtClean="0">
                <a:latin typeface="Baskerville Old Face" pitchFamily="18" charset="0"/>
              </a:rPr>
              <a:t>)</a:t>
            </a:r>
            <a:endParaRPr lang="en-US" sz="2000" dirty="0">
              <a:latin typeface="Baskerville Old Face" pitchFamily="18" charset="0"/>
            </a:endParaRPr>
          </a:p>
          <a:p>
            <a:pPr marL="0" indent="0" algn="ctr" rtl="0">
              <a:buNone/>
            </a:pPr>
            <a:r>
              <a:rPr lang="en-US" sz="2000" dirty="0">
                <a:latin typeface="Baskerville Old Face" pitchFamily="18" charset="0"/>
              </a:rPr>
              <a:t>(</a:t>
            </a:r>
            <a:r>
              <a:rPr lang="en-US" sz="2000" dirty="0" err="1">
                <a:latin typeface="Baskerville Old Face" pitchFamily="18" charset="0"/>
              </a:rPr>
              <a:t>Meronymy</a:t>
            </a:r>
            <a:r>
              <a:rPr lang="en-US" sz="2000" dirty="0">
                <a:latin typeface="Baskerville Old Face" pitchFamily="18" charset="0"/>
              </a:rPr>
              <a:t> shows parallels with hyponymy),</a:t>
            </a:r>
          </a:p>
          <a:p>
            <a:pPr marL="0" indent="0" algn="ctr" rtl="0">
              <a:buNone/>
            </a:pPr>
            <a:r>
              <a:rPr lang="en-US" sz="2000" dirty="0">
                <a:latin typeface="Baskerville Old Face" pitchFamily="18" charset="0"/>
              </a:rPr>
              <a:t>But with some </a:t>
            </a:r>
            <a:r>
              <a:rPr lang="en-US" sz="2000" dirty="0" smtClean="0">
                <a:latin typeface="Baskerville Old Face" pitchFamily="18" charset="0"/>
              </a:rPr>
              <a:t>exceptions</a:t>
            </a:r>
          </a:p>
          <a:p>
            <a:pPr marL="0" indent="0" algn="ctr" rtl="0">
              <a:buNone/>
            </a:pPr>
            <a:endParaRPr lang="en-US" sz="1800" dirty="0">
              <a:latin typeface="Baskerville Old Face" pitchFamily="18" charset="0"/>
            </a:endParaRPr>
          </a:p>
          <a:p>
            <a:pPr marL="0" indent="0" algn="l" rtl="0">
              <a:buNone/>
            </a:pPr>
            <a:r>
              <a:rPr lang="en-US" sz="1800" dirty="0" smtClean="0">
                <a:latin typeface="Baskerville Old Face" pitchFamily="18" charset="0"/>
              </a:rPr>
              <a:t>                          </a:t>
            </a:r>
          </a:p>
          <a:p>
            <a:pPr marL="0" indent="0" algn="l" rtl="0">
              <a:buNone/>
            </a:pPr>
            <a:r>
              <a:rPr lang="en-US" sz="1800" dirty="0">
                <a:latin typeface="Baskerville Old Face" pitchFamily="18" charset="0"/>
              </a:rPr>
              <a:t> </a:t>
            </a:r>
            <a:r>
              <a:rPr lang="en-US" sz="1800" dirty="0" smtClean="0">
                <a:latin typeface="Baskerville Old Face" pitchFamily="18" charset="0"/>
              </a:rPr>
              <a:t>                            </a:t>
            </a:r>
            <a:r>
              <a:rPr lang="en-US" sz="1800" dirty="0"/>
              <a:t>H</a:t>
            </a:r>
            <a:r>
              <a:rPr lang="en-US" sz="1800" dirty="0" smtClean="0"/>
              <a:t>as logical properties  with                  Characterized by diagnostic frames,</a:t>
            </a:r>
          </a:p>
          <a:p>
            <a:pPr marL="0" indent="0" algn="l" rtl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                         locative predication, </a:t>
            </a:r>
            <a:r>
              <a:rPr lang="en-US" sz="1800" dirty="0" err="1" smtClean="0"/>
              <a:t>e.g</a:t>
            </a:r>
            <a:r>
              <a:rPr lang="en-US" sz="1800" dirty="0" smtClean="0"/>
              <a:t>                         a </a:t>
            </a:r>
            <a:r>
              <a:rPr lang="en-US" sz="1800" dirty="0" smtClean="0">
                <a:solidFill>
                  <a:srgbClr val="FF0000"/>
                </a:solidFill>
              </a:rPr>
              <a:t>finger</a:t>
            </a:r>
            <a:r>
              <a:rPr lang="en-US" sz="1800" dirty="0" smtClean="0"/>
              <a:t> is a part of a hand</a:t>
            </a:r>
          </a:p>
          <a:p>
            <a:pPr marL="0" indent="0" algn="l" rtl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                   the wasp is  on the steering – wheel         a hand has </a:t>
            </a:r>
            <a:r>
              <a:rPr lang="en-US" sz="1800" dirty="0" smtClean="0">
                <a:solidFill>
                  <a:srgbClr val="FF0000"/>
                </a:solidFill>
              </a:rPr>
              <a:t>fingers</a:t>
            </a:r>
          </a:p>
          <a:p>
            <a:pPr marL="0" indent="0" algn="l" rtl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                    </a:t>
            </a:r>
            <a:r>
              <a:rPr lang="en-US" sz="1800" dirty="0" smtClean="0">
                <a:latin typeface="Cambria Math"/>
                <a:ea typeface="Cambria Math"/>
              </a:rPr>
              <a:t>⊭ the wasp is on the car, but in the </a:t>
            </a:r>
            <a:r>
              <a:rPr lang="en-US" sz="1800" dirty="0" smtClean="0"/>
              <a:t>      ?a hand is part of a finger</a:t>
            </a:r>
          </a:p>
          <a:p>
            <a:pPr marL="0" indent="0" algn="l" rtl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                                                car                                      </a:t>
            </a:r>
            <a:r>
              <a:rPr lang="en-US" sz="1800" dirty="0" smtClean="0">
                <a:solidFill>
                  <a:srgbClr val="FF0000"/>
                </a:solidFill>
              </a:rPr>
              <a:t>?a finger has palms          </a:t>
            </a:r>
          </a:p>
          <a:p>
            <a:pPr marL="0" indent="0" algn="l" rtl="0">
              <a:buNone/>
            </a:pPr>
            <a:endParaRPr lang="en-US" sz="1800" dirty="0">
              <a:solidFill>
                <a:srgbClr val="FF0000"/>
              </a:solidFill>
              <a:latin typeface="Baskerville Old Face" pitchFamily="18" charset="0"/>
            </a:endParaRPr>
          </a:p>
          <a:p>
            <a:pPr marL="0" indent="0" algn="l" rtl="0">
              <a:buNone/>
            </a:pPr>
            <a:r>
              <a:rPr lang="en-US" sz="1800" dirty="0" smtClean="0">
                <a:latin typeface="Baskerville Old Face" pitchFamily="18" charset="0"/>
              </a:rPr>
              <a:t>                                                </a:t>
            </a:r>
            <a:endParaRPr lang="ar-IQ" sz="1800" dirty="0">
              <a:latin typeface="Baskerville Old Face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4067944" y="2708920"/>
            <a:ext cx="504056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572000" y="2708920"/>
            <a:ext cx="576064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56975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pPr rtl="0"/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48680"/>
            <a:ext cx="8784976" cy="6120680"/>
          </a:xfrm>
        </p:spPr>
        <p:txBody>
          <a:bodyPr>
            <a:normAutofit/>
          </a:bodyPr>
          <a:lstStyle/>
          <a:p>
            <a:pPr marL="0" indent="0" algn="ctr" rtl="0">
              <a:buNone/>
            </a:pPr>
            <a:endParaRPr lang="en-US" sz="1800" dirty="0" smtClean="0"/>
          </a:p>
          <a:p>
            <a:pPr marL="0" indent="0" algn="ctr" rtl="0">
              <a:buNone/>
            </a:pPr>
            <a:r>
              <a:rPr lang="en-US" sz="3600" dirty="0" smtClean="0">
                <a:latin typeface="Baskerville Old Face" pitchFamily="18" charset="0"/>
              </a:rPr>
              <a:t>Features of </a:t>
            </a:r>
            <a:r>
              <a:rPr lang="en-US" sz="3600" dirty="0" err="1" smtClean="0">
                <a:latin typeface="Baskerville Old Face" pitchFamily="18" charset="0"/>
              </a:rPr>
              <a:t>meronymy</a:t>
            </a:r>
            <a:r>
              <a:rPr lang="en-US" sz="3600" dirty="0" smtClean="0">
                <a:latin typeface="Baskerville Old Face" pitchFamily="18" charset="0"/>
              </a:rPr>
              <a:t>:</a:t>
            </a:r>
          </a:p>
          <a:p>
            <a:pPr marL="0" indent="0" algn="ctr" rtl="0">
              <a:buNone/>
            </a:pPr>
            <a:endParaRPr lang="en-US" sz="3600" dirty="0">
              <a:latin typeface="Baskerville Old Face" pitchFamily="18" charset="0"/>
            </a:endParaRPr>
          </a:p>
          <a:p>
            <a:pPr marL="0" indent="0" algn="ctr" rtl="0">
              <a:buNone/>
            </a:pPr>
            <a:endParaRPr lang="ar-IQ" sz="4000" dirty="0">
              <a:latin typeface="Baskerville Old Face" pitchFamily="18" charset="0"/>
            </a:endParaRP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224471145"/>
              </p:ext>
            </p:extLst>
          </p:nvPr>
        </p:nvGraphicFramePr>
        <p:xfrm>
          <a:off x="539552" y="1484784"/>
          <a:ext cx="381642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3445606010"/>
              </p:ext>
            </p:extLst>
          </p:nvPr>
        </p:nvGraphicFramePr>
        <p:xfrm>
          <a:off x="4860032" y="1484784"/>
          <a:ext cx="3744416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cxnSp>
        <p:nvCxnSpPr>
          <p:cNvPr id="5" name="Straight Arrow Connector 4"/>
          <p:cNvCxnSpPr/>
          <p:nvPr/>
        </p:nvCxnSpPr>
        <p:spPr>
          <a:xfrm>
            <a:off x="6804248" y="1268760"/>
            <a:ext cx="91440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1691680" y="1268760"/>
            <a:ext cx="5112568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3779912" y="1268760"/>
            <a:ext cx="3024336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6084168" y="1268760"/>
            <a:ext cx="72008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41491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pPr rtl="0"/>
            <a:endParaRPr lang="ar-IQ" dirty="0"/>
          </a:p>
        </p:txBody>
      </p:sp>
      <p:sp>
        <p:nvSpPr>
          <p:cNvPr id="20" name="Content Placeholder 19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904656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dirty="0" smtClean="0">
                <a:solidFill>
                  <a:srgbClr val="0070C0"/>
                </a:solidFill>
              </a:rPr>
              <a:t>5.</a:t>
            </a:r>
            <a:r>
              <a:rPr lang="en-US" b="1" dirty="0" smtClean="0">
                <a:solidFill>
                  <a:srgbClr val="0070C0"/>
                </a:solidFill>
              </a:rPr>
              <a:t> Congruence</a:t>
            </a:r>
            <a:r>
              <a:rPr lang="en-US" dirty="0" smtClean="0">
                <a:solidFill>
                  <a:srgbClr val="0070C0"/>
                </a:solidFill>
              </a:rPr>
              <a:t>:</a:t>
            </a:r>
          </a:p>
        </p:txBody>
      </p:sp>
      <p:graphicFrame>
        <p:nvGraphicFramePr>
          <p:cNvPr id="21" name="Diagram 20"/>
          <p:cNvGraphicFramePr/>
          <p:nvPr>
            <p:extLst>
              <p:ext uri="{D42A27DB-BD31-4B8C-83A1-F6EECF244321}">
                <p14:modId xmlns:p14="http://schemas.microsoft.com/office/powerpoint/2010/main" val="3802279060"/>
              </p:ext>
            </p:extLst>
          </p:nvPr>
        </p:nvGraphicFramePr>
        <p:xfrm>
          <a:off x="323528" y="1700808"/>
          <a:ext cx="5400600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4053548637"/>
              </p:ext>
            </p:extLst>
          </p:nvPr>
        </p:nvGraphicFramePr>
        <p:xfrm>
          <a:off x="4211960" y="1844824"/>
          <a:ext cx="684076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cxnSp>
        <p:nvCxnSpPr>
          <p:cNvPr id="24" name="Straight Arrow Connector 23"/>
          <p:cNvCxnSpPr/>
          <p:nvPr/>
        </p:nvCxnSpPr>
        <p:spPr>
          <a:xfrm flipH="1">
            <a:off x="2411760" y="1124744"/>
            <a:ext cx="576064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2987824" y="1124744"/>
            <a:ext cx="91440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2987824" y="1124744"/>
            <a:ext cx="4176464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42034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08720"/>
            <a:ext cx="8136904" cy="5616624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dirty="0" smtClean="0">
                <a:latin typeface="Baskerville Old Face" pitchFamily="18" charset="0"/>
              </a:rPr>
              <a:t>3. </a:t>
            </a:r>
            <a:r>
              <a:rPr lang="en-US" sz="2800" dirty="0" smtClean="0">
                <a:latin typeface="Baskerville Old Face" pitchFamily="18" charset="0"/>
              </a:rPr>
              <a:t>Synonymy</a:t>
            </a:r>
            <a:r>
              <a:rPr lang="en-US" dirty="0">
                <a:latin typeface="Baskerville Old Face" pitchFamily="18" charset="0"/>
              </a:rPr>
              <a:t> </a:t>
            </a:r>
          </a:p>
          <a:p>
            <a:pPr marL="0" indent="0" algn="l" rtl="0">
              <a:buNone/>
            </a:pPr>
            <a:r>
              <a:rPr lang="en-US" sz="2400" dirty="0">
                <a:solidFill>
                  <a:srgbClr val="C00000"/>
                </a:solidFill>
                <a:latin typeface="Baskerville Old Face" pitchFamily="18" charset="0"/>
              </a:rPr>
              <a:t>T</a:t>
            </a:r>
            <a:r>
              <a:rPr lang="en-US" sz="2400" dirty="0" smtClean="0">
                <a:solidFill>
                  <a:srgbClr val="C00000"/>
                </a:solidFill>
                <a:latin typeface="Baskerville Old Face" pitchFamily="18" charset="0"/>
              </a:rPr>
              <a:t>here are three degrees of synonymy</a:t>
            </a:r>
            <a:r>
              <a:rPr lang="en-US" sz="2400" dirty="0" smtClean="0">
                <a:latin typeface="Baskerville Old Face" pitchFamily="18" charset="0"/>
              </a:rPr>
              <a:t>: </a:t>
            </a:r>
          </a:p>
          <a:p>
            <a:pPr marL="0" indent="0" algn="l" rtl="0">
              <a:buNone/>
            </a:pPr>
            <a:r>
              <a:rPr lang="en-US" sz="2400" dirty="0" smtClean="0">
                <a:solidFill>
                  <a:srgbClr val="0070C0"/>
                </a:solidFill>
                <a:latin typeface="Baskerville Old Face" pitchFamily="18" charset="0"/>
              </a:rPr>
              <a:t>a- Absolute synonymy</a:t>
            </a:r>
            <a:r>
              <a:rPr lang="en-US" sz="2400" dirty="0" smtClean="0">
                <a:latin typeface="Baskerville Old Face" pitchFamily="18" charset="0"/>
              </a:rPr>
              <a:t>:  it refers to complete identity </a:t>
            </a:r>
            <a:r>
              <a:rPr lang="en-US" sz="2400" dirty="0">
                <a:latin typeface="Baskerville Old Face" pitchFamily="18" charset="0"/>
              </a:rPr>
              <a:t>of meaning. </a:t>
            </a:r>
            <a:r>
              <a:rPr lang="en-US" sz="2400" dirty="0" smtClean="0">
                <a:latin typeface="Baskerville Old Face" pitchFamily="18" charset="0"/>
              </a:rPr>
              <a:t>Meaning </a:t>
            </a:r>
            <a:r>
              <a:rPr lang="en-US" sz="2400" dirty="0">
                <a:latin typeface="Baskerville Old Face" pitchFamily="18" charset="0"/>
              </a:rPr>
              <a:t>is anything which affects the contextual normality of lexical items in </a:t>
            </a:r>
            <a:r>
              <a:rPr lang="en-US" sz="2400" dirty="0" smtClean="0">
                <a:latin typeface="Baskerville Old Face" pitchFamily="18" charset="0"/>
              </a:rPr>
              <a:t>grammatically well-formed </a:t>
            </a:r>
            <a:r>
              <a:rPr lang="en-US" sz="2400" dirty="0">
                <a:latin typeface="Baskerville Old Face" pitchFamily="18" charset="0"/>
              </a:rPr>
              <a:t>sentential contexts. So, absolute synonyms can be defined as items which are </a:t>
            </a:r>
            <a:r>
              <a:rPr lang="en-US" sz="2400" dirty="0" err="1">
                <a:latin typeface="Baskerville Old Face" pitchFamily="18" charset="0"/>
              </a:rPr>
              <a:t>equinormal</a:t>
            </a:r>
            <a:r>
              <a:rPr lang="en-US" sz="2400" dirty="0">
                <a:latin typeface="Baskerville Old Face" pitchFamily="18" charset="0"/>
              </a:rPr>
              <a:t> in all </a:t>
            </a:r>
            <a:r>
              <a:rPr lang="en-US" sz="2400" dirty="0" smtClean="0">
                <a:latin typeface="Baskerville Old Face" pitchFamily="18" charset="0"/>
              </a:rPr>
              <a:t>contexts. For example,  X, Y are absolute synonyms in any context ( X= Y= fully normal= slightly odd= totally anomalous). </a:t>
            </a:r>
          </a:p>
          <a:p>
            <a:pPr marL="0" indent="0" algn="l" rtl="0">
              <a:buNone/>
            </a:pPr>
            <a:r>
              <a:rPr lang="en-US" sz="2400" dirty="0">
                <a:latin typeface="Baskerville Old Face" pitchFamily="18" charset="0"/>
              </a:rPr>
              <a:t>There is a difficulty </a:t>
            </a:r>
            <a:r>
              <a:rPr lang="en-US" sz="2400" dirty="0" smtClean="0">
                <a:latin typeface="Baskerville Old Face" pitchFamily="18" charset="0"/>
              </a:rPr>
              <a:t>in finding uncontroversial </a:t>
            </a:r>
            <a:r>
              <a:rPr lang="en-US" sz="2400" dirty="0">
                <a:latin typeface="Baskerville Old Face" pitchFamily="18" charset="0"/>
              </a:rPr>
              <a:t>pairs of absolute synonyms </a:t>
            </a:r>
            <a:r>
              <a:rPr lang="en-US" sz="2400" dirty="0" smtClean="0">
                <a:latin typeface="Baskerville Old Face" pitchFamily="18" charset="0"/>
              </a:rPr>
              <a:t>:</a:t>
            </a:r>
          </a:p>
          <a:p>
            <a:pPr marL="0" indent="0" algn="l" rtl="0">
              <a:buNone/>
            </a:pPr>
            <a:r>
              <a:rPr lang="en-US" sz="2400" dirty="0" smtClean="0">
                <a:latin typeface="Baskerville Old Face" pitchFamily="18" charset="0"/>
              </a:rPr>
              <a:t>He is a </a:t>
            </a:r>
            <a:r>
              <a:rPr lang="en-US" sz="2400" dirty="0" smtClean="0">
                <a:solidFill>
                  <a:srgbClr val="C00000"/>
                </a:solidFill>
                <a:latin typeface="Baskerville Old Face" pitchFamily="18" charset="0"/>
              </a:rPr>
              <a:t>big</a:t>
            </a:r>
            <a:r>
              <a:rPr lang="en-US" sz="2400" dirty="0" smtClean="0">
                <a:latin typeface="Baskerville Old Face" pitchFamily="18" charset="0"/>
              </a:rPr>
              <a:t> baby, is not he? (relatively more normal).</a:t>
            </a:r>
          </a:p>
          <a:p>
            <a:pPr marL="0" indent="0" algn="l" rtl="0">
              <a:buNone/>
            </a:pPr>
            <a:r>
              <a:rPr lang="en-US" sz="2400" dirty="0" smtClean="0">
                <a:latin typeface="Baskerville Old Face" pitchFamily="18" charset="0"/>
              </a:rPr>
              <a:t>He is a </a:t>
            </a:r>
            <a:r>
              <a:rPr lang="en-US" sz="2400" dirty="0" smtClean="0">
                <a:solidFill>
                  <a:srgbClr val="C00000"/>
                </a:solidFill>
                <a:latin typeface="Baskerville Old Face" pitchFamily="18" charset="0"/>
              </a:rPr>
              <a:t>large</a:t>
            </a:r>
            <a:r>
              <a:rPr lang="en-US" sz="2400" dirty="0" smtClean="0">
                <a:latin typeface="Baskerville Old Face" pitchFamily="18" charset="0"/>
              </a:rPr>
              <a:t> baby, is not he? ( relatively less normal). </a:t>
            </a:r>
          </a:p>
          <a:p>
            <a:pPr marL="0" indent="0" algn="l" rtl="0">
              <a:buNone/>
            </a:pPr>
            <a:endParaRPr lang="en-US" sz="2400" dirty="0" smtClean="0">
              <a:latin typeface="Baskerville Old Face" pitchFamily="18" charset="0"/>
            </a:endParaRPr>
          </a:p>
          <a:p>
            <a:pPr marL="0" indent="0" algn="l" rtl="0">
              <a:buNone/>
            </a:pPr>
            <a:endParaRPr lang="en-US" sz="2400" dirty="0" smtClean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01246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836712"/>
            <a:ext cx="8640960" cy="5688632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400" dirty="0">
                <a:solidFill>
                  <a:srgbClr val="0070C0"/>
                </a:solidFill>
                <a:latin typeface="Baskerville Old Face" pitchFamily="18" charset="0"/>
              </a:rPr>
              <a:t>b. Propositional </a:t>
            </a:r>
            <a:r>
              <a:rPr lang="en-US" sz="2400" dirty="0" smtClean="0">
                <a:solidFill>
                  <a:srgbClr val="0070C0"/>
                </a:solidFill>
                <a:latin typeface="Baskerville Old Face" pitchFamily="18" charset="0"/>
              </a:rPr>
              <a:t>synonymy</a:t>
            </a:r>
            <a:r>
              <a:rPr lang="en-US" sz="2400" dirty="0" smtClean="0">
                <a:latin typeface="Baskerville Old Face" pitchFamily="18" charset="0"/>
              </a:rPr>
              <a:t> can be defined in terms </a:t>
            </a:r>
            <a:r>
              <a:rPr lang="en-US" sz="2400" dirty="0">
                <a:latin typeface="Baskerville Old Face" pitchFamily="18" charset="0"/>
              </a:rPr>
              <a:t>of entailment. If two lexical items are propositional synonyms, they can be substituted in any expression with truth-conditional properties without effect </a:t>
            </a:r>
            <a:r>
              <a:rPr lang="en-US" sz="2400" dirty="0" smtClean="0">
                <a:latin typeface="Baskerville Old Face" pitchFamily="18" charset="0"/>
              </a:rPr>
              <a:t>on those properties. For example:</a:t>
            </a:r>
          </a:p>
          <a:p>
            <a:pPr marL="0" indent="0" algn="l" rtl="0">
              <a:buNone/>
            </a:pPr>
            <a:r>
              <a:rPr lang="en-US" sz="2000" i="1" dirty="0" smtClean="0">
                <a:latin typeface="Baskerville Old Face" pitchFamily="18" charset="0"/>
              </a:rPr>
              <a:t>John bought </a:t>
            </a:r>
            <a:r>
              <a:rPr lang="en-US" sz="2000" i="1" dirty="0">
                <a:latin typeface="Baskerville Old Face" pitchFamily="18" charset="0"/>
              </a:rPr>
              <a:t>a </a:t>
            </a:r>
            <a:r>
              <a:rPr lang="en-US" sz="2000" i="1" dirty="0" smtClean="0">
                <a:solidFill>
                  <a:srgbClr val="C00000"/>
                </a:solidFill>
                <a:latin typeface="Baskerville Old Face" pitchFamily="18" charset="0"/>
              </a:rPr>
              <a:t>violin </a:t>
            </a:r>
            <a:r>
              <a:rPr lang="en-US" sz="2000" dirty="0" smtClean="0">
                <a:latin typeface="Baskerville Old Face" pitchFamily="18" charset="0"/>
              </a:rPr>
              <a:t>(</a:t>
            </a:r>
            <a:r>
              <a:rPr lang="en-US" sz="2000" dirty="0">
                <a:latin typeface="Baskerville Old Face" pitchFamily="18" charset="0"/>
              </a:rPr>
              <a:t>has one member of a pair of </a:t>
            </a:r>
            <a:r>
              <a:rPr lang="en-US" sz="2000" dirty="0" smtClean="0">
                <a:latin typeface="Baskerville Old Face" pitchFamily="18" charset="0"/>
              </a:rPr>
              <a:t>propositional synonyms)</a:t>
            </a:r>
            <a:r>
              <a:rPr lang="en-US" sz="2000" dirty="0" smtClean="0">
                <a:latin typeface="Cambria Math"/>
                <a:ea typeface="Cambria Math"/>
              </a:rPr>
              <a:t>⊨ </a:t>
            </a:r>
            <a:r>
              <a:rPr lang="en-US" sz="2000" dirty="0" smtClean="0">
                <a:latin typeface="Baskerville Old Face" pitchFamily="18" charset="0"/>
                <a:ea typeface="Cambria Math"/>
              </a:rPr>
              <a:t>and entailed by </a:t>
            </a:r>
            <a:r>
              <a:rPr lang="en-US" sz="2000" i="1" dirty="0" smtClean="0">
                <a:latin typeface="Baskerville Old Face" pitchFamily="18" charset="0"/>
                <a:ea typeface="Cambria Math"/>
              </a:rPr>
              <a:t>John bought a </a:t>
            </a:r>
            <a:r>
              <a:rPr lang="en-US" sz="2000" i="1" dirty="0" smtClean="0">
                <a:solidFill>
                  <a:srgbClr val="C00000"/>
                </a:solidFill>
                <a:latin typeface="Baskerville Old Face" pitchFamily="18" charset="0"/>
                <a:ea typeface="Cambria Math"/>
              </a:rPr>
              <a:t>fiddle </a:t>
            </a:r>
            <a:r>
              <a:rPr lang="en-US" sz="2000" dirty="0" smtClean="0">
                <a:latin typeface="Baskerville Old Face" pitchFamily="18" charset="0"/>
                <a:ea typeface="Cambria Math"/>
              </a:rPr>
              <a:t>( has the other member of propositional synonyms) </a:t>
            </a:r>
          </a:p>
          <a:p>
            <a:pPr marL="0" indent="0" algn="l" rtl="0">
              <a:buNone/>
            </a:pPr>
            <a:r>
              <a:rPr lang="en-US" sz="2000" dirty="0">
                <a:solidFill>
                  <a:srgbClr val="002060"/>
                </a:solidFill>
                <a:latin typeface="Baskerville Old Face" pitchFamily="18" charset="0"/>
              </a:rPr>
              <a:t>Differences in the meanings of propositional </a:t>
            </a:r>
            <a:r>
              <a:rPr lang="en-US" sz="2000" dirty="0" smtClean="0">
                <a:solidFill>
                  <a:srgbClr val="002060"/>
                </a:solidFill>
                <a:latin typeface="Baskerville Old Face" pitchFamily="18" charset="0"/>
              </a:rPr>
              <a:t>synonyms involve </a:t>
            </a:r>
            <a:r>
              <a:rPr lang="en-US" sz="2000" dirty="0">
                <a:solidFill>
                  <a:srgbClr val="002060"/>
                </a:solidFill>
                <a:latin typeface="Baskerville Old Face" pitchFamily="18" charset="0"/>
              </a:rPr>
              <a:t>one or more aspects of non-propositional </a:t>
            </a:r>
            <a:r>
              <a:rPr lang="en-US" sz="2000" dirty="0" smtClean="0">
                <a:solidFill>
                  <a:srgbClr val="002060"/>
                </a:solidFill>
                <a:latin typeface="Baskerville Old Face" pitchFamily="18" charset="0"/>
              </a:rPr>
              <a:t>meaning </a:t>
            </a:r>
            <a:r>
              <a:rPr lang="en-US" sz="2000" dirty="0" smtClean="0">
                <a:latin typeface="Baskerville Old Face" pitchFamily="18" charset="0"/>
              </a:rPr>
              <a:t>:</a:t>
            </a:r>
          </a:p>
          <a:p>
            <a:pPr marL="0" indent="0" algn="l" rtl="0">
              <a:buNone/>
            </a:pPr>
            <a:r>
              <a:rPr lang="en-US" sz="2000" dirty="0" smtClean="0">
                <a:latin typeface="Baskerville Old Face" pitchFamily="18" charset="0"/>
              </a:rPr>
              <a:t>1. differences </a:t>
            </a:r>
            <a:r>
              <a:rPr lang="en-US" sz="2000" dirty="0">
                <a:latin typeface="Baskerville Old Face" pitchFamily="18" charset="0"/>
              </a:rPr>
              <a:t>in expressive </a:t>
            </a:r>
            <a:r>
              <a:rPr lang="en-US" sz="2000" dirty="0" smtClean="0">
                <a:latin typeface="Baskerville Old Face" pitchFamily="18" charset="0"/>
              </a:rPr>
              <a:t>meaning. ( John is professional, the </a:t>
            </a:r>
            <a:r>
              <a:rPr lang="en-US" sz="2000" i="1" dirty="0" smtClean="0">
                <a:latin typeface="Baskerville Old Face" pitchFamily="18" charset="0"/>
              </a:rPr>
              <a:t>fiddle</a:t>
            </a:r>
            <a:r>
              <a:rPr lang="en-US" sz="2000" dirty="0" smtClean="0">
                <a:latin typeface="Baskerville Old Face" pitchFamily="18" charset="0"/>
              </a:rPr>
              <a:t> is the neutral term).</a:t>
            </a:r>
          </a:p>
          <a:p>
            <a:pPr marL="0" indent="0" algn="l" rtl="0">
              <a:buNone/>
            </a:pPr>
            <a:r>
              <a:rPr lang="en-US" sz="2000" dirty="0" smtClean="0">
                <a:latin typeface="Baskerville Old Face" pitchFamily="18" charset="0"/>
              </a:rPr>
              <a:t>2. </a:t>
            </a:r>
            <a:r>
              <a:rPr lang="en-US" sz="2000" dirty="0">
                <a:latin typeface="Baskerville Old Face" pitchFamily="18" charset="0"/>
              </a:rPr>
              <a:t>differences </a:t>
            </a:r>
            <a:r>
              <a:rPr lang="en-US" sz="2000" dirty="0" smtClean="0">
                <a:latin typeface="Baskerville Old Face" pitchFamily="18" charset="0"/>
              </a:rPr>
              <a:t>of stylistic </a:t>
            </a:r>
            <a:r>
              <a:rPr lang="en-US" sz="2000" dirty="0">
                <a:latin typeface="Baskerville Old Face" pitchFamily="18" charset="0"/>
              </a:rPr>
              <a:t>level (on the colloquial-formal dimension</a:t>
            </a:r>
            <a:r>
              <a:rPr lang="en-US" sz="2000" dirty="0" smtClean="0">
                <a:latin typeface="Baskerville Old Face" pitchFamily="18" charset="0"/>
              </a:rPr>
              <a:t>). ( John is outside the </a:t>
            </a:r>
            <a:r>
              <a:rPr lang="en-US" sz="2000" dirty="0" err="1" smtClean="0">
                <a:latin typeface="Baskerville Old Face" pitchFamily="18" charset="0"/>
              </a:rPr>
              <a:t>violinistic</a:t>
            </a:r>
            <a:r>
              <a:rPr lang="en-US" sz="2000" dirty="0" smtClean="0">
                <a:latin typeface="Baskerville Old Face" pitchFamily="18" charset="0"/>
              </a:rPr>
              <a:t> culture, the </a:t>
            </a:r>
            <a:r>
              <a:rPr lang="en-US" sz="2000" i="1" dirty="0" smtClean="0">
                <a:latin typeface="Baskerville Old Face" pitchFamily="18" charset="0"/>
              </a:rPr>
              <a:t>fiddle</a:t>
            </a:r>
            <a:r>
              <a:rPr lang="en-US" sz="2000" dirty="0" smtClean="0">
                <a:latin typeface="Baskerville Old Face" pitchFamily="18" charset="0"/>
              </a:rPr>
              <a:t> is more colloquial).</a:t>
            </a:r>
          </a:p>
          <a:p>
            <a:pPr marL="0" indent="0" algn="l" rtl="0">
              <a:buNone/>
            </a:pPr>
            <a:r>
              <a:rPr lang="en-US" sz="2000" dirty="0">
                <a:latin typeface="Baskerville Old Face" pitchFamily="18" charset="0"/>
              </a:rPr>
              <a:t>3. differences </a:t>
            </a:r>
            <a:r>
              <a:rPr lang="en-US" sz="2000" dirty="0" smtClean="0">
                <a:latin typeface="Baskerville Old Face" pitchFamily="18" charset="0"/>
              </a:rPr>
              <a:t>of presupposed </a:t>
            </a:r>
            <a:r>
              <a:rPr lang="en-US" sz="2000" dirty="0">
                <a:latin typeface="Baskerville Old Face" pitchFamily="18" charset="0"/>
              </a:rPr>
              <a:t>field of discourse</a:t>
            </a:r>
            <a:r>
              <a:rPr lang="en-US" sz="2000" dirty="0" smtClean="0">
                <a:latin typeface="Baskerville Old Face" pitchFamily="18" charset="0"/>
              </a:rPr>
              <a:t>. ( </a:t>
            </a:r>
            <a:r>
              <a:rPr lang="en-US" sz="2000" i="1" dirty="0" err="1" smtClean="0">
                <a:solidFill>
                  <a:schemeClr val="accent6">
                    <a:lumMod val="50000"/>
                  </a:schemeClr>
                </a:solidFill>
                <a:latin typeface="Baskerville Old Face" pitchFamily="18" charset="0"/>
              </a:rPr>
              <a:t>shin:fibula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Baskerville Old Face" pitchFamily="18" charset="0"/>
              </a:rPr>
              <a:t>; </a:t>
            </a:r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  <a:latin typeface="Baskerville Old Face" pitchFamily="18" charset="0"/>
              </a:rPr>
              <a:t>shin</a:t>
            </a:r>
            <a:r>
              <a:rPr lang="en-US" sz="2000" dirty="0" smtClean="0">
                <a:latin typeface="Baskerville Old Face" pitchFamily="18" charset="0"/>
              </a:rPr>
              <a:t> is in everyday term, </a:t>
            </a:r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  <a:latin typeface="Baskerville Old Face" pitchFamily="18" charset="0"/>
              </a:rPr>
              <a:t>fibula</a:t>
            </a:r>
            <a:r>
              <a:rPr lang="en-US" sz="2000" dirty="0" smtClean="0">
                <a:latin typeface="Baskerville Old Face" pitchFamily="18" charset="0"/>
              </a:rPr>
              <a:t> is used by medical specialists).</a:t>
            </a:r>
            <a:endParaRPr lang="ar-IQ" sz="2400" dirty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919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692696"/>
            <a:ext cx="8784976" cy="6048672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400" dirty="0" smtClean="0">
                <a:solidFill>
                  <a:srgbClr val="0070C0"/>
                </a:solidFill>
                <a:latin typeface="Baskerville Old Face" pitchFamily="18" charset="0"/>
              </a:rPr>
              <a:t>c. Near-synonymy</a:t>
            </a:r>
          </a:p>
          <a:p>
            <a:pPr marL="0" indent="0" algn="l" rtl="0">
              <a:buNone/>
            </a:pPr>
            <a:r>
              <a:rPr lang="en-US" sz="2400" dirty="0">
                <a:solidFill>
                  <a:srgbClr val="0070C0"/>
                </a:solidFill>
                <a:latin typeface="Baskerville Old Face" pitchFamily="18" charset="0"/>
              </a:rPr>
              <a:t> </a:t>
            </a:r>
            <a:r>
              <a:rPr lang="en-US" sz="2000" dirty="0">
                <a:latin typeface="Baskerville Old Face" pitchFamily="18" charset="0"/>
              </a:rPr>
              <a:t>The borderline between near-synonymy and </a:t>
            </a:r>
            <a:r>
              <a:rPr lang="en-US" sz="2000" dirty="0" smtClean="0">
                <a:latin typeface="Baskerville Old Face" pitchFamily="18" charset="0"/>
              </a:rPr>
              <a:t>non-synonymy is not obvious for two reasons:</a:t>
            </a:r>
          </a:p>
          <a:p>
            <a:pPr marL="0" indent="0" algn="l" rtl="0">
              <a:buNone/>
            </a:pPr>
            <a:r>
              <a:rPr lang="en-US" sz="2000" dirty="0" smtClean="0">
                <a:latin typeface="Baskerville Old Face" pitchFamily="18" charset="0"/>
              </a:rPr>
              <a:t>1.The </a:t>
            </a:r>
            <a:r>
              <a:rPr lang="en-US" sz="2000" dirty="0">
                <a:latin typeface="Baskerville Old Face" pitchFamily="18" charset="0"/>
              </a:rPr>
              <a:t>great </a:t>
            </a:r>
            <a:r>
              <a:rPr lang="en-US" sz="2000" dirty="0" smtClean="0">
                <a:latin typeface="Baskerville Old Face" pitchFamily="18" charset="0"/>
              </a:rPr>
              <a:t>majority of the pairs of words qualify </a:t>
            </a:r>
            <a:r>
              <a:rPr lang="en-US" sz="2000" dirty="0">
                <a:latin typeface="Baskerville Old Face" pitchFamily="18" charset="0"/>
              </a:rPr>
              <a:t>neither as absolute nor as </a:t>
            </a:r>
            <a:r>
              <a:rPr lang="en-US" sz="2000" dirty="0" smtClean="0">
                <a:latin typeface="Baskerville Old Face" pitchFamily="18" charset="0"/>
              </a:rPr>
              <a:t>propositional synonyms.</a:t>
            </a:r>
          </a:p>
          <a:p>
            <a:pPr marL="0" indent="0" algn="l" rtl="0">
              <a:buNone/>
            </a:pPr>
            <a:r>
              <a:rPr lang="en-US" sz="2000" dirty="0" smtClean="0">
                <a:latin typeface="Baskerville Old Face" pitchFamily="18" charset="0"/>
              </a:rPr>
              <a:t>2. </a:t>
            </a:r>
            <a:r>
              <a:rPr lang="en-US" sz="2000" dirty="0">
                <a:latin typeface="Baskerville Old Face" pitchFamily="18" charset="0"/>
              </a:rPr>
              <a:t>It is  not adequate to say simply that there </a:t>
            </a:r>
            <a:r>
              <a:rPr lang="en-US" sz="2000" dirty="0" smtClean="0">
                <a:latin typeface="Baskerville Old Face" pitchFamily="18" charset="0"/>
              </a:rPr>
              <a:t>is a </a:t>
            </a:r>
            <a:r>
              <a:rPr lang="en-US" sz="2000" dirty="0">
                <a:latin typeface="Baskerville Old Face" pitchFamily="18" charset="0"/>
              </a:rPr>
              <a:t>scale of semantic distance, and that synonyms are words whose meanings </a:t>
            </a:r>
            <a:r>
              <a:rPr lang="en-US" sz="2000" dirty="0" smtClean="0">
                <a:latin typeface="Baskerville Old Face" pitchFamily="18" charset="0"/>
              </a:rPr>
              <a:t>are relatively close, but to say, that there </a:t>
            </a:r>
            <a:r>
              <a:rPr lang="en-US" sz="2000" dirty="0">
                <a:latin typeface="Baskerville Old Face" pitchFamily="18" charset="0"/>
              </a:rPr>
              <a:t>is </a:t>
            </a:r>
            <a:r>
              <a:rPr lang="en-US" sz="2000" dirty="0" smtClean="0">
                <a:latin typeface="Baskerville Old Face" pitchFamily="18" charset="0"/>
              </a:rPr>
              <a:t>no simple </a:t>
            </a:r>
            <a:r>
              <a:rPr lang="en-US" sz="2000" dirty="0">
                <a:latin typeface="Baskerville Old Face" pitchFamily="18" charset="0"/>
              </a:rPr>
              <a:t>correlation between semantic closeness and degree of </a:t>
            </a:r>
            <a:r>
              <a:rPr lang="en-US" sz="2000" dirty="0" smtClean="0">
                <a:latin typeface="Baskerville Old Face" pitchFamily="18" charset="0"/>
              </a:rPr>
              <a:t>synonymy. For example, the relation between </a:t>
            </a:r>
            <a:r>
              <a:rPr lang="en-US" sz="2000" i="1" dirty="0" smtClean="0">
                <a:latin typeface="Baskerville Old Face" pitchFamily="18" charset="0"/>
              </a:rPr>
              <a:t>dog </a:t>
            </a:r>
            <a:r>
              <a:rPr lang="en-US" sz="2000" dirty="0" smtClean="0">
                <a:latin typeface="Baskerville Old Face" pitchFamily="18" charset="0"/>
              </a:rPr>
              <a:t>and </a:t>
            </a:r>
            <a:r>
              <a:rPr lang="en-US" sz="2000" i="1" dirty="0" smtClean="0">
                <a:latin typeface="Baskerville Old Face" pitchFamily="18" charset="0"/>
              </a:rPr>
              <a:t>cat </a:t>
            </a:r>
            <a:r>
              <a:rPr lang="en-US" sz="2000" dirty="0" smtClean="0">
                <a:latin typeface="Baskerville Old Face" pitchFamily="18" charset="0"/>
              </a:rPr>
              <a:t>is that </a:t>
            </a:r>
            <a:r>
              <a:rPr lang="en-US" sz="2000" dirty="0">
                <a:latin typeface="Baskerville Old Face" pitchFamily="18" charset="0"/>
              </a:rPr>
              <a:t>to signal a contrast; a </a:t>
            </a:r>
            <a:r>
              <a:rPr lang="en-US" sz="2000" dirty="0" smtClean="0">
                <a:latin typeface="Baskerville Old Face" pitchFamily="18" charset="0"/>
              </a:rPr>
              <a:t>major function </a:t>
            </a:r>
            <a:r>
              <a:rPr lang="en-US" sz="2000" dirty="0">
                <a:latin typeface="Baskerville Old Face" pitchFamily="18" charset="0"/>
              </a:rPr>
              <a:t>of dog is to indicate "not cat/mouse/camel/(etc</a:t>
            </a:r>
            <a:r>
              <a:rPr lang="en-US" sz="2000" dirty="0" smtClean="0">
                <a:latin typeface="Baskerville Old Face" pitchFamily="18" charset="0"/>
              </a:rPr>
              <a:t>. </a:t>
            </a:r>
            <a:r>
              <a:rPr lang="en-US" sz="2000" dirty="0">
                <a:latin typeface="Baskerville Old Face" pitchFamily="18" charset="0"/>
              </a:rPr>
              <a:t>While synonyms, do not function primarily to </a:t>
            </a:r>
            <a:r>
              <a:rPr lang="en-US" sz="2000" dirty="0" smtClean="0">
                <a:latin typeface="Baskerville Old Face" pitchFamily="18" charset="0"/>
              </a:rPr>
              <a:t>contrast with </a:t>
            </a:r>
            <a:r>
              <a:rPr lang="en-US" sz="2000" dirty="0">
                <a:latin typeface="Baskerville Old Face" pitchFamily="18" charset="0"/>
              </a:rPr>
              <a:t>one </a:t>
            </a:r>
            <a:r>
              <a:rPr lang="en-US" sz="2000" dirty="0" smtClean="0">
                <a:latin typeface="Baskerville Old Face" pitchFamily="18" charset="0"/>
              </a:rPr>
              <a:t>another</a:t>
            </a:r>
            <a:r>
              <a:rPr lang="en-US" sz="2000" dirty="0">
                <a:latin typeface="Baskerville Old Face" pitchFamily="18" charset="0"/>
              </a:rPr>
              <a:t>. </a:t>
            </a:r>
            <a:r>
              <a:rPr lang="en-US" sz="2000" dirty="0" smtClean="0">
                <a:latin typeface="Baskerville Old Face" pitchFamily="18" charset="0"/>
              </a:rPr>
              <a:t>In certain contexts, </a:t>
            </a:r>
            <a:r>
              <a:rPr lang="en-US" sz="2000" dirty="0">
                <a:latin typeface="Baskerville Old Face" pitchFamily="18" charset="0"/>
              </a:rPr>
              <a:t>they may contrast, and this is especially true </a:t>
            </a:r>
            <a:r>
              <a:rPr lang="en-US" sz="2000" dirty="0" smtClean="0">
                <a:latin typeface="Baskerville Old Face" pitchFamily="18" charset="0"/>
              </a:rPr>
              <a:t>of </a:t>
            </a:r>
            <a:r>
              <a:rPr lang="en-US" sz="2000" dirty="0" smtClean="0">
                <a:solidFill>
                  <a:srgbClr val="002060"/>
                </a:solidFill>
                <a:latin typeface="Baskerville Old Face" pitchFamily="18" charset="0"/>
              </a:rPr>
              <a:t>near-synonyms</a:t>
            </a:r>
            <a:r>
              <a:rPr lang="en-US" sz="2000" dirty="0">
                <a:latin typeface="Baskerville Old Face" pitchFamily="18" charset="0"/>
              </a:rPr>
              <a:t>: </a:t>
            </a:r>
            <a:r>
              <a:rPr lang="en-US" sz="2000" i="1" dirty="0">
                <a:latin typeface="Baskerville Old Face" pitchFamily="18" charset="0"/>
              </a:rPr>
              <a:t>He was killed, but I can assure you he </a:t>
            </a:r>
            <a:r>
              <a:rPr lang="en-US" sz="2000" i="1" dirty="0" smtClean="0">
                <a:latin typeface="Baskerville Old Face" pitchFamily="18" charset="0"/>
              </a:rPr>
              <a:t>was not murdered.</a:t>
            </a:r>
            <a:endParaRPr lang="en-US" sz="2000" i="1" dirty="0">
              <a:latin typeface="Baskerville Old Face" pitchFamily="18" charset="0"/>
            </a:endParaRPr>
          </a:p>
          <a:p>
            <a:pPr marL="0" indent="0" algn="l" rtl="0">
              <a:buNone/>
            </a:pPr>
            <a:endParaRPr lang="ar-IQ" sz="2400" dirty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13098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/>
          <a:lstStyle/>
          <a:p>
            <a:pPr rtl="0"/>
            <a:endParaRPr lang="ar-IQ" dirty="0"/>
          </a:p>
        </p:txBody>
      </p:sp>
      <p:pic>
        <p:nvPicPr>
          <p:cNvPr id="1026" name="Picture 2" descr="C:\Users\laser\AppData\Local\Microsoft\Windows\Temporary Internet Files\Content.IE5\R3F141WG\thank-you-smiley2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052736"/>
            <a:ext cx="5976664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56040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References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dirty="0" smtClean="0"/>
              <a:t>Cruse, D Alan.2000.  </a:t>
            </a:r>
            <a:r>
              <a:rPr lang="en-US" u="sng" dirty="0" smtClean="0"/>
              <a:t>Meaning in Language</a:t>
            </a:r>
            <a:r>
              <a:rPr lang="en-US" dirty="0" smtClean="0"/>
              <a:t>. Oxford University Press. Great Britain 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2476206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rtl="0"/>
            <a:r>
              <a:rPr lang="en-US" sz="3600" dirty="0" smtClean="0">
                <a:latin typeface="Bookman Old Style" pitchFamily="18" charset="0"/>
              </a:rPr>
              <a:t>The nature of sense relations</a:t>
            </a:r>
            <a:endParaRPr lang="ar-IQ" sz="3600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980728"/>
            <a:ext cx="8064896" cy="5688632"/>
          </a:xfrm>
        </p:spPr>
        <p:txBody>
          <a:bodyPr>
            <a:normAutofit fontScale="70000" lnSpcReduction="20000"/>
          </a:bodyPr>
          <a:lstStyle/>
          <a:p>
            <a:pPr algn="l" rtl="0"/>
            <a:r>
              <a:rPr lang="en-US" sz="4500" dirty="0" smtClean="0">
                <a:solidFill>
                  <a:srgbClr val="0070C0"/>
                </a:solidFill>
                <a:latin typeface="Baskerville Old Face" pitchFamily="18" charset="0"/>
              </a:rPr>
              <a:t>What makes a significant sense relation? </a:t>
            </a:r>
          </a:p>
          <a:p>
            <a:pPr algn="l" rtl="0">
              <a:spcBef>
                <a:spcPts val="576"/>
              </a:spcBef>
            </a:pPr>
            <a:r>
              <a:rPr lang="en-US" sz="3100" dirty="0" smtClean="0">
                <a:latin typeface="Baskerville Old Face" pitchFamily="18" charset="0"/>
              </a:rPr>
              <a:t>For example the relation between any two words chosen at random, say, </a:t>
            </a:r>
            <a:r>
              <a:rPr lang="en-US" sz="3100" i="1" dirty="0" smtClean="0">
                <a:latin typeface="Baskerville Old Face" pitchFamily="18" charset="0"/>
              </a:rPr>
              <a:t>dog</a:t>
            </a:r>
            <a:r>
              <a:rPr lang="en-US" sz="3100" dirty="0" smtClean="0">
                <a:latin typeface="Baskerville Old Face" pitchFamily="18" charset="0"/>
              </a:rPr>
              <a:t> and </a:t>
            </a:r>
            <a:r>
              <a:rPr lang="en-US" sz="3100" i="1" dirty="0" smtClean="0">
                <a:latin typeface="Baskerville Old Face" pitchFamily="18" charset="0"/>
              </a:rPr>
              <a:t>banana</a:t>
            </a:r>
            <a:r>
              <a:rPr lang="en-US" sz="3100" dirty="0" smtClean="0">
                <a:latin typeface="Baskerville Old Face" pitchFamily="18" charset="0"/>
              </a:rPr>
              <a:t>, and we can give this relation a name, say, </a:t>
            </a:r>
            <a:r>
              <a:rPr lang="en-US" sz="3100" dirty="0" err="1" smtClean="0">
                <a:latin typeface="Baskerville Old Face" pitchFamily="18" charset="0"/>
              </a:rPr>
              <a:t>dogbananonymy</a:t>
            </a:r>
            <a:r>
              <a:rPr lang="en-US" sz="3100" dirty="0" smtClean="0">
                <a:latin typeface="Baskerville Old Face" pitchFamily="18" charset="0"/>
              </a:rPr>
              <a:t>.  </a:t>
            </a:r>
          </a:p>
          <a:p>
            <a:pPr algn="l" rtl="0">
              <a:spcBef>
                <a:spcPts val="576"/>
              </a:spcBef>
            </a:pPr>
            <a:r>
              <a:rPr lang="en-US" sz="3100" dirty="0" smtClean="0">
                <a:latin typeface="Baskerville Old Face" pitchFamily="18" charset="0"/>
              </a:rPr>
              <a:t>1- </a:t>
            </a:r>
            <a:r>
              <a:rPr lang="en-US" sz="3100" dirty="0" smtClean="0">
                <a:solidFill>
                  <a:srgbClr val="FF0000"/>
                </a:solidFill>
                <a:latin typeface="Baskerville Old Face" pitchFamily="18" charset="0"/>
              </a:rPr>
              <a:t>Recurrence</a:t>
            </a:r>
            <a:r>
              <a:rPr lang="en-US" sz="3100" dirty="0" smtClean="0">
                <a:latin typeface="Baskerville Old Face" pitchFamily="18" charset="0"/>
              </a:rPr>
              <a:t>:</a:t>
            </a:r>
          </a:p>
          <a:p>
            <a:pPr algn="l" rtl="0">
              <a:spcBef>
                <a:spcPts val="576"/>
              </a:spcBef>
            </a:pPr>
            <a:r>
              <a:rPr lang="en-US" sz="3100" dirty="0" smtClean="0">
                <a:latin typeface="Baskerville Old Face" pitchFamily="18" charset="0"/>
              </a:rPr>
              <a:t>The word </a:t>
            </a:r>
            <a:r>
              <a:rPr lang="en-US" sz="3100" i="1" dirty="0" smtClean="0">
                <a:solidFill>
                  <a:schemeClr val="accent5">
                    <a:lumMod val="75000"/>
                  </a:schemeClr>
                </a:solidFill>
                <a:latin typeface="Baskerville Old Face" pitchFamily="18" charset="0"/>
              </a:rPr>
              <a:t>banana </a:t>
            </a:r>
            <a:r>
              <a:rPr lang="en-US" sz="3100" dirty="0" smtClean="0">
                <a:latin typeface="Baskerville Old Face" pitchFamily="18" charset="0"/>
              </a:rPr>
              <a:t>+ the word </a:t>
            </a:r>
            <a:r>
              <a:rPr lang="en-US" sz="3100" i="1" dirty="0" smtClean="0">
                <a:solidFill>
                  <a:schemeClr val="accent5">
                    <a:lumMod val="75000"/>
                  </a:schemeClr>
                </a:solidFill>
                <a:latin typeface="Baskerville Old Face" pitchFamily="18" charset="0"/>
              </a:rPr>
              <a:t>fruit </a:t>
            </a:r>
            <a:r>
              <a:rPr lang="en-US" sz="3100" dirty="0" smtClean="0">
                <a:latin typeface="Baskerville Old Face" pitchFamily="18" charset="0"/>
              </a:rPr>
              <a:t>= (more interesting relation)</a:t>
            </a:r>
          </a:p>
          <a:p>
            <a:pPr algn="l" rtl="0">
              <a:spcBef>
                <a:spcPts val="576"/>
              </a:spcBef>
            </a:pPr>
            <a:r>
              <a:rPr lang="en-US" sz="3100" dirty="0" smtClean="0">
                <a:latin typeface="Baskerville Old Face" pitchFamily="18" charset="0"/>
              </a:rPr>
              <a:t>The word </a:t>
            </a:r>
            <a:r>
              <a:rPr lang="en-US" sz="3100" i="1" dirty="0" smtClean="0">
                <a:solidFill>
                  <a:schemeClr val="accent5">
                    <a:lumMod val="50000"/>
                  </a:schemeClr>
                </a:solidFill>
                <a:latin typeface="Baskerville Old Face" pitchFamily="18" charset="0"/>
              </a:rPr>
              <a:t>dog</a:t>
            </a:r>
            <a:r>
              <a:rPr lang="en-US" sz="3100" dirty="0" smtClean="0">
                <a:latin typeface="Baskerville Old Face" pitchFamily="18" charset="0"/>
              </a:rPr>
              <a:t> + the word </a:t>
            </a:r>
            <a:r>
              <a:rPr lang="en-US" sz="3100" i="1" dirty="0" smtClean="0">
                <a:solidFill>
                  <a:schemeClr val="accent5">
                    <a:lumMod val="50000"/>
                  </a:schemeClr>
                </a:solidFill>
                <a:latin typeface="Baskerville Old Face" pitchFamily="18" charset="0"/>
              </a:rPr>
              <a:t>banana</a:t>
            </a:r>
            <a:r>
              <a:rPr lang="en-US" sz="3100" i="1" dirty="0" smtClean="0">
                <a:latin typeface="Baskerville Old Face" pitchFamily="18" charset="0"/>
              </a:rPr>
              <a:t> </a:t>
            </a:r>
            <a:r>
              <a:rPr lang="en-US" sz="3100" dirty="0" smtClean="0">
                <a:latin typeface="Baskerville Old Face" pitchFamily="18" charset="0"/>
              </a:rPr>
              <a:t>= (less interesting relation)</a:t>
            </a:r>
          </a:p>
          <a:p>
            <a:pPr algn="l" rtl="0">
              <a:spcBef>
                <a:spcPts val="576"/>
              </a:spcBef>
            </a:pPr>
            <a:endParaRPr lang="en-US" sz="3100" dirty="0">
              <a:latin typeface="Baskerville Old Face" pitchFamily="18" charset="0"/>
            </a:endParaRPr>
          </a:p>
          <a:p>
            <a:pPr algn="l" rtl="0">
              <a:spcBef>
                <a:spcPts val="576"/>
              </a:spcBef>
            </a:pPr>
            <a:r>
              <a:rPr lang="en-US" sz="3100" dirty="0" smtClean="0">
                <a:latin typeface="Baskerville Old Face" pitchFamily="18" charset="0"/>
              </a:rPr>
              <a:t>2- </a:t>
            </a:r>
            <a:r>
              <a:rPr lang="en-US" sz="3100" dirty="0" smtClean="0">
                <a:solidFill>
                  <a:srgbClr val="FF0000"/>
                </a:solidFill>
                <a:latin typeface="Baskerville Old Face" pitchFamily="18" charset="0"/>
              </a:rPr>
              <a:t>Discrimination</a:t>
            </a:r>
            <a:r>
              <a:rPr lang="en-US" sz="3100" dirty="0" smtClean="0">
                <a:latin typeface="Baskerville Old Face" pitchFamily="18" charset="0"/>
              </a:rPr>
              <a:t>: to be an interesting </a:t>
            </a:r>
            <a:r>
              <a:rPr lang="en-US" sz="3100" dirty="0">
                <a:latin typeface="Baskerville Old Face" pitchFamily="18" charset="0"/>
              </a:rPr>
              <a:t>sense relation, </a:t>
            </a:r>
            <a:r>
              <a:rPr lang="en-US" sz="3100" dirty="0" smtClean="0">
                <a:latin typeface="Baskerville Old Face" pitchFamily="18" charset="0"/>
              </a:rPr>
              <a:t>we must </a:t>
            </a:r>
            <a:r>
              <a:rPr lang="en-US" sz="3100" dirty="0">
                <a:latin typeface="Baskerville Old Face" pitchFamily="18" charset="0"/>
              </a:rPr>
              <a:t>not only include a significant </a:t>
            </a:r>
            <a:r>
              <a:rPr lang="en-US" sz="3100" dirty="0" smtClean="0">
                <a:latin typeface="Baskerville Old Face" pitchFamily="18" charset="0"/>
              </a:rPr>
              <a:t>number of lexical </a:t>
            </a:r>
            <a:r>
              <a:rPr lang="en-US" sz="3100" dirty="0">
                <a:latin typeface="Baskerville Old Face" pitchFamily="18" charset="0"/>
              </a:rPr>
              <a:t>pairs, but also exclude a significant </a:t>
            </a:r>
            <a:r>
              <a:rPr lang="en-US" sz="3100" dirty="0" smtClean="0">
                <a:latin typeface="Baskerville Old Face" pitchFamily="18" charset="0"/>
              </a:rPr>
              <a:t>number.</a:t>
            </a:r>
          </a:p>
          <a:p>
            <a:pPr algn="l" rtl="0">
              <a:spcBef>
                <a:spcPts val="576"/>
              </a:spcBef>
            </a:pPr>
            <a:r>
              <a:rPr lang="en-US" sz="3100" dirty="0" smtClean="0">
                <a:latin typeface="Baskerville Old Face" pitchFamily="18" charset="0"/>
              </a:rPr>
              <a:t>The word </a:t>
            </a:r>
            <a:r>
              <a:rPr lang="en-US" sz="3100" i="1" dirty="0" smtClean="0">
                <a:solidFill>
                  <a:schemeClr val="accent4">
                    <a:lumMod val="50000"/>
                  </a:schemeClr>
                </a:solidFill>
                <a:latin typeface="Baskerville Old Face" pitchFamily="18" charset="0"/>
              </a:rPr>
              <a:t>dog</a:t>
            </a:r>
            <a:r>
              <a:rPr lang="en-US" sz="3100" i="1" dirty="0" smtClean="0">
                <a:latin typeface="Baskerville Old Face" pitchFamily="18" charset="0"/>
              </a:rPr>
              <a:t> </a:t>
            </a:r>
            <a:r>
              <a:rPr lang="en-US" sz="3100" dirty="0" smtClean="0">
                <a:latin typeface="Baskerville Old Face" pitchFamily="18" charset="0"/>
              </a:rPr>
              <a:t>+ the word </a:t>
            </a:r>
            <a:r>
              <a:rPr lang="en-US" sz="3100" i="1" dirty="0" smtClean="0">
                <a:solidFill>
                  <a:schemeClr val="accent4">
                    <a:lumMod val="50000"/>
                  </a:schemeClr>
                </a:solidFill>
                <a:latin typeface="Baskerville Old Face" pitchFamily="18" charset="0"/>
              </a:rPr>
              <a:t>anima</a:t>
            </a:r>
            <a:r>
              <a:rPr lang="en-US" sz="3100" dirty="0" smtClean="0">
                <a:solidFill>
                  <a:schemeClr val="accent4">
                    <a:lumMod val="50000"/>
                  </a:schemeClr>
                </a:solidFill>
                <a:latin typeface="Baskerville Old Face" pitchFamily="18" charset="0"/>
              </a:rPr>
              <a:t>l</a:t>
            </a:r>
            <a:r>
              <a:rPr lang="en-US" sz="3100" dirty="0" smtClean="0">
                <a:latin typeface="Baskerville Old Face" pitchFamily="18" charset="0"/>
              </a:rPr>
              <a:t> = (discriminating relation)</a:t>
            </a:r>
          </a:p>
          <a:p>
            <a:pPr algn="l" rtl="0">
              <a:spcBef>
                <a:spcPts val="576"/>
              </a:spcBef>
            </a:pPr>
            <a:r>
              <a:rPr lang="en-US" sz="3100" dirty="0" smtClean="0">
                <a:latin typeface="Baskerville Old Face" pitchFamily="18" charset="0"/>
              </a:rPr>
              <a:t>The </a:t>
            </a:r>
            <a:r>
              <a:rPr lang="en-US" sz="3100" dirty="0">
                <a:latin typeface="Baskerville Old Face" pitchFamily="18" charset="0"/>
              </a:rPr>
              <a:t>word </a:t>
            </a:r>
            <a:r>
              <a:rPr lang="en-US" sz="3100" i="1" dirty="0" smtClean="0">
                <a:solidFill>
                  <a:schemeClr val="accent4">
                    <a:lumMod val="50000"/>
                  </a:schemeClr>
                </a:solidFill>
                <a:latin typeface="Baskerville Old Face" pitchFamily="18" charset="0"/>
              </a:rPr>
              <a:t>dog</a:t>
            </a:r>
            <a:r>
              <a:rPr lang="en-US" sz="3100" i="1" dirty="0" smtClean="0">
                <a:latin typeface="Baskerville Old Face" pitchFamily="18" charset="0"/>
              </a:rPr>
              <a:t> </a:t>
            </a:r>
            <a:r>
              <a:rPr lang="en-US" sz="3100" dirty="0" smtClean="0">
                <a:latin typeface="Baskerville Old Face" pitchFamily="18" charset="0"/>
              </a:rPr>
              <a:t>+ </a:t>
            </a:r>
            <a:r>
              <a:rPr lang="en-US" sz="3100" dirty="0">
                <a:latin typeface="Baskerville Old Face" pitchFamily="18" charset="0"/>
              </a:rPr>
              <a:t>the </a:t>
            </a:r>
            <a:r>
              <a:rPr lang="en-US" sz="3100" dirty="0" smtClean="0">
                <a:latin typeface="Baskerville Old Face" pitchFamily="18" charset="0"/>
              </a:rPr>
              <a:t>word </a:t>
            </a:r>
            <a:r>
              <a:rPr lang="en-US" sz="3100" i="1" dirty="0" smtClean="0">
                <a:solidFill>
                  <a:schemeClr val="accent4">
                    <a:lumMod val="50000"/>
                  </a:schemeClr>
                </a:solidFill>
                <a:latin typeface="Baskerville Old Face" pitchFamily="18" charset="0"/>
              </a:rPr>
              <a:t>banana</a:t>
            </a:r>
            <a:r>
              <a:rPr lang="en-US" sz="3100" i="1" dirty="0" smtClean="0">
                <a:latin typeface="Baskerville Old Face" pitchFamily="18" charset="0"/>
              </a:rPr>
              <a:t> </a:t>
            </a:r>
            <a:r>
              <a:rPr lang="en-US" sz="3100" dirty="0" smtClean="0">
                <a:latin typeface="Baskerville Old Face" pitchFamily="18" charset="0"/>
              </a:rPr>
              <a:t>= (is not a discriminating  relation)   </a:t>
            </a:r>
          </a:p>
          <a:p>
            <a:pPr algn="l" rtl="0"/>
            <a:endParaRPr lang="en-US" sz="3100" dirty="0" smtClean="0">
              <a:latin typeface="Baskerville Old Face" pitchFamily="18" charset="0"/>
            </a:endParaRPr>
          </a:p>
          <a:p>
            <a:pPr algn="l" rtl="0"/>
            <a:endParaRPr lang="en-US" sz="3100" dirty="0" smtClean="0">
              <a:latin typeface="Baskerville Old Face" pitchFamily="18" charset="0"/>
            </a:endParaRPr>
          </a:p>
          <a:p>
            <a:pPr marL="0" indent="0" algn="l" rtl="0">
              <a:buNone/>
            </a:pPr>
            <a:r>
              <a:rPr lang="en-US" sz="2600" dirty="0" smtClean="0">
                <a:latin typeface="Baskerville Old Face" pitchFamily="18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3335793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sz="2400" dirty="0">
                <a:latin typeface="Baskerville Old Face" pitchFamily="18" charset="0"/>
              </a:rPr>
              <a:t>3-  </a:t>
            </a:r>
            <a:r>
              <a:rPr lang="en-US" sz="2400" dirty="0" err="1" smtClean="0">
                <a:solidFill>
                  <a:srgbClr val="FF0000"/>
                </a:solidFill>
                <a:latin typeface="Baskerville Old Face" pitchFamily="18" charset="0"/>
              </a:rPr>
              <a:t>Lexicalizability</a:t>
            </a:r>
            <a:r>
              <a:rPr lang="en-US" sz="2400" dirty="0" smtClean="0">
                <a:latin typeface="Baskerville Old Face" pitchFamily="18" charset="0"/>
              </a:rPr>
              <a:t> </a:t>
            </a:r>
          </a:p>
          <a:p>
            <a:pPr algn="l" rtl="0"/>
            <a:r>
              <a:rPr lang="en-US" sz="2400" dirty="0" smtClean="0">
                <a:latin typeface="Baskerville Old Face" pitchFamily="18" charset="0"/>
              </a:rPr>
              <a:t>The word </a:t>
            </a:r>
            <a:r>
              <a:rPr lang="en-US" sz="2400" i="1" dirty="0" smtClean="0">
                <a:solidFill>
                  <a:srgbClr val="0070C0"/>
                </a:solidFill>
                <a:latin typeface="Baskerville Old Face" pitchFamily="18" charset="0"/>
              </a:rPr>
              <a:t>dog</a:t>
            </a:r>
            <a:r>
              <a:rPr lang="en-US" sz="2400" dirty="0" smtClean="0">
                <a:latin typeface="Baskerville Old Face" pitchFamily="18" charset="0"/>
              </a:rPr>
              <a:t> + the word </a:t>
            </a:r>
            <a:r>
              <a:rPr lang="en-US" sz="2400" i="1" dirty="0" smtClean="0">
                <a:solidFill>
                  <a:srgbClr val="0070C0"/>
                </a:solidFill>
                <a:latin typeface="Baskerville Old Face" pitchFamily="18" charset="0"/>
              </a:rPr>
              <a:t>banana </a:t>
            </a:r>
            <a:r>
              <a:rPr lang="en-US" sz="2400" dirty="0" smtClean="0">
                <a:latin typeface="Baskerville Old Face" pitchFamily="18" charset="0"/>
              </a:rPr>
              <a:t>= (is not lexicalized relation and has not a verbal form) </a:t>
            </a:r>
          </a:p>
          <a:p>
            <a:pPr algn="l" rtl="0"/>
            <a:r>
              <a:rPr lang="en-US" sz="2400" dirty="0">
                <a:latin typeface="Baskerville Old Face" pitchFamily="18" charset="0"/>
              </a:rPr>
              <a:t>The word</a:t>
            </a:r>
            <a:r>
              <a:rPr lang="en-US" sz="2400" dirty="0">
                <a:solidFill>
                  <a:srgbClr val="0070C0"/>
                </a:solidFill>
                <a:latin typeface="Baskerville Old Face" pitchFamily="18" charset="0"/>
              </a:rPr>
              <a:t> dog</a:t>
            </a:r>
            <a:r>
              <a:rPr lang="en-US" sz="2400" dirty="0">
                <a:latin typeface="Baskerville Old Face" pitchFamily="18" charset="0"/>
              </a:rPr>
              <a:t>+ </a:t>
            </a:r>
            <a:r>
              <a:rPr lang="en-US" sz="2400" dirty="0" smtClean="0">
                <a:latin typeface="Baskerville Old Face" pitchFamily="18" charset="0"/>
              </a:rPr>
              <a:t>the </a:t>
            </a:r>
            <a:r>
              <a:rPr lang="en-US" sz="2400" dirty="0">
                <a:latin typeface="Baskerville Old Face" pitchFamily="18" charset="0"/>
              </a:rPr>
              <a:t>word </a:t>
            </a:r>
            <a:r>
              <a:rPr lang="en-US" sz="2400" dirty="0">
                <a:solidFill>
                  <a:srgbClr val="0070C0"/>
                </a:solidFill>
                <a:latin typeface="Baskerville Old Face" pitchFamily="18" charset="0"/>
              </a:rPr>
              <a:t>animal</a:t>
            </a:r>
            <a:r>
              <a:rPr lang="en-US" sz="2400" dirty="0">
                <a:latin typeface="Baskerville Old Face" pitchFamily="18" charset="0"/>
              </a:rPr>
              <a:t>=  </a:t>
            </a:r>
            <a:r>
              <a:rPr lang="en-US" sz="2400" dirty="0" smtClean="0">
                <a:latin typeface="Baskerville Old Face" pitchFamily="18" charset="0"/>
              </a:rPr>
              <a:t>(A </a:t>
            </a:r>
            <a:r>
              <a:rPr lang="en-US" sz="2400" dirty="0">
                <a:latin typeface="Baskerville Old Face" pitchFamily="18" charset="0"/>
              </a:rPr>
              <a:t>dog is a kind </a:t>
            </a:r>
            <a:r>
              <a:rPr lang="en-US" sz="2400" dirty="0" smtClean="0">
                <a:latin typeface="Baskerville Old Face" pitchFamily="18" charset="0"/>
              </a:rPr>
              <a:t>of animal)</a:t>
            </a:r>
          </a:p>
          <a:p>
            <a:pPr algn="l" rtl="0"/>
            <a:r>
              <a:rPr lang="en-US" sz="2400" dirty="0">
                <a:latin typeface="Baskerville Old Face" pitchFamily="18" charset="0"/>
              </a:rPr>
              <a:t>4-  </a:t>
            </a:r>
            <a:r>
              <a:rPr lang="en-US" sz="2400" dirty="0">
                <a:solidFill>
                  <a:srgbClr val="FF0000"/>
                </a:solidFill>
                <a:latin typeface="Baskerville Old Face" pitchFamily="18" charset="0"/>
              </a:rPr>
              <a:t>Abstract vs. concrete relations</a:t>
            </a:r>
            <a:r>
              <a:rPr lang="en-US" sz="2400" dirty="0">
                <a:latin typeface="Baskerville Old Face" pitchFamily="18" charset="0"/>
              </a:rPr>
              <a:t>: Sense relations may be relatively abstract or relatively concrete. </a:t>
            </a:r>
            <a:r>
              <a:rPr lang="en-US" sz="2400" dirty="0" smtClean="0">
                <a:latin typeface="Baskerville Old Face" pitchFamily="18" charset="0"/>
              </a:rPr>
              <a:t> </a:t>
            </a:r>
          </a:p>
          <a:p>
            <a:pPr algn="l" rtl="0"/>
            <a:r>
              <a:rPr lang="en-US" sz="2400" dirty="0" smtClean="0">
                <a:latin typeface="Baskerville Old Face" pitchFamily="18" charset="0"/>
              </a:rPr>
              <a:t>(X </a:t>
            </a:r>
            <a:r>
              <a:rPr lang="en-US" sz="2400" dirty="0">
                <a:latin typeface="Baskerville Old Face" pitchFamily="18" charset="0"/>
              </a:rPr>
              <a:t>and </a:t>
            </a:r>
            <a:r>
              <a:rPr lang="en-US" sz="2400" dirty="0" smtClean="0">
                <a:latin typeface="Baskerville Old Face" pitchFamily="18" charset="0"/>
              </a:rPr>
              <a:t>Y</a:t>
            </a:r>
            <a:r>
              <a:rPr lang="en-US" sz="2400" dirty="0">
                <a:latin typeface="Baskerville Old Face" pitchFamily="18" charset="0"/>
              </a:rPr>
              <a:t>) relation = </a:t>
            </a:r>
            <a:r>
              <a:rPr lang="en-US" sz="2400" i="1" dirty="0" err="1" smtClean="0">
                <a:latin typeface="Baskerville Old Face" pitchFamily="18" charset="0"/>
              </a:rPr>
              <a:t>dog:animal</a:t>
            </a:r>
            <a:r>
              <a:rPr lang="en-US" sz="2400" dirty="0" smtClean="0">
                <a:latin typeface="Baskerville Old Face" pitchFamily="18" charset="0"/>
              </a:rPr>
              <a:t> relation = unknown semantic area= an abstract semantic relation</a:t>
            </a:r>
          </a:p>
          <a:p>
            <a:pPr algn="l" rtl="0"/>
            <a:r>
              <a:rPr lang="en-US" sz="2400" dirty="0">
                <a:latin typeface="Baskerville Old Face" pitchFamily="18" charset="0"/>
              </a:rPr>
              <a:t> </a:t>
            </a:r>
            <a:r>
              <a:rPr lang="en-US" sz="2400" dirty="0" smtClean="0">
                <a:latin typeface="Baskerville Old Face" pitchFamily="18" charset="0"/>
              </a:rPr>
              <a:t>(A </a:t>
            </a:r>
            <a:r>
              <a:rPr lang="en-US" sz="2400" dirty="0">
                <a:latin typeface="Baskerville Old Face" pitchFamily="18" charset="0"/>
              </a:rPr>
              <a:t>and </a:t>
            </a:r>
            <a:r>
              <a:rPr lang="en-US" sz="2400" dirty="0" smtClean="0">
                <a:latin typeface="Baskerville Old Face" pitchFamily="18" charset="0"/>
              </a:rPr>
              <a:t>B</a:t>
            </a:r>
            <a:r>
              <a:rPr lang="en-US" sz="2400" dirty="0">
                <a:latin typeface="Baskerville Old Face" pitchFamily="18" charset="0"/>
              </a:rPr>
              <a:t>) relation = </a:t>
            </a:r>
            <a:r>
              <a:rPr lang="en-US" sz="2400" dirty="0" smtClean="0">
                <a:latin typeface="Baskerville Old Face" pitchFamily="18" charset="0"/>
              </a:rPr>
              <a:t>(</a:t>
            </a:r>
            <a:r>
              <a:rPr lang="en-US" sz="2400" i="1" dirty="0" smtClean="0">
                <a:latin typeface="Baskerville Old Face" pitchFamily="18" charset="0"/>
              </a:rPr>
              <a:t>mare</a:t>
            </a:r>
            <a:r>
              <a:rPr lang="en-US" sz="2400" dirty="0" smtClean="0">
                <a:latin typeface="Baskerville Old Face" pitchFamily="18" charset="0"/>
              </a:rPr>
              <a:t> and </a:t>
            </a:r>
            <a:r>
              <a:rPr lang="en-US" sz="2400" i="1" dirty="0" smtClean="0">
                <a:latin typeface="Baskerville Old Face" pitchFamily="18" charset="0"/>
              </a:rPr>
              <a:t>stallion</a:t>
            </a:r>
            <a:r>
              <a:rPr lang="en-US" sz="2400" dirty="0">
                <a:latin typeface="Baskerville Old Face" pitchFamily="18" charset="0"/>
              </a:rPr>
              <a:t>) relation = </a:t>
            </a:r>
            <a:r>
              <a:rPr lang="en-US" sz="2400" dirty="0" smtClean="0">
                <a:latin typeface="Baskerville Old Face" pitchFamily="18" charset="0"/>
              </a:rPr>
              <a:t>A </a:t>
            </a:r>
            <a:r>
              <a:rPr lang="en-US" sz="2400" dirty="0">
                <a:latin typeface="Baskerville Old Face" pitchFamily="18" charset="0"/>
              </a:rPr>
              <a:t>and B refer to members of one species of </a:t>
            </a:r>
            <a:r>
              <a:rPr lang="en-US" sz="2400" dirty="0" smtClean="0">
                <a:latin typeface="Baskerville Old Face" pitchFamily="18" charset="0"/>
              </a:rPr>
              <a:t>animal = A </a:t>
            </a:r>
            <a:r>
              <a:rPr lang="en-US" sz="2400" dirty="0">
                <a:latin typeface="Baskerville Old Face" pitchFamily="18" charset="0"/>
              </a:rPr>
              <a:t>refers to the female of the species, </a:t>
            </a:r>
            <a:r>
              <a:rPr lang="en-US" sz="2400" dirty="0" smtClean="0">
                <a:latin typeface="Baskerville Old Face" pitchFamily="18" charset="0"/>
              </a:rPr>
              <a:t>B refers to </a:t>
            </a:r>
            <a:r>
              <a:rPr lang="en-US" sz="2400" dirty="0">
                <a:latin typeface="Baskerville Old Face" pitchFamily="18" charset="0"/>
              </a:rPr>
              <a:t>the </a:t>
            </a:r>
            <a:r>
              <a:rPr lang="en-US" sz="2400" dirty="0" smtClean="0">
                <a:latin typeface="Baskerville Old Face" pitchFamily="18" charset="0"/>
              </a:rPr>
              <a:t>male = a concrete semantic relation</a:t>
            </a:r>
          </a:p>
          <a:p>
            <a:pPr algn="l" rtl="0"/>
            <a:endParaRPr lang="en-US" sz="2400" dirty="0" smtClean="0">
              <a:latin typeface="Baskerville Old Face" pitchFamily="18" charset="0"/>
            </a:endParaRPr>
          </a:p>
          <a:p>
            <a:pPr algn="l" rtl="0"/>
            <a:r>
              <a:rPr lang="en-US" sz="2400" dirty="0">
                <a:latin typeface="Baskerville Old Face" pitchFamily="18" charset="0"/>
              </a:rPr>
              <a:t> </a:t>
            </a:r>
            <a:r>
              <a:rPr lang="en-US" sz="2400" dirty="0" smtClean="0">
                <a:latin typeface="Baskerville Old Face" pitchFamily="18" charset="0"/>
              </a:rPr>
              <a:t>                                         </a:t>
            </a:r>
            <a:endParaRPr lang="en-US" sz="2400" dirty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17701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760640"/>
          </a:xfrm>
        </p:spPr>
        <p:txBody>
          <a:bodyPr>
            <a:noAutofit/>
          </a:bodyPr>
          <a:lstStyle/>
          <a:p>
            <a:pPr marL="0" indent="0" algn="l" rtl="0">
              <a:buNone/>
            </a:pPr>
            <a:r>
              <a:rPr lang="en-US" sz="2400" dirty="0" smtClean="0">
                <a:latin typeface="Baskerville Old Face" pitchFamily="18" charset="0"/>
              </a:rPr>
              <a:t> 5- </a:t>
            </a:r>
            <a:r>
              <a:rPr lang="en-US" sz="2400" dirty="0" smtClean="0">
                <a:solidFill>
                  <a:srgbClr val="FF0000"/>
                </a:solidFill>
                <a:latin typeface="Baskerville Old Face" pitchFamily="18" charset="0"/>
              </a:rPr>
              <a:t>Multiple </a:t>
            </a:r>
            <a:r>
              <a:rPr lang="en-US" sz="2400" dirty="0">
                <a:solidFill>
                  <a:srgbClr val="FF0000"/>
                </a:solidFill>
                <a:latin typeface="Baskerville Old Face" pitchFamily="18" charset="0"/>
              </a:rPr>
              <a:t>simultaneous </a:t>
            </a:r>
            <a:r>
              <a:rPr lang="en-US" sz="2400" dirty="0" smtClean="0">
                <a:solidFill>
                  <a:srgbClr val="FF0000"/>
                </a:solidFill>
                <a:latin typeface="Baskerville Old Face" pitchFamily="18" charset="0"/>
              </a:rPr>
              <a:t>relations</a:t>
            </a:r>
            <a:r>
              <a:rPr lang="en-US" sz="2400" dirty="0" smtClean="0">
                <a:latin typeface="Baskerville Old Face" pitchFamily="18" charset="0"/>
              </a:rPr>
              <a:t>:</a:t>
            </a:r>
          </a:p>
          <a:p>
            <a:pPr marL="0" indent="0" algn="l" rtl="0">
              <a:buNone/>
            </a:pPr>
            <a:r>
              <a:rPr lang="en-US" sz="2400" dirty="0">
                <a:latin typeface="Baskerville Old Face" pitchFamily="18" charset="0"/>
              </a:rPr>
              <a:t>For example, the pair </a:t>
            </a:r>
            <a:r>
              <a:rPr lang="en-US" sz="2400" b="1" i="1" dirty="0">
                <a:solidFill>
                  <a:srgbClr val="7030A0"/>
                </a:solidFill>
                <a:latin typeface="Baskerville Old Face" pitchFamily="18" charset="0"/>
              </a:rPr>
              <a:t>true</a:t>
            </a:r>
            <a:r>
              <a:rPr lang="en-US" sz="2400" dirty="0">
                <a:latin typeface="Baskerville Old Face" pitchFamily="18" charset="0"/>
              </a:rPr>
              <a:t> and </a:t>
            </a:r>
            <a:r>
              <a:rPr lang="en-US" sz="2400" b="1" i="1" dirty="0" smtClean="0">
                <a:solidFill>
                  <a:srgbClr val="7030A0"/>
                </a:solidFill>
                <a:latin typeface="Baskerville Old Face" pitchFamily="18" charset="0"/>
              </a:rPr>
              <a:t>false</a:t>
            </a:r>
            <a:r>
              <a:rPr lang="en-US" sz="2400" dirty="0" smtClean="0">
                <a:latin typeface="Baskerville Old Face" pitchFamily="18" charset="0"/>
              </a:rPr>
              <a:t>. The following relations </a:t>
            </a:r>
            <a:r>
              <a:rPr lang="en-US" sz="2400" dirty="0">
                <a:latin typeface="Baskerville Old Face" pitchFamily="18" charset="0"/>
              </a:rPr>
              <a:t>hold between them</a:t>
            </a:r>
            <a:r>
              <a:rPr lang="en-US" sz="2400" dirty="0" smtClean="0">
                <a:latin typeface="Baskerville Old Face" pitchFamily="18" charset="0"/>
              </a:rPr>
              <a:t>: </a:t>
            </a:r>
          </a:p>
          <a:p>
            <a:pPr marL="0" indent="0" algn="l" rtl="0">
              <a:buNone/>
            </a:pPr>
            <a:r>
              <a:rPr lang="en-US" sz="2400" dirty="0">
                <a:latin typeface="Baskerville Old Face" pitchFamily="18" charset="0"/>
              </a:rPr>
              <a:t>(i</a:t>
            </a:r>
            <a:r>
              <a:rPr lang="en-US" sz="2400" i="1" dirty="0">
                <a:latin typeface="Baskerville Old Face" pitchFamily="18" charset="0"/>
              </a:rPr>
              <a:t>) </a:t>
            </a:r>
            <a:r>
              <a:rPr lang="en-US" sz="2400" i="1" dirty="0">
                <a:solidFill>
                  <a:srgbClr val="7030A0"/>
                </a:solidFill>
                <a:latin typeface="Baskerville Old Face" pitchFamily="18" charset="0"/>
              </a:rPr>
              <a:t>True </a:t>
            </a:r>
            <a:r>
              <a:rPr lang="en-US" sz="2400" dirty="0">
                <a:solidFill>
                  <a:srgbClr val="7030A0"/>
                </a:solidFill>
                <a:latin typeface="Baskerville Old Face" pitchFamily="18" charset="0"/>
              </a:rPr>
              <a:t>has a different meaning from </a:t>
            </a:r>
            <a:r>
              <a:rPr lang="en-US" sz="2400" i="1" dirty="0" smtClean="0">
                <a:solidFill>
                  <a:srgbClr val="7030A0"/>
                </a:solidFill>
                <a:latin typeface="Baskerville Old Face" pitchFamily="18" charset="0"/>
              </a:rPr>
              <a:t>false</a:t>
            </a:r>
            <a:r>
              <a:rPr lang="en-US" sz="2400" dirty="0" smtClean="0">
                <a:latin typeface="Baskerville Old Face" pitchFamily="18" charset="0"/>
              </a:rPr>
              <a:t>: (</a:t>
            </a:r>
            <a:r>
              <a:rPr lang="en-US" sz="2400" i="1" dirty="0" err="1" smtClean="0">
                <a:latin typeface="Baskerville Old Face" pitchFamily="18" charset="0"/>
              </a:rPr>
              <a:t>father:architect</a:t>
            </a:r>
            <a:r>
              <a:rPr lang="en-US" sz="2400" dirty="0" smtClean="0">
                <a:latin typeface="Baskerville Old Face" pitchFamily="18" charset="0"/>
              </a:rPr>
              <a:t>), </a:t>
            </a:r>
            <a:r>
              <a:rPr lang="en-US" sz="2400" i="1" dirty="0" err="1" smtClean="0">
                <a:latin typeface="Baskerville Old Face" pitchFamily="18" charset="0"/>
              </a:rPr>
              <a:t>red:green</a:t>
            </a:r>
            <a:r>
              <a:rPr lang="en-US" sz="2400" i="1" dirty="0">
                <a:latin typeface="Baskerville Old Face" pitchFamily="18" charset="0"/>
              </a:rPr>
              <a:t>, </a:t>
            </a:r>
            <a:r>
              <a:rPr lang="en-US" sz="2400" i="1" dirty="0" err="1">
                <a:latin typeface="Baskerville Old Face" pitchFamily="18" charset="0"/>
              </a:rPr>
              <a:t>long:short</a:t>
            </a:r>
            <a:r>
              <a:rPr lang="en-US" sz="2400" dirty="0">
                <a:latin typeface="Baskerville Old Face" pitchFamily="18" charset="0"/>
              </a:rPr>
              <a:t>, as well as </a:t>
            </a:r>
            <a:r>
              <a:rPr lang="en-US" sz="2400" i="1" dirty="0" err="1">
                <a:latin typeface="Baskerville Old Face" pitchFamily="18" charset="0"/>
              </a:rPr>
              <a:t>true:false</a:t>
            </a:r>
            <a:r>
              <a:rPr lang="en-US" sz="2400" dirty="0">
                <a:latin typeface="Baskerville Old Face" pitchFamily="18" charset="0"/>
              </a:rPr>
              <a:t>. 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endParaRPr lang="en-US" sz="2400" dirty="0">
              <a:latin typeface="Baskerville Old Face" pitchFamily="18" charset="0"/>
            </a:endParaRPr>
          </a:p>
          <a:p>
            <a:pPr marL="0" indent="0" algn="l" rtl="0">
              <a:buNone/>
            </a:pPr>
            <a:r>
              <a:rPr lang="en-US" sz="2400" dirty="0">
                <a:latin typeface="Baskerville Old Face" pitchFamily="18" charset="0"/>
              </a:rPr>
              <a:t>(ii) </a:t>
            </a:r>
            <a:r>
              <a:rPr lang="en-US" sz="2400" i="1" dirty="0">
                <a:solidFill>
                  <a:srgbClr val="7030A0"/>
                </a:solidFill>
                <a:latin typeface="Baskerville Old Face" pitchFamily="18" charset="0"/>
              </a:rPr>
              <a:t>True</a:t>
            </a:r>
            <a:r>
              <a:rPr lang="en-US" sz="2400" dirty="0">
                <a:solidFill>
                  <a:srgbClr val="7030A0"/>
                </a:solidFill>
                <a:latin typeface="Baskerville Old Face" pitchFamily="18" charset="0"/>
              </a:rPr>
              <a:t> and</a:t>
            </a:r>
            <a:r>
              <a:rPr lang="en-US" sz="2400" i="1" dirty="0">
                <a:solidFill>
                  <a:srgbClr val="7030A0"/>
                </a:solidFill>
                <a:latin typeface="Baskerville Old Face" pitchFamily="18" charset="0"/>
              </a:rPr>
              <a:t> false </a:t>
            </a:r>
            <a:r>
              <a:rPr lang="en-US" sz="2400" dirty="0">
                <a:solidFill>
                  <a:srgbClr val="7030A0"/>
                </a:solidFill>
                <a:latin typeface="Baskerville Old Face" pitchFamily="18" charset="0"/>
              </a:rPr>
              <a:t>cannot both be true when applied to the same </a:t>
            </a:r>
            <a:r>
              <a:rPr lang="en-US" sz="2400" dirty="0" smtClean="0">
                <a:solidFill>
                  <a:srgbClr val="7030A0"/>
                </a:solidFill>
                <a:latin typeface="Baskerville Old Face" pitchFamily="18" charset="0"/>
              </a:rPr>
              <a:t>proposition</a:t>
            </a:r>
            <a:r>
              <a:rPr lang="en-US" sz="2400" dirty="0" smtClean="0">
                <a:latin typeface="Baskerville Old Face" pitchFamily="18" charset="0"/>
              </a:rPr>
              <a:t>: </a:t>
            </a:r>
            <a:r>
              <a:rPr lang="en-US" sz="2400" i="1" dirty="0" err="1">
                <a:latin typeface="Baskerville Old Face" pitchFamily="18" charset="0"/>
              </a:rPr>
              <a:t>red:blue</a:t>
            </a:r>
            <a:r>
              <a:rPr lang="en-US" sz="2400" dirty="0">
                <a:latin typeface="Baskerville Old Face" pitchFamily="18" charset="0"/>
              </a:rPr>
              <a:t>, </a:t>
            </a:r>
            <a:r>
              <a:rPr lang="en-US" sz="2400" i="1" dirty="0" err="1">
                <a:latin typeface="Baskerville Old Face" pitchFamily="18" charset="0"/>
              </a:rPr>
              <a:t>long:short</a:t>
            </a:r>
            <a:r>
              <a:rPr lang="en-US" sz="2400" dirty="0">
                <a:latin typeface="Baskerville Old Face" pitchFamily="18" charset="0"/>
              </a:rPr>
              <a:t>, </a:t>
            </a:r>
            <a:r>
              <a:rPr lang="en-US" sz="2400" dirty="0" smtClean="0">
                <a:latin typeface="Baskerville Old Face" pitchFamily="18" charset="0"/>
              </a:rPr>
              <a:t>and </a:t>
            </a:r>
            <a:r>
              <a:rPr lang="en-US" sz="2400" i="1" dirty="0" err="1" smtClean="0">
                <a:latin typeface="Baskerville Old Face" pitchFamily="18" charset="0"/>
              </a:rPr>
              <a:t>true:false</a:t>
            </a:r>
            <a:r>
              <a:rPr lang="en-US" sz="2400" dirty="0">
                <a:latin typeface="Baskerville Old Face" pitchFamily="18" charset="0"/>
              </a:rPr>
              <a:t>, but </a:t>
            </a:r>
            <a:r>
              <a:rPr lang="en-US" sz="2400" dirty="0" smtClean="0">
                <a:solidFill>
                  <a:srgbClr val="FF0000"/>
                </a:solidFill>
                <a:latin typeface="Baskerville Old Face" pitchFamily="18" charset="0"/>
              </a:rPr>
              <a:t>not (</a:t>
            </a:r>
            <a:r>
              <a:rPr lang="en-US" sz="2400" i="1" dirty="0" err="1" smtClean="0">
                <a:solidFill>
                  <a:srgbClr val="FF0000"/>
                </a:solidFill>
                <a:latin typeface="Baskerville Old Face" pitchFamily="18" charset="0"/>
              </a:rPr>
              <a:t>father:architect</a:t>
            </a:r>
            <a:r>
              <a:rPr lang="en-US" sz="2400" dirty="0" smtClean="0">
                <a:solidFill>
                  <a:srgbClr val="FF0000"/>
                </a:solidFill>
                <a:latin typeface="Baskerville Old Face" pitchFamily="18" charset="0"/>
              </a:rPr>
              <a:t>).</a:t>
            </a:r>
          </a:p>
          <a:p>
            <a:pPr marL="0" indent="0" algn="l" rtl="0">
              <a:buNone/>
            </a:pPr>
            <a:r>
              <a:rPr lang="en-US" sz="2400" dirty="0" smtClean="0">
                <a:latin typeface="Baskerville Old Face" pitchFamily="18" charset="0"/>
              </a:rPr>
              <a:t>(</a:t>
            </a:r>
            <a:r>
              <a:rPr lang="en-US" sz="2400" dirty="0">
                <a:latin typeface="Baskerville Old Face" pitchFamily="18" charset="0"/>
              </a:rPr>
              <a:t>iii) </a:t>
            </a:r>
            <a:r>
              <a:rPr lang="en-US" sz="2400" i="1" dirty="0">
                <a:solidFill>
                  <a:srgbClr val="7030A0"/>
                </a:solidFill>
                <a:latin typeface="Baskerville Old Face" pitchFamily="18" charset="0"/>
              </a:rPr>
              <a:t>True</a:t>
            </a:r>
            <a:r>
              <a:rPr lang="en-US" sz="2400" dirty="0">
                <a:solidFill>
                  <a:srgbClr val="7030A0"/>
                </a:solidFill>
                <a:latin typeface="Baskerville Old Face" pitchFamily="18" charset="0"/>
              </a:rPr>
              <a:t> and </a:t>
            </a:r>
            <a:r>
              <a:rPr lang="en-US" sz="2400" i="1" dirty="0">
                <a:solidFill>
                  <a:srgbClr val="7030A0"/>
                </a:solidFill>
                <a:latin typeface="Baskerville Old Face" pitchFamily="18" charset="0"/>
              </a:rPr>
              <a:t>false</a:t>
            </a:r>
            <a:r>
              <a:rPr lang="en-US" sz="2400" dirty="0">
                <a:solidFill>
                  <a:srgbClr val="7030A0"/>
                </a:solidFill>
                <a:latin typeface="Baskerville Old Face" pitchFamily="18" charset="0"/>
              </a:rPr>
              <a:t> are </a:t>
            </a:r>
            <a:r>
              <a:rPr lang="en-US" sz="2400" dirty="0" smtClean="0">
                <a:solidFill>
                  <a:srgbClr val="7030A0"/>
                </a:solidFill>
                <a:latin typeface="Baskerville Old Face" pitchFamily="18" charset="0"/>
              </a:rPr>
              <a:t>opposites</a:t>
            </a:r>
            <a:r>
              <a:rPr lang="en-US" sz="2400" dirty="0" smtClean="0">
                <a:latin typeface="Baskerville Old Face" pitchFamily="18" charset="0"/>
              </a:rPr>
              <a:t>: </a:t>
            </a:r>
            <a:r>
              <a:rPr lang="en-US" sz="2400" i="1" dirty="0" err="1">
                <a:latin typeface="Baskerville Old Face" pitchFamily="18" charset="0"/>
              </a:rPr>
              <a:t>long:short</a:t>
            </a:r>
            <a:r>
              <a:rPr lang="en-US" sz="2400" dirty="0">
                <a:latin typeface="Baskerville Old Face" pitchFamily="18" charset="0"/>
              </a:rPr>
              <a:t> and </a:t>
            </a:r>
            <a:r>
              <a:rPr lang="en-US" sz="2400" i="1" dirty="0" err="1">
                <a:latin typeface="Baskerville Old Face" pitchFamily="18" charset="0"/>
              </a:rPr>
              <a:t>true:false</a:t>
            </a:r>
            <a:r>
              <a:rPr lang="en-US" sz="2400" dirty="0">
                <a:latin typeface="Baskerville Old Face" pitchFamily="18" charset="0"/>
              </a:rPr>
              <a:t>, but </a:t>
            </a:r>
            <a:r>
              <a:rPr lang="en-US" sz="2400" dirty="0">
                <a:solidFill>
                  <a:srgbClr val="FF0000"/>
                </a:solidFill>
                <a:latin typeface="Baskerville Old Face" pitchFamily="18" charset="0"/>
              </a:rPr>
              <a:t>not </a:t>
            </a:r>
            <a:r>
              <a:rPr lang="en-US" sz="2400" dirty="0" err="1" smtClean="0">
                <a:solidFill>
                  <a:srgbClr val="FF0000"/>
                </a:solidFill>
                <a:latin typeface="Baskerville Old Face" pitchFamily="18" charset="0"/>
              </a:rPr>
              <a:t>red:blue</a:t>
            </a:r>
            <a:r>
              <a:rPr lang="en-US" sz="2400" dirty="0" smtClean="0">
                <a:solidFill>
                  <a:srgbClr val="FF0000"/>
                </a:solidFill>
                <a:latin typeface="Baskerville Old Face" pitchFamily="18" charset="0"/>
              </a:rPr>
              <a:t> </a:t>
            </a:r>
            <a:endParaRPr lang="en-US" sz="2400" dirty="0">
              <a:solidFill>
                <a:srgbClr val="FF0000"/>
              </a:solidFill>
              <a:latin typeface="Baskerville Old Face" pitchFamily="18" charset="0"/>
            </a:endParaRPr>
          </a:p>
          <a:p>
            <a:pPr marL="0" indent="0" algn="l" rtl="0">
              <a:buNone/>
            </a:pPr>
            <a:r>
              <a:rPr lang="en-US" sz="2400" dirty="0">
                <a:latin typeface="Baskerville Old Face" pitchFamily="18" charset="0"/>
              </a:rPr>
              <a:t>(iv</a:t>
            </a:r>
            <a:r>
              <a:rPr lang="en-US" sz="2400" i="1" dirty="0">
                <a:latin typeface="Baskerville Old Face" pitchFamily="18" charset="0"/>
              </a:rPr>
              <a:t>) </a:t>
            </a:r>
            <a:r>
              <a:rPr lang="en-US" sz="2400" i="1" dirty="0">
                <a:solidFill>
                  <a:srgbClr val="7030A0"/>
                </a:solidFill>
                <a:latin typeface="Baskerville Old Face" pitchFamily="18" charset="0"/>
              </a:rPr>
              <a:t>True </a:t>
            </a:r>
            <a:r>
              <a:rPr lang="en-US" sz="2400" dirty="0">
                <a:solidFill>
                  <a:srgbClr val="7030A0"/>
                </a:solidFill>
                <a:latin typeface="Baskerville Old Face" pitchFamily="18" charset="0"/>
              </a:rPr>
              <a:t>and </a:t>
            </a:r>
            <a:r>
              <a:rPr lang="en-US" sz="2400" i="1" dirty="0">
                <a:solidFill>
                  <a:srgbClr val="7030A0"/>
                </a:solidFill>
                <a:latin typeface="Baskerville Old Face" pitchFamily="18" charset="0"/>
              </a:rPr>
              <a:t>false</a:t>
            </a:r>
            <a:r>
              <a:rPr lang="en-US" sz="2400" dirty="0">
                <a:solidFill>
                  <a:srgbClr val="7030A0"/>
                </a:solidFill>
                <a:latin typeface="Baskerville Old Face" pitchFamily="18" charset="0"/>
              </a:rPr>
              <a:t> cannot both be false when applied to the same</a:t>
            </a:r>
          </a:p>
          <a:p>
            <a:pPr marL="0" indent="0" algn="l" rtl="0">
              <a:buNone/>
            </a:pPr>
            <a:r>
              <a:rPr lang="en-US" sz="2400" dirty="0" smtClean="0">
                <a:solidFill>
                  <a:srgbClr val="7030A0"/>
                </a:solidFill>
                <a:latin typeface="Baskerville Old Face" pitchFamily="18" charset="0"/>
              </a:rPr>
              <a:t>proposition</a:t>
            </a:r>
            <a:r>
              <a:rPr lang="en-US" sz="2400" dirty="0" smtClean="0">
                <a:latin typeface="Baskerville Old Face" pitchFamily="18" charset="0"/>
              </a:rPr>
              <a:t>: </a:t>
            </a:r>
            <a:r>
              <a:rPr lang="en-US" sz="2400" i="1" dirty="0" err="1" smtClean="0">
                <a:latin typeface="Baskerville Old Face" pitchFamily="18" charset="0"/>
              </a:rPr>
              <a:t>true:false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>
                <a:latin typeface="Baskerville Old Face" pitchFamily="18" charset="0"/>
              </a:rPr>
              <a:t>but </a:t>
            </a:r>
            <a:r>
              <a:rPr lang="en-US" sz="2400" dirty="0">
                <a:solidFill>
                  <a:srgbClr val="FF0000"/>
                </a:solidFill>
                <a:latin typeface="Baskerville Old Face" pitchFamily="18" charset="0"/>
              </a:rPr>
              <a:t>not </a:t>
            </a:r>
            <a:r>
              <a:rPr lang="en-US" sz="2400" i="1" dirty="0" err="1" smtClean="0">
                <a:solidFill>
                  <a:srgbClr val="FF0000"/>
                </a:solidFill>
                <a:latin typeface="Baskerville Old Face" pitchFamily="18" charset="0"/>
              </a:rPr>
              <a:t>long:short</a:t>
            </a:r>
            <a:r>
              <a:rPr lang="en-US" sz="2400" i="1" dirty="0" smtClean="0">
                <a:solidFill>
                  <a:srgbClr val="FF0000"/>
                </a:solidFill>
                <a:latin typeface="Baskerville Old Face" pitchFamily="18" charset="0"/>
              </a:rPr>
              <a:t> </a:t>
            </a:r>
          </a:p>
          <a:p>
            <a:pPr marL="0" indent="0" algn="l" rtl="0">
              <a:buNone/>
            </a:pPr>
            <a:r>
              <a:rPr lang="en-US" sz="2400" i="1" dirty="0" smtClean="0">
                <a:latin typeface="Baskerville Old Face" pitchFamily="18" charset="0"/>
              </a:rPr>
              <a:t> </a:t>
            </a:r>
            <a:endParaRPr lang="en-US" sz="2400" i="1" dirty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74215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rtl="0"/>
            <a:r>
              <a:rPr lang="en-US" sz="3200" dirty="0">
                <a:solidFill>
                  <a:srgbClr val="C00000"/>
                </a:solidFill>
                <a:latin typeface="Bookman Old Style" pitchFamily="18" charset="0"/>
              </a:rPr>
              <a:t>What sort of entities do sense relations relate?</a:t>
            </a:r>
            <a:endParaRPr lang="ar-IQ" sz="3200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556792"/>
            <a:ext cx="8280920" cy="5112568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400" dirty="0">
                <a:latin typeface="Baskerville Old Face" pitchFamily="18" charset="0"/>
              </a:rPr>
              <a:t> 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800" dirty="0" smtClean="0">
                <a:latin typeface="Baskerville Old Face" pitchFamily="18" charset="0"/>
              </a:rPr>
              <a:t>Since there are units </a:t>
            </a:r>
            <a:r>
              <a:rPr lang="en-US" sz="2800" dirty="0">
                <a:latin typeface="Baskerville Old Face" pitchFamily="18" charset="0"/>
              </a:rPr>
              <a:t>of sense with different levels of discreteness, ranging from </a:t>
            </a:r>
            <a:r>
              <a:rPr lang="en-US" sz="2800" dirty="0" smtClean="0">
                <a:latin typeface="Baskerville Old Face" pitchFamily="18" charset="0"/>
              </a:rPr>
              <a:t>homonyms, through </a:t>
            </a:r>
            <a:r>
              <a:rPr lang="en-US" sz="2800" dirty="0" err="1">
                <a:latin typeface="Baskerville Old Face" pitchFamily="18" charset="0"/>
              </a:rPr>
              <a:t>polysemes</a:t>
            </a:r>
            <a:r>
              <a:rPr lang="en-US" sz="2800" dirty="0">
                <a:latin typeface="Baskerville Old Face" pitchFamily="18" charset="0"/>
              </a:rPr>
              <a:t>, to facets, ways of seeing and </a:t>
            </a:r>
            <a:r>
              <a:rPr lang="en-US" sz="2800" dirty="0" err="1" smtClean="0">
                <a:latin typeface="Baskerville Old Face" pitchFamily="18" charset="0"/>
              </a:rPr>
              <a:t>subsenses</a:t>
            </a:r>
            <a:r>
              <a:rPr lang="en-US" sz="2800" dirty="0" smtClean="0">
                <a:latin typeface="Baskerville Old Face" pitchFamily="18" charset="0"/>
              </a:rPr>
              <a:t>,</a:t>
            </a:r>
            <a:r>
              <a:rPr lang="en-US" sz="2800" dirty="0">
                <a:latin typeface="Baskerville Old Face" pitchFamily="18" charset="0"/>
              </a:rPr>
              <a:t> we </a:t>
            </a:r>
            <a:r>
              <a:rPr lang="en-US" sz="2800" dirty="0" smtClean="0">
                <a:latin typeface="Baskerville Old Face" pitchFamily="18" charset="0"/>
              </a:rPr>
              <a:t>use the </a:t>
            </a:r>
            <a:r>
              <a:rPr lang="en-US" sz="2800" dirty="0">
                <a:latin typeface="Baskerville Old Face" pitchFamily="18" charset="0"/>
              </a:rPr>
              <a:t>possession of distinct sense relations as one of the </a:t>
            </a:r>
            <a:r>
              <a:rPr lang="en-US" sz="2800" dirty="0">
                <a:solidFill>
                  <a:srgbClr val="002060"/>
                </a:solidFill>
                <a:latin typeface="Baskerville Old Face" pitchFamily="18" charset="0"/>
              </a:rPr>
              <a:t>diagnostic features </a:t>
            </a:r>
            <a:r>
              <a:rPr lang="en-US" sz="2800" dirty="0">
                <a:latin typeface="Baskerville Old Face" pitchFamily="18" charset="0"/>
              </a:rPr>
              <a:t>for </a:t>
            </a:r>
            <a:r>
              <a:rPr lang="en-US" sz="2800" dirty="0" smtClean="0">
                <a:latin typeface="Baskerville Old Face" pitchFamily="18" charset="0"/>
              </a:rPr>
              <a:t>a unit </a:t>
            </a:r>
            <a:r>
              <a:rPr lang="en-US" sz="2800" dirty="0">
                <a:latin typeface="Baskerville Old Face" pitchFamily="18" charset="0"/>
              </a:rPr>
              <a:t>of sense</a:t>
            </a:r>
            <a:r>
              <a:rPr lang="en-US" sz="2800" dirty="0" smtClean="0">
                <a:latin typeface="Baskerville Old Face" pitchFamily="18" charset="0"/>
              </a:rPr>
              <a:t>. </a:t>
            </a:r>
          </a:p>
          <a:p>
            <a:pPr marL="0" indent="0" algn="l" rtl="0">
              <a:buNone/>
            </a:pPr>
            <a:r>
              <a:rPr lang="en-US" sz="2800" dirty="0">
                <a:latin typeface="Baskerville Old Face" pitchFamily="18" charset="0"/>
              </a:rPr>
              <a:t> </a:t>
            </a:r>
            <a:r>
              <a:rPr lang="en-US" sz="2800" dirty="0" smtClean="0">
                <a:latin typeface="Baskerville Old Face" pitchFamily="18" charset="0"/>
              </a:rPr>
              <a:t>Units </a:t>
            </a:r>
            <a:r>
              <a:rPr lang="en-US" sz="2800" dirty="0">
                <a:latin typeface="Baskerville Old Face" pitchFamily="18" charset="0"/>
              </a:rPr>
              <a:t>of sense are </a:t>
            </a:r>
            <a:r>
              <a:rPr lang="en-US" sz="2800" dirty="0" smtClean="0">
                <a:latin typeface="Baskerville Old Face" pitchFamily="18" charset="0"/>
              </a:rPr>
              <a:t>contextually sensitive</a:t>
            </a:r>
            <a:r>
              <a:rPr lang="en-US" sz="2800" dirty="0">
                <a:latin typeface="Baskerville Old Face" pitchFamily="18" charset="0"/>
              </a:rPr>
              <a:t>, so are sense relations</a:t>
            </a:r>
            <a:r>
              <a:rPr lang="en-US" sz="2800" dirty="0" smtClean="0">
                <a:latin typeface="Baskerville Old Face" pitchFamily="18" charset="0"/>
              </a:rPr>
              <a:t>. </a:t>
            </a:r>
            <a:r>
              <a:rPr lang="en-US" sz="2800" dirty="0">
                <a:latin typeface="Baskerville Old Face" pitchFamily="18" charset="0"/>
              </a:rPr>
              <a:t>For example:   </a:t>
            </a:r>
            <a:r>
              <a:rPr lang="en-US" sz="2800" dirty="0">
                <a:solidFill>
                  <a:srgbClr val="7030A0"/>
                </a:solidFill>
                <a:latin typeface="Baskerville Old Face" pitchFamily="18" charset="0"/>
              </a:rPr>
              <a:t>Knife</a:t>
            </a:r>
            <a:r>
              <a:rPr lang="en-US" sz="2800" dirty="0">
                <a:latin typeface="Baskerville Old Face" pitchFamily="18" charset="0"/>
              </a:rPr>
              <a:t> has the same, or a closely similar, </a:t>
            </a:r>
            <a:r>
              <a:rPr lang="en-US" sz="2800" dirty="0" smtClean="0">
                <a:latin typeface="Baskerville Old Face" pitchFamily="18" charset="0"/>
              </a:rPr>
              <a:t>relation </a:t>
            </a:r>
            <a:r>
              <a:rPr lang="en-US" sz="2800" dirty="0">
                <a:latin typeface="Baskerville Old Face" pitchFamily="18" charset="0"/>
              </a:rPr>
              <a:t>to </a:t>
            </a:r>
            <a:r>
              <a:rPr lang="en-US" sz="2800" dirty="0" smtClean="0">
                <a:latin typeface="Baskerville Old Face" pitchFamily="18" charset="0"/>
              </a:rPr>
              <a:t>cutlery  </a:t>
            </a:r>
            <a:r>
              <a:rPr lang="en-US" sz="2800" b="1" dirty="0" smtClean="0">
                <a:solidFill>
                  <a:srgbClr val="C00000"/>
                </a:solidFill>
                <a:latin typeface="Baskerville Old Face" pitchFamily="18" charset="0"/>
              </a:rPr>
              <a:t>only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>
                <a:latin typeface="Baskerville Old Face" pitchFamily="18" charset="0"/>
              </a:rPr>
              <a:t>in </a:t>
            </a:r>
            <a:r>
              <a:rPr lang="en-US" sz="2800" dirty="0" smtClean="0">
                <a:latin typeface="Baskerville Old Face" pitchFamily="18" charset="0"/>
              </a:rPr>
              <a:t>an appropriate contexts. </a:t>
            </a:r>
            <a:r>
              <a:rPr lang="en-US" sz="2800" dirty="0" smtClean="0">
                <a:solidFill>
                  <a:srgbClr val="FF0000"/>
                </a:solidFill>
                <a:latin typeface="Baskerville Old Face" pitchFamily="18" charset="0"/>
              </a:rPr>
              <a:t>But the same knife is not the appropriate tool in a surgical operation</a:t>
            </a:r>
            <a:r>
              <a:rPr lang="en-US" sz="2400" dirty="0" smtClean="0">
                <a:solidFill>
                  <a:srgbClr val="FF0000"/>
                </a:solidFill>
                <a:latin typeface="Baskerville Old Face" pitchFamily="18" charset="0"/>
              </a:rPr>
              <a:t>.</a:t>
            </a:r>
            <a:endParaRPr lang="ar-IQ" sz="2400" dirty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19076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rtl="0"/>
            <a:r>
              <a:rPr lang="en-US" sz="3600" dirty="0">
                <a:latin typeface="Bookman Old Style" pitchFamily="18" charset="0"/>
              </a:rPr>
              <a:t>Varieties of sense relation</a:t>
            </a:r>
            <a:endParaRPr lang="ar-IQ" sz="3600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733256"/>
          </a:xfrm>
        </p:spPr>
        <p:txBody>
          <a:bodyPr>
            <a:noAutofit/>
          </a:bodyPr>
          <a:lstStyle/>
          <a:p>
            <a:pPr marL="0" indent="0" algn="l" rtl="0">
              <a:buNone/>
            </a:pPr>
            <a:r>
              <a:rPr lang="en-US" sz="2400" dirty="0">
                <a:solidFill>
                  <a:srgbClr val="C00000"/>
                </a:solidFill>
                <a:latin typeface="Baskerville Old Face" pitchFamily="18" charset="0"/>
              </a:rPr>
              <a:t>1-  </a:t>
            </a:r>
            <a:r>
              <a:rPr lang="en-US" sz="2400" b="1" dirty="0">
                <a:solidFill>
                  <a:srgbClr val="C00000"/>
                </a:solidFill>
                <a:latin typeface="Baskerville Old Face" pitchFamily="18" charset="0"/>
              </a:rPr>
              <a:t>Paradigmatic relations</a:t>
            </a:r>
            <a:r>
              <a:rPr lang="en-US" sz="2400" dirty="0">
                <a:latin typeface="Baskerville Old Face" pitchFamily="18" charset="0"/>
              </a:rPr>
              <a:t>: </a:t>
            </a:r>
            <a:r>
              <a:rPr lang="en-US" sz="2400" dirty="0" smtClean="0">
                <a:latin typeface="Baskerville Old Face" pitchFamily="18" charset="0"/>
              </a:rPr>
              <a:t> which reflect </a:t>
            </a:r>
            <a:r>
              <a:rPr lang="en-US" sz="2400" dirty="0">
                <a:latin typeface="Baskerville Old Face" pitchFamily="18" charset="0"/>
              </a:rPr>
              <a:t>the 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Baskerville Old Face" pitchFamily="18" charset="0"/>
              </a:rPr>
              <a:t>semantic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Baskerville Old Face" pitchFamily="18" charset="0"/>
              </a:rPr>
              <a:t>choices </a:t>
            </a:r>
            <a:r>
              <a:rPr lang="en-US" sz="2400" dirty="0" smtClean="0">
                <a:latin typeface="Baskerville Old Face" pitchFamily="18" charset="0"/>
              </a:rPr>
              <a:t>at </a:t>
            </a:r>
            <a:r>
              <a:rPr lang="en-US" sz="2400" dirty="0">
                <a:latin typeface="Baskerville Old Face" pitchFamily="18" charset="0"/>
              </a:rPr>
              <a:t>a </a:t>
            </a:r>
            <a:r>
              <a:rPr lang="en-US" sz="2400" dirty="0" smtClean="0">
                <a:latin typeface="Baskerville Old Face" pitchFamily="18" charset="0"/>
              </a:rPr>
              <a:t>particular structure </a:t>
            </a:r>
            <a:r>
              <a:rPr lang="en-US" sz="2400" dirty="0">
                <a:latin typeface="Baskerville Old Face" pitchFamily="18" charset="0"/>
              </a:rPr>
              <a:t>point in a </a:t>
            </a:r>
            <a:r>
              <a:rPr lang="en-US" sz="2400" dirty="0" smtClean="0">
                <a:latin typeface="Baskerville Old Face" pitchFamily="18" charset="0"/>
              </a:rPr>
              <a:t>sentence. </a:t>
            </a:r>
            <a:r>
              <a:rPr lang="en-US" sz="2400" dirty="0">
                <a:latin typeface="Baskerville Old Face" pitchFamily="18" charset="0"/>
              </a:rPr>
              <a:t>For example, </a:t>
            </a:r>
            <a:r>
              <a:rPr lang="en-US" sz="2400" dirty="0" smtClean="0">
                <a:latin typeface="Baskerville Old Face" pitchFamily="18" charset="0"/>
              </a:rPr>
              <a:t> I'll </a:t>
            </a:r>
            <a:r>
              <a:rPr lang="en-US" sz="2400" dirty="0">
                <a:latin typeface="Baskerville Old Face" pitchFamily="18" charset="0"/>
              </a:rPr>
              <a:t>have a glass of — </a:t>
            </a:r>
            <a:r>
              <a:rPr lang="en-US" sz="2400" dirty="0" smtClean="0">
                <a:latin typeface="Baskerville Old Face" pitchFamily="18" charset="0"/>
              </a:rPr>
              <a:t>water</a:t>
            </a:r>
          </a:p>
          <a:p>
            <a:pPr marL="0" indent="0" algn="l" rtl="0">
              <a:buNone/>
            </a:pPr>
            <a:r>
              <a:rPr lang="en-US" sz="2400" dirty="0" smtClean="0">
                <a:latin typeface="Baskerville Old Face" pitchFamily="18" charset="0"/>
              </a:rPr>
              <a:t>        lemonade                                                                                               </a:t>
            </a:r>
          </a:p>
          <a:p>
            <a:pPr marL="0" indent="0" algn="l" rtl="0">
              <a:buNone/>
            </a:pPr>
            <a:r>
              <a:rPr lang="en-US" sz="2400" dirty="0">
                <a:latin typeface="Baskerville Old Face" pitchFamily="18" charset="0"/>
              </a:rPr>
              <a:t>Or 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>
                <a:latin typeface="Baskerville Old Face" pitchFamily="18" charset="0"/>
              </a:rPr>
              <a:t>involve words belonging to </a:t>
            </a:r>
            <a:r>
              <a:rPr lang="en-US" sz="2400" dirty="0" smtClean="0">
                <a:latin typeface="Baskerville Old Face" pitchFamily="18" charset="0"/>
              </a:rPr>
              <a:t>the </a:t>
            </a:r>
            <a:r>
              <a:rPr lang="en-US" sz="2400" dirty="0" smtClean="0">
                <a:solidFill>
                  <a:srgbClr val="002060"/>
                </a:solidFill>
                <a:latin typeface="Baskerville Old Face" pitchFamily="18" charset="0"/>
              </a:rPr>
              <a:t>same </a:t>
            </a:r>
            <a:r>
              <a:rPr lang="en-US" sz="2400" dirty="0">
                <a:solidFill>
                  <a:srgbClr val="002060"/>
                </a:solidFill>
                <a:latin typeface="Baskerville Old Face" pitchFamily="18" charset="0"/>
              </a:rPr>
              <a:t>syntactic category </a:t>
            </a:r>
            <a:r>
              <a:rPr lang="en-US" sz="2400" dirty="0">
                <a:latin typeface="Baskerville Old Face" pitchFamily="18" charset="0"/>
              </a:rPr>
              <a:t>, as </a:t>
            </a:r>
            <a:r>
              <a:rPr lang="en-US" sz="2400" dirty="0" smtClean="0">
                <a:latin typeface="Baskerville Old Face" pitchFamily="18" charset="0"/>
              </a:rPr>
              <a:t>in:                    They  </a:t>
            </a:r>
            <a:r>
              <a:rPr lang="en-US" sz="2400" dirty="0">
                <a:latin typeface="Baskerville Old Face" pitchFamily="18" charset="0"/>
              </a:rPr>
              <a:t>bought some — spoons</a:t>
            </a:r>
          </a:p>
          <a:p>
            <a:pPr marL="0" indent="0" algn="l" rtl="0">
              <a:buNone/>
            </a:pPr>
            <a:r>
              <a:rPr lang="en-US" sz="2400" dirty="0" smtClean="0">
                <a:latin typeface="Baskerville Old Face" pitchFamily="18" charset="0"/>
              </a:rPr>
              <a:t>                                    cutlery.</a:t>
            </a:r>
          </a:p>
          <a:p>
            <a:pPr marL="0" indent="0" algn="l" rtl="0">
              <a:buNone/>
            </a:pPr>
            <a:r>
              <a:rPr lang="en-US" sz="2400" dirty="0">
                <a:solidFill>
                  <a:srgbClr val="C00000"/>
                </a:solidFill>
                <a:latin typeface="Baskerville Old Face" pitchFamily="18" charset="0"/>
              </a:rPr>
              <a:t>2-  </a:t>
            </a:r>
            <a:r>
              <a:rPr lang="en-US" sz="2400" b="1" dirty="0">
                <a:solidFill>
                  <a:srgbClr val="C00000"/>
                </a:solidFill>
                <a:latin typeface="Baskerville Old Face" pitchFamily="18" charset="0"/>
              </a:rPr>
              <a:t>Syntagmatic relations</a:t>
            </a:r>
            <a:r>
              <a:rPr lang="en-US" sz="2400" dirty="0">
                <a:latin typeface="Baskerville Old Face" pitchFamily="18" charset="0"/>
              </a:rPr>
              <a:t>: Syntagmatic relations hold between items which occur in the same </a:t>
            </a:r>
            <a:r>
              <a:rPr lang="en-US" sz="2400" dirty="0" smtClean="0">
                <a:latin typeface="Baskerville Old Face" pitchFamily="18" charset="0"/>
              </a:rPr>
              <a:t>sentence, particularly </a:t>
            </a:r>
            <a:r>
              <a:rPr lang="en-US" sz="2400" dirty="0">
                <a:latin typeface="Baskerville Old Face" pitchFamily="18" charset="0"/>
              </a:rPr>
              <a:t>those which stand in an </a:t>
            </a:r>
            <a:r>
              <a:rPr lang="en-US" sz="2400" dirty="0">
                <a:solidFill>
                  <a:srgbClr val="002060"/>
                </a:solidFill>
                <a:latin typeface="Baskerville Old Face" pitchFamily="18" charset="0"/>
              </a:rPr>
              <a:t>intimate syntactic relationship</a:t>
            </a:r>
            <a:r>
              <a:rPr lang="en-US" sz="2400" dirty="0">
                <a:latin typeface="Baskerville Old Face" pitchFamily="18" charset="0"/>
              </a:rPr>
              <a:t>. </a:t>
            </a:r>
            <a:r>
              <a:rPr lang="en-US" sz="2400" dirty="0" smtClean="0">
                <a:latin typeface="Baskerville Old Face" pitchFamily="18" charset="0"/>
              </a:rPr>
              <a:t>For example:</a:t>
            </a:r>
          </a:p>
          <a:p>
            <a:pPr marL="0" indent="0" algn="l" rtl="0">
              <a:buNone/>
            </a:pPr>
            <a:r>
              <a:rPr lang="en-US" sz="2400" dirty="0" smtClean="0">
                <a:latin typeface="Baskerville Old Face" pitchFamily="18" charset="0"/>
              </a:rPr>
              <a:t> (</a:t>
            </a:r>
            <a:r>
              <a:rPr lang="en-US" sz="2400" dirty="0">
                <a:latin typeface="Baskerville Old Face" pitchFamily="18" charset="0"/>
              </a:rPr>
              <a:t>1) The girl ran across the </a:t>
            </a:r>
            <a:r>
              <a:rPr lang="en-US" sz="2400" dirty="0" smtClean="0">
                <a:latin typeface="Baskerville Old Face" pitchFamily="18" charset="0"/>
              </a:rPr>
              <a:t>field ( is a normal sentence)</a:t>
            </a:r>
          </a:p>
          <a:p>
            <a:pPr marL="0" indent="0" algn="l" rtl="0">
              <a:buNone/>
            </a:pPr>
            <a:r>
              <a:rPr lang="en-US" sz="2400" dirty="0" smtClean="0">
                <a:latin typeface="Baskerville Old Face" pitchFamily="18" charset="0"/>
              </a:rPr>
              <a:t> (</a:t>
            </a:r>
            <a:r>
              <a:rPr lang="en-US" sz="2400" dirty="0">
                <a:latin typeface="Baskerville Old Face" pitchFamily="18" charset="0"/>
              </a:rPr>
              <a:t>2) The girl </a:t>
            </a:r>
            <a:r>
              <a:rPr lang="en-US" sz="2400" dirty="0">
                <a:solidFill>
                  <a:srgbClr val="FF0000"/>
                </a:solidFill>
                <a:latin typeface="Baskerville Old Face" pitchFamily="18" charset="0"/>
              </a:rPr>
              <a:t>sat across the </a:t>
            </a:r>
            <a:r>
              <a:rPr lang="en-US" sz="2400" dirty="0" smtClean="0">
                <a:solidFill>
                  <a:srgbClr val="FF0000"/>
                </a:solidFill>
                <a:latin typeface="Baskerville Old Face" pitchFamily="18" charset="0"/>
              </a:rPr>
              <a:t>field </a:t>
            </a:r>
            <a:r>
              <a:rPr lang="en-US" sz="2400" dirty="0" smtClean="0">
                <a:latin typeface="Baskerville Old Face" pitchFamily="18" charset="0"/>
              </a:rPr>
              <a:t>(is an odd sentence)</a:t>
            </a:r>
          </a:p>
          <a:p>
            <a:pPr marL="0" indent="0" algn="l" rtl="0">
              <a:buNone/>
            </a:pPr>
            <a:r>
              <a:rPr lang="en-US" sz="2400" dirty="0" smtClean="0">
                <a:latin typeface="Baskerville Old Face" pitchFamily="18" charset="0"/>
              </a:rPr>
              <a:t> (</a:t>
            </a:r>
            <a:r>
              <a:rPr lang="en-US" sz="2400" dirty="0">
                <a:latin typeface="Baskerville Old Face" pitchFamily="18" charset="0"/>
              </a:rPr>
              <a:t>3) The </a:t>
            </a:r>
            <a:r>
              <a:rPr lang="en-US" sz="2400" dirty="0">
                <a:solidFill>
                  <a:srgbClr val="FF0000"/>
                </a:solidFill>
                <a:latin typeface="Baskerville Old Face" pitchFamily="18" charset="0"/>
              </a:rPr>
              <a:t>smell ran </a:t>
            </a:r>
            <a:r>
              <a:rPr lang="en-US" sz="2400" dirty="0">
                <a:latin typeface="Baskerville Old Face" pitchFamily="18" charset="0"/>
              </a:rPr>
              <a:t>across the </a:t>
            </a:r>
            <a:r>
              <a:rPr lang="en-US" sz="2400" dirty="0" smtClean="0">
                <a:latin typeface="Baskerville Old Face" pitchFamily="18" charset="0"/>
              </a:rPr>
              <a:t>field (is an odd sentence)</a:t>
            </a:r>
            <a:endParaRPr lang="ar-IQ" sz="2400" dirty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33783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92696"/>
            <a:ext cx="9036496" cy="6048672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000" b="1" dirty="0">
                <a:solidFill>
                  <a:srgbClr val="C00000"/>
                </a:solidFill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Baskerville Old Face" pitchFamily="18" charset="0"/>
              </a:rPr>
              <a:t>3-  Derivational sense relations</a:t>
            </a:r>
            <a:r>
              <a:rPr lang="en-US" sz="2400" dirty="0">
                <a:latin typeface="Baskerville Old Face" pitchFamily="18" charset="0"/>
              </a:rPr>
              <a:t> </a:t>
            </a:r>
            <a:r>
              <a:rPr lang="en-US" sz="2400" dirty="0" smtClean="0">
                <a:latin typeface="Baskerville Old Face" pitchFamily="18" charset="0"/>
              </a:rPr>
              <a:t>: they are </a:t>
            </a:r>
            <a:r>
              <a:rPr lang="en-US" sz="2400" dirty="0">
                <a:latin typeface="Baskerville Old Face" pitchFamily="18" charset="0"/>
              </a:rPr>
              <a:t>only accidentally found </a:t>
            </a:r>
            <a:r>
              <a:rPr lang="en-US" sz="2400" dirty="0" smtClean="0">
                <a:latin typeface="Baskerville Old Face" pitchFamily="18" charset="0"/>
              </a:rPr>
              <a:t>among words </a:t>
            </a:r>
            <a:r>
              <a:rPr lang="en-US" sz="2400" dirty="0">
                <a:latin typeface="Baskerville Old Face" pitchFamily="18" charset="0"/>
              </a:rPr>
              <a:t>forming part of a set of paradigmatic choices, and only accidentally contribute </a:t>
            </a:r>
            <a:r>
              <a:rPr lang="en-US" sz="2400" dirty="0" smtClean="0">
                <a:latin typeface="Baskerville Old Face" pitchFamily="18" charset="0"/>
              </a:rPr>
              <a:t>to cohesion. They </a:t>
            </a:r>
            <a:r>
              <a:rPr lang="en-US" sz="2400" dirty="0">
                <a:latin typeface="Baskerville Old Face" pitchFamily="18" charset="0"/>
              </a:rPr>
              <a:t>do, however, participate in one type of structuring of </a:t>
            </a:r>
            <a:r>
              <a:rPr lang="en-US" sz="2400" dirty="0" smtClean="0">
                <a:latin typeface="Baskerville Old Face" pitchFamily="18" charset="0"/>
              </a:rPr>
              <a:t>the vocabulary </a:t>
            </a:r>
            <a:r>
              <a:rPr lang="en-US" sz="2400" dirty="0">
                <a:latin typeface="Baskerville Old Face" pitchFamily="18" charset="0"/>
              </a:rPr>
              <a:t>of a language, since they manifest themselves </a:t>
            </a:r>
            <a:r>
              <a:rPr lang="en-US" sz="2400" dirty="0" smtClean="0">
                <a:latin typeface="Baskerville Old Face" pitchFamily="18" charset="0"/>
              </a:rPr>
              <a:t>among items in what </a:t>
            </a:r>
            <a:r>
              <a:rPr lang="en-US" sz="2400" dirty="0">
                <a:latin typeface="Baskerville Old Face" pitchFamily="18" charset="0"/>
              </a:rPr>
              <a:t>are called </a:t>
            </a:r>
            <a:r>
              <a:rPr lang="en-US" sz="2400" b="1" dirty="0">
                <a:latin typeface="Baskerville Old Face" pitchFamily="18" charset="0"/>
              </a:rPr>
              <a:t>word </a:t>
            </a:r>
            <a:r>
              <a:rPr lang="en-US" sz="2400" b="1" dirty="0" smtClean="0">
                <a:latin typeface="Baskerville Old Face" pitchFamily="18" charset="0"/>
              </a:rPr>
              <a:t>families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>
                <a:latin typeface="Baskerville Old Face" pitchFamily="18" charset="0"/>
              </a:rPr>
              <a:t>(i.e. words derived from a single root</a:t>
            </a:r>
            <a:r>
              <a:rPr lang="en-US" sz="2400" dirty="0" smtClean="0">
                <a:latin typeface="Baskerville Old Face" pitchFamily="18" charset="0"/>
              </a:rPr>
              <a:t>).</a:t>
            </a:r>
          </a:p>
          <a:p>
            <a:pPr marL="514350" indent="-514350" algn="l" rtl="0">
              <a:buFont typeface="+mj-lt"/>
              <a:buAutoNum type="romanLcPeriod"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Baskerville Old Face" pitchFamily="18" charset="0"/>
              </a:rPr>
              <a:t>cook(v.tr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Baskerville Old Face" pitchFamily="18" charset="0"/>
              </a:rPr>
              <a:t>.)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Baskerville Old Face" pitchFamily="18" charset="0"/>
              </a:rPr>
              <a:t>               </a:t>
            </a:r>
            <a:r>
              <a:rPr lang="en-US" sz="2400" dirty="0" smtClean="0">
                <a:latin typeface="Baskerville Old Face" pitchFamily="18" charset="0"/>
              </a:rPr>
              <a:t>Mary </a:t>
            </a:r>
            <a:r>
              <a:rPr lang="en-US" sz="2400" dirty="0">
                <a:latin typeface="Baskerville Old Face" pitchFamily="18" charset="0"/>
              </a:rPr>
              <a:t>is cooking supper tonight</a:t>
            </a:r>
          </a:p>
          <a:p>
            <a:pPr marL="514350" indent="-514350" algn="l" rtl="0">
              <a:buFont typeface="+mj-lt"/>
              <a:buAutoNum type="romanLcPeriod"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Baskerville Old Face" pitchFamily="18" charset="0"/>
              </a:rPr>
              <a:t>cook 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Baskerville Old Face" pitchFamily="18" charset="0"/>
              </a:rPr>
              <a:t>(</a:t>
            </a:r>
            <a:r>
              <a:rPr lang="en-US" sz="2400" dirty="0" err="1">
                <a:solidFill>
                  <a:schemeClr val="accent2">
                    <a:lumMod val="50000"/>
                  </a:schemeClr>
                </a:solidFill>
                <a:latin typeface="Baskerville Old Face" pitchFamily="18" charset="0"/>
              </a:rPr>
              <a:t>v.intr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Baskerville Old Face" pitchFamily="18" charset="0"/>
              </a:rPr>
              <a:t>.)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Baskerville Old Face" pitchFamily="18" charset="0"/>
              </a:rPr>
              <a:t>          </a:t>
            </a:r>
            <a:r>
              <a:rPr lang="en-US" sz="2400" dirty="0" smtClean="0">
                <a:latin typeface="Baskerville Old Face" pitchFamily="18" charset="0"/>
              </a:rPr>
              <a:t>Can </a:t>
            </a:r>
            <a:r>
              <a:rPr lang="en-US" sz="2400" dirty="0">
                <a:latin typeface="Baskerville Old Face" pitchFamily="18" charset="0"/>
              </a:rPr>
              <a:t>John cook?</a:t>
            </a:r>
          </a:p>
          <a:p>
            <a:pPr marL="514350" indent="-514350" algn="l" rtl="0">
              <a:buFont typeface="+mj-lt"/>
              <a:buAutoNum type="romanLcPeriod"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Baskerville Old Face" pitchFamily="18" charset="0"/>
              </a:rPr>
              <a:t>cook 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Baskerville Old Face" pitchFamily="18" charset="0"/>
              </a:rPr>
              <a:t>(</a:t>
            </a:r>
            <a:r>
              <a:rPr lang="en-US" sz="2400" dirty="0" err="1">
                <a:solidFill>
                  <a:schemeClr val="accent2">
                    <a:lumMod val="50000"/>
                  </a:schemeClr>
                </a:solidFill>
                <a:latin typeface="Baskerville Old Face" pitchFamily="18" charset="0"/>
              </a:rPr>
              <a:t>v.intr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Baskerville Old Face" pitchFamily="18" charset="0"/>
              </a:rPr>
              <a:t>.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Baskerville Old Face" pitchFamily="18" charset="0"/>
              </a:rPr>
              <a:t>           </a:t>
            </a:r>
            <a:r>
              <a:rPr lang="en-US" sz="2400" dirty="0" smtClean="0">
                <a:latin typeface="Baskerville Old Face" pitchFamily="18" charset="0"/>
              </a:rPr>
              <a:t>The </a:t>
            </a:r>
            <a:r>
              <a:rPr lang="en-US" sz="2400" dirty="0">
                <a:latin typeface="Baskerville Old Face" pitchFamily="18" charset="0"/>
              </a:rPr>
              <a:t>chicken is cooking)</a:t>
            </a:r>
          </a:p>
          <a:p>
            <a:pPr marL="514350" indent="-514350" algn="l" rtl="0">
              <a:buFont typeface="+mj-lt"/>
              <a:buAutoNum type="romanLcPeriod"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Baskerville Old Face" pitchFamily="18" charset="0"/>
              </a:rPr>
              <a:t>cook(n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Baskerville Old Face" pitchFamily="18" charset="0"/>
              </a:rPr>
              <a:t>.)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Baskerville Old Face" pitchFamily="18" charset="0"/>
              </a:rPr>
              <a:t>                 </a:t>
            </a:r>
            <a:r>
              <a:rPr lang="en-US" sz="2400" dirty="0" smtClean="0">
                <a:latin typeface="Baskerville Old Face" pitchFamily="18" charset="0"/>
              </a:rPr>
              <a:t>Lesley </a:t>
            </a:r>
            <a:r>
              <a:rPr lang="en-US" sz="2400" dirty="0">
                <a:latin typeface="Baskerville Old Face" pitchFamily="18" charset="0"/>
              </a:rPr>
              <a:t>is a good </a:t>
            </a:r>
            <a:r>
              <a:rPr lang="en-US" sz="2400" dirty="0" smtClean="0">
                <a:latin typeface="Baskerville Old Face" pitchFamily="18" charset="0"/>
              </a:rPr>
              <a:t>cook</a:t>
            </a:r>
          </a:p>
          <a:p>
            <a:pPr marL="514350" indent="-514350" algn="l" rtl="0">
              <a:buFont typeface="+mj-lt"/>
              <a:buAutoNum type="romanLcPeriod"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Baskerville Old Face" pitchFamily="18" charset="0"/>
              </a:rPr>
              <a:t>cooker</a:t>
            </a:r>
            <a:r>
              <a:rPr lang="en-US" sz="2400" dirty="0" smtClean="0">
                <a:latin typeface="Baskerville Old Face" pitchFamily="18" charset="0"/>
              </a:rPr>
              <a:t>                  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Baskerville Old Face" pitchFamily="18" charset="0"/>
              </a:rPr>
              <a:t> </a:t>
            </a:r>
            <a:r>
              <a:rPr lang="en-US" sz="2400" dirty="0" smtClean="0">
                <a:latin typeface="Baskerville Old Face" pitchFamily="18" charset="0"/>
              </a:rPr>
              <a:t>We've </a:t>
            </a:r>
            <a:r>
              <a:rPr lang="en-US" sz="2400" dirty="0">
                <a:latin typeface="Baskerville Old Face" pitchFamily="18" charset="0"/>
              </a:rPr>
              <a:t>bought a new cooker</a:t>
            </a:r>
          </a:p>
          <a:p>
            <a:pPr marL="514350" indent="-514350" algn="l" rtl="0">
              <a:buFont typeface="+mj-lt"/>
              <a:buAutoNum type="romanLcPeriod"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Baskerville Old Face" pitchFamily="18" charset="0"/>
              </a:rPr>
              <a:t>cooking 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Baskerville Old Face" pitchFamily="18" charset="0"/>
              </a:rPr>
              <a:t>(n.)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Baskerville Old Face" pitchFamily="18" charset="0"/>
              </a:rPr>
              <a:t>            </a:t>
            </a:r>
            <a:r>
              <a:rPr lang="en-US" sz="2400" dirty="0" smtClean="0">
                <a:latin typeface="Baskerville Old Face" pitchFamily="18" charset="0"/>
              </a:rPr>
              <a:t>John's </a:t>
            </a:r>
            <a:r>
              <a:rPr lang="en-US" sz="2400" dirty="0">
                <a:latin typeface="Baskerville Old Face" pitchFamily="18" charset="0"/>
              </a:rPr>
              <a:t>in love with Mary's cooking</a:t>
            </a:r>
          </a:p>
          <a:p>
            <a:pPr marL="514350" indent="-514350" algn="l" rtl="0">
              <a:buFont typeface="+mj-lt"/>
              <a:buAutoNum type="romanLcPeriod"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Baskerville Old Face" pitchFamily="18" charset="0"/>
              </a:rPr>
              <a:t>Cookery</a:t>
            </a:r>
            <a:r>
              <a:rPr lang="en-US" sz="2400" dirty="0" smtClean="0">
                <a:latin typeface="Baskerville Old Face" pitchFamily="18" charset="0"/>
              </a:rPr>
              <a:t>                  John </a:t>
            </a:r>
            <a:r>
              <a:rPr lang="en-US" sz="2400" dirty="0">
                <a:latin typeface="Baskerville Old Face" pitchFamily="18" charset="0"/>
              </a:rPr>
              <a:t>is taking cookery lessons.</a:t>
            </a:r>
          </a:p>
        </p:txBody>
      </p:sp>
    </p:spTree>
    <p:extLst>
      <p:ext uri="{BB962C8B-B14F-4D97-AF65-F5344CB8AC3E}">
        <p14:creationId xmlns:p14="http://schemas.microsoft.com/office/powerpoint/2010/main" val="12305389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rtl="0"/>
            <a:r>
              <a:rPr lang="en-US" sz="3200" dirty="0">
                <a:latin typeface="Bookman Old Style" pitchFamily="18" charset="0"/>
              </a:rPr>
              <a:t>Paradigmatic relations of identity and inclusion</a:t>
            </a:r>
            <a:endParaRPr lang="ar-IQ" sz="3200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568952" cy="5256584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000" dirty="0" smtClean="0">
                <a:latin typeface="Baskerville Old Face" pitchFamily="18" charset="0"/>
              </a:rPr>
              <a:t>1- </a:t>
            </a:r>
            <a:r>
              <a:rPr lang="en-US" sz="2400" dirty="0" smtClean="0">
                <a:latin typeface="Baskerville Old Face" pitchFamily="18" charset="0"/>
              </a:rPr>
              <a:t>Hyponymy</a:t>
            </a:r>
            <a:endParaRPr lang="ar-IQ" sz="2400" dirty="0">
              <a:latin typeface="Baskerville Old Face" pitchFamily="18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7" y="1628800"/>
            <a:ext cx="5854807" cy="454854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882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692696"/>
            <a:ext cx="8496944" cy="5976664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sz="2400" dirty="0" smtClean="0">
                <a:solidFill>
                  <a:srgbClr val="0070C0"/>
                </a:solidFill>
                <a:latin typeface="Baskerville Old Face" pitchFamily="18" charset="0"/>
              </a:rPr>
              <a:t>Some difficulties related to hyponymy</a:t>
            </a:r>
            <a:r>
              <a:rPr lang="en-US" sz="2400" dirty="0" smtClean="0">
                <a:latin typeface="Baskerville Old Face" pitchFamily="18" charset="0"/>
              </a:rPr>
              <a:t>:</a:t>
            </a:r>
            <a:endParaRPr lang="en-US" sz="2000" dirty="0" smtClean="0">
              <a:latin typeface="Baskerville Old Face" pitchFamily="18" charset="0"/>
            </a:endParaRPr>
          </a:p>
          <a:p>
            <a:pPr marL="0" indent="0" algn="l" rtl="0">
              <a:buNone/>
            </a:pPr>
            <a:r>
              <a:rPr lang="en-US" sz="2000" dirty="0" smtClean="0">
                <a:latin typeface="Baskerville Old Face" pitchFamily="18" charset="0"/>
              </a:rPr>
              <a:t>1. It's a </a:t>
            </a:r>
            <a:r>
              <a:rPr lang="en-US" sz="2000" dirty="0">
                <a:latin typeface="Baskerville Old Face" pitchFamily="18" charset="0"/>
              </a:rPr>
              <a:t>tulip </a:t>
            </a:r>
            <a:r>
              <a:rPr lang="en-US" sz="2000" dirty="0" smtClean="0">
                <a:latin typeface="Cambria Math"/>
                <a:ea typeface="Cambria Math"/>
              </a:rPr>
              <a:t>⊨</a:t>
            </a:r>
            <a:r>
              <a:rPr lang="en-US" sz="2000" dirty="0" smtClean="0">
                <a:latin typeface="Baskerville Old Face" pitchFamily="18" charset="0"/>
              </a:rPr>
              <a:t>It's </a:t>
            </a:r>
            <a:r>
              <a:rPr lang="en-US" sz="2000" dirty="0">
                <a:latin typeface="Baskerville Old Face" pitchFamily="18" charset="0"/>
              </a:rPr>
              <a:t>a </a:t>
            </a:r>
            <a:r>
              <a:rPr lang="en-US" sz="2000" dirty="0" smtClean="0">
                <a:latin typeface="Baskerville Old Face" pitchFamily="18" charset="0"/>
              </a:rPr>
              <a:t>flower.</a:t>
            </a:r>
          </a:p>
          <a:p>
            <a:pPr marL="0" indent="0" algn="l" rtl="0">
              <a:buNone/>
            </a:pPr>
            <a:r>
              <a:rPr lang="en-US" sz="2000" dirty="0" smtClean="0">
                <a:latin typeface="Baskerville Old Face" pitchFamily="18" charset="0"/>
              </a:rPr>
              <a:t>    </a:t>
            </a:r>
            <a:r>
              <a:rPr lang="en-US" sz="2000" dirty="0">
                <a:latin typeface="Baskerville Old Face" pitchFamily="18" charset="0"/>
              </a:rPr>
              <a:t>It's not a tulip </a:t>
            </a:r>
            <a:r>
              <a:rPr lang="en-US" sz="2000" dirty="0" smtClean="0">
                <a:latin typeface="Cambria Math"/>
                <a:ea typeface="Cambria Math"/>
              </a:rPr>
              <a:t>⊭ </a:t>
            </a:r>
            <a:r>
              <a:rPr lang="en-US" sz="2000" dirty="0" smtClean="0">
                <a:latin typeface="Baskerville Old Face" pitchFamily="18" charset="0"/>
              </a:rPr>
              <a:t>It's </a:t>
            </a:r>
            <a:r>
              <a:rPr lang="en-US" sz="2000" dirty="0">
                <a:latin typeface="Baskerville Old Face" pitchFamily="18" charset="0"/>
              </a:rPr>
              <a:t>not a </a:t>
            </a:r>
            <a:r>
              <a:rPr lang="en-US" sz="2000" dirty="0" smtClean="0">
                <a:latin typeface="Baskerville Old Face" pitchFamily="18" charset="0"/>
              </a:rPr>
              <a:t>flower.(may be it is carnation or daisy).</a:t>
            </a:r>
          </a:p>
          <a:p>
            <a:pPr marL="0" indent="0" algn="l" rtl="0">
              <a:buNone/>
            </a:pPr>
            <a:r>
              <a:rPr lang="en-US" sz="2000" dirty="0" smtClean="0">
                <a:latin typeface="Baskerville Old Face" pitchFamily="18" charset="0"/>
              </a:rPr>
              <a:t>2.  </a:t>
            </a:r>
            <a:r>
              <a:rPr lang="en-US" sz="2000" i="1" dirty="0" err="1" smtClean="0">
                <a:latin typeface="Baskerville Old Face" pitchFamily="18" charset="0"/>
              </a:rPr>
              <a:t>stallion:horse</a:t>
            </a:r>
            <a:r>
              <a:rPr lang="en-US" sz="2000" dirty="0" smtClean="0">
                <a:latin typeface="Baskerville Old Face" pitchFamily="18" charset="0"/>
              </a:rPr>
              <a:t> </a:t>
            </a:r>
            <a:r>
              <a:rPr lang="en-US" sz="2000" dirty="0" smtClean="0">
                <a:latin typeface="Cambria Math"/>
                <a:ea typeface="Cambria Math"/>
              </a:rPr>
              <a:t>≠</a:t>
            </a:r>
            <a:r>
              <a:rPr lang="en-US" sz="2000" i="1" dirty="0" err="1" smtClean="0">
                <a:latin typeface="Baskerville Old Face" pitchFamily="18" charset="0"/>
              </a:rPr>
              <a:t>knife:cutlery</a:t>
            </a:r>
            <a:r>
              <a:rPr lang="en-US" sz="2000" dirty="0" smtClean="0">
                <a:latin typeface="Baskerville Old Face" pitchFamily="18" charset="0"/>
              </a:rPr>
              <a:t> ( may be it is surgical knife).</a:t>
            </a:r>
          </a:p>
          <a:p>
            <a:pPr marL="0" indent="0" algn="l" rtl="0">
              <a:buNone/>
            </a:pPr>
            <a:r>
              <a:rPr lang="en-US" sz="2000" dirty="0">
                <a:latin typeface="Baskerville Old Face" pitchFamily="18" charset="0"/>
              </a:rPr>
              <a:t>3. Although hyponymy is a paradigmatic relation, it has </a:t>
            </a:r>
            <a:r>
              <a:rPr lang="en-US" sz="2000" dirty="0" smtClean="0">
                <a:latin typeface="Baskerville Old Face" pitchFamily="18" charset="0"/>
              </a:rPr>
              <a:t>syntagmatic consequences. </a:t>
            </a:r>
          </a:p>
          <a:p>
            <a:pPr marL="0" indent="0" algn="l" rtl="0">
              <a:buNone/>
            </a:pPr>
            <a:r>
              <a:rPr lang="en-US" sz="2000" dirty="0" smtClean="0">
                <a:latin typeface="Baskerville Old Face" pitchFamily="18" charset="0"/>
              </a:rPr>
              <a:t>  Apples </a:t>
            </a:r>
            <a:r>
              <a:rPr lang="en-US" sz="2000" dirty="0">
                <a:latin typeface="Baskerville Old Face" pitchFamily="18" charset="0"/>
              </a:rPr>
              <a:t>and other fruit</a:t>
            </a:r>
          </a:p>
          <a:p>
            <a:pPr marL="0" indent="0" algn="l" rtl="0">
              <a:buNone/>
            </a:pPr>
            <a:r>
              <a:rPr lang="en-US" sz="2000" dirty="0" smtClean="0">
                <a:solidFill>
                  <a:srgbClr val="FF0000"/>
                </a:solidFill>
                <a:latin typeface="Baskerville Old Face" pitchFamily="18" charset="0"/>
              </a:rPr>
              <a:t>  ?fruit </a:t>
            </a:r>
            <a:r>
              <a:rPr lang="en-US" sz="2000" dirty="0">
                <a:solidFill>
                  <a:srgbClr val="FF0000"/>
                </a:solidFill>
                <a:latin typeface="Baskerville Old Face" pitchFamily="18" charset="0"/>
              </a:rPr>
              <a:t>and other </a:t>
            </a:r>
            <a:r>
              <a:rPr lang="en-US" sz="2000" dirty="0" smtClean="0">
                <a:solidFill>
                  <a:srgbClr val="FF0000"/>
                </a:solidFill>
                <a:latin typeface="Baskerville Old Face" pitchFamily="18" charset="0"/>
              </a:rPr>
              <a:t>apples</a:t>
            </a:r>
            <a:endParaRPr lang="en-US" sz="2000" dirty="0" smtClean="0">
              <a:latin typeface="Baskerville Old Face" pitchFamily="18" charset="0"/>
            </a:endParaRPr>
          </a:p>
          <a:p>
            <a:pPr marL="0" indent="0" algn="l" rtl="0">
              <a:buNone/>
            </a:pPr>
            <a:r>
              <a:rPr lang="en-US" sz="2000" dirty="0">
                <a:latin typeface="Baskerville Old Face" pitchFamily="18" charset="0"/>
              </a:rPr>
              <a:t>4. The concept of hyponymy can </a:t>
            </a:r>
            <a:r>
              <a:rPr lang="en-US" sz="2000" dirty="0" smtClean="0">
                <a:latin typeface="Baskerville Old Face" pitchFamily="18" charset="0"/>
              </a:rPr>
              <a:t>be expressed </a:t>
            </a:r>
            <a:r>
              <a:rPr lang="en-US" sz="2000" dirty="0">
                <a:latin typeface="Baskerville Old Face" pitchFamily="18" charset="0"/>
              </a:rPr>
              <a:t>in ordinary language as X is a type/kind/sort of </a:t>
            </a:r>
            <a:r>
              <a:rPr lang="en-US" sz="2000" dirty="0" smtClean="0">
                <a:latin typeface="Baskerville Old Face" pitchFamily="18" charset="0"/>
              </a:rPr>
              <a:t>Y </a:t>
            </a:r>
          </a:p>
          <a:p>
            <a:pPr marL="0" indent="0" algn="l" rtl="0">
              <a:buNone/>
            </a:pPr>
            <a:r>
              <a:rPr lang="en-US" sz="2000" dirty="0">
                <a:latin typeface="Baskerville Old Face" pitchFamily="18" charset="0"/>
              </a:rPr>
              <a:t>A horse is a type of animal.</a:t>
            </a:r>
          </a:p>
          <a:p>
            <a:pPr marL="0" indent="0" algn="l" rtl="0">
              <a:buNone/>
            </a:pPr>
            <a:r>
              <a:rPr lang="en-US" sz="2000" dirty="0">
                <a:solidFill>
                  <a:srgbClr val="FF0000"/>
                </a:solidFill>
                <a:latin typeface="Baskerville Old Face" pitchFamily="18" charset="0"/>
              </a:rPr>
              <a:t>?A kitten is a sort of cat</a:t>
            </a:r>
            <a:r>
              <a:rPr lang="en-US" sz="2000" dirty="0">
                <a:latin typeface="Baskerville Old Face" pitchFamily="18" charset="0"/>
              </a:rPr>
              <a:t>. (A kitten is a young </a:t>
            </a:r>
            <a:r>
              <a:rPr lang="en-US" sz="2000" dirty="0" smtClean="0">
                <a:latin typeface="Baskerville Old Face" pitchFamily="18" charset="0"/>
              </a:rPr>
              <a:t>cat). </a:t>
            </a:r>
          </a:p>
          <a:p>
            <a:pPr marL="0" indent="0" algn="l" rtl="0">
              <a:buNone/>
            </a:pPr>
            <a:r>
              <a:rPr lang="en-US" sz="2000" dirty="0">
                <a:latin typeface="Baskerville Old Face" pitchFamily="18" charset="0"/>
              </a:rPr>
              <a:t>5. Understood as a purely logical notion, hyponymy is a transitive relation: if</a:t>
            </a:r>
          </a:p>
          <a:p>
            <a:pPr marL="0" indent="0" algn="l" rtl="0">
              <a:buNone/>
            </a:pPr>
            <a:r>
              <a:rPr lang="en-US" sz="2000" dirty="0">
                <a:latin typeface="Baskerville Old Face" pitchFamily="18" charset="0"/>
              </a:rPr>
              <a:t>A is a hyponym of B, and B a hyponym of C, then A is necessarily a hyponym</a:t>
            </a:r>
          </a:p>
          <a:p>
            <a:pPr marL="0" indent="0" algn="l" rtl="0">
              <a:buNone/>
            </a:pPr>
            <a:r>
              <a:rPr lang="en-US" sz="2000" dirty="0">
                <a:latin typeface="Baskerville Old Face" pitchFamily="18" charset="0"/>
              </a:rPr>
              <a:t>of </a:t>
            </a:r>
            <a:r>
              <a:rPr lang="en-US" sz="2000" dirty="0" smtClean="0">
                <a:latin typeface="Baskerville Old Face" pitchFamily="18" charset="0"/>
              </a:rPr>
              <a:t>C (A </a:t>
            </a:r>
            <a:r>
              <a:rPr lang="en-US" sz="2000" dirty="0">
                <a:latin typeface="Baskerville Old Face" pitchFamily="18" charset="0"/>
              </a:rPr>
              <a:t>= spaniel, B = dog, C = </a:t>
            </a:r>
            <a:r>
              <a:rPr lang="en-US" sz="2000" dirty="0" smtClean="0">
                <a:latin typeface="Baskerville Old Face" pitchFamily="18" charset="0"/>
              </a:rPr>
              <a:t>animal), but</a:t>
            </a:r>
          </a:p>
          <a:p>
            <a:pPr marL="0" indent="0" algn="l" rtl="0">
              <a:buNone/>
            </a:pPr>
            <a:r>
              <a:rPr lang="en-US" sz="2000" dirty="0" smtClean="0">
                <a:latin typeface="Baskerville Old Face" pitchFamily="18" charset="0"/>
              </a:rPr>
              <a:t>  A </a:t>
            </a:r>
            <a:r>
              <a:rPr lang="en-US" sz="2000" dirty="0">
                <a:latin typeface="Baskerville Old Face" pitchFamily="18" charset="0"/>
              </a:rPr>
              <a:t>car-seat is a type of seat.</a:t>
            </a:r>
          </a:p>
          <a:p>
            <a:pPr marL="0" indent="0" algn="l" rtl="0">
              <a:buNone/>
            </a:pPr>
            <a:r>
              <a:rPr lang="en-US" sz="2000" dirty="0" smtClean="0">
                <a:latin typeface="Baskerville Old Face" pitchFamily="18" charset="0"/>
              </a:rPr>
              <a:t>  A </a:t>
            </a:r>
            <a:r>
              <a:rPr lang="en-US" sz="2000" dirty="0">
                <a:latin typeface="Baskerville Old Face" pitchFamily="18" charset="0"/>
              </a:rPr>
              <a:t>seat is a type of furniture.</a:t>
            </a:r>
          </a:p>
          <a:p>
            <a:pPr marL="0" indent="0" algn="l" rtl="0">
              <a:buNone/>
            </a:pPr>
            <a:r>
              <a:rPr lang="en-US" sz="2000" dirty="0">
                <a:solidFill>
                  <a:srgbClr val="FF0000"/>
                </a:solidFill>
                <a:latin typeface="Baskerville Old Face" pitchFamily="18" charset="0"/>
              </a:rPr>
              <a:t>*</a:t>
            </a:r>
            <a:r>
              <a:rPr lang="en-US" sz="2000" dirty="0" smtClean="0">
                <a:solidFill>
                  <a:srgbClr val="FF0000"/>
                </a:solidFill>
                <a:latin typeface="Baskerville Old Face" pitchFamily="18" charset="0"/>
              </a:rPr>
              <a:t>A </a:t>
            </a:r>
            <a:r>
              <a:rPr lang="en-US" sz="2000" dirty="0">
                <a:solidFill>
                  <a:srgbClr val="FF0000"/>
                </a:solidFill>
                <a:latin typeface="Baskerville Old Face" pitchFamily="18" charset="0"/>
              </a:rPr>
              <a:t>car-seat is a type of </a:t>
            </a:r>
            <a:r>
              <a:rPr lang="en-US" sz="2000" dirty="0" smtClean="0">
                <a:solidFill>
                  <a:srgbClr val="FF0000"/>
                </a:solidFill>
                <a:latin typeface="Baskerville Old Face" pitchFamily="18" charset="0"/>
              </a:rPr>
              <a:t>furniture.</a:t>
            </a:r>
          </a:p>
          <a:p>
            <a:pPr marL="0" indent="0" algn="l" rtl="0">
              <a:buNone/>
            </a:pPr>
            <a:endParaRPr lang="en-US" sz="2000" dirty="0" smtClean="0">
              <a:latin typeface="Baskerville Old Face" pitchFamily="18" charset="0"/>
            </a:endParaRPr>
          </a:p>
          <a:p>
            <a:pPr marL="0" indent="0" algn="l" rtl="0">
              <a:buNone/>
            </a:pPr>
            <a:endParaRPr lang="ar-IQ" sz="2000" dirty="0">
              <a:solidFill>
                <a:schemeClr val="tx1">
                  <a:lumMod val="95000"/>
                  <a:lumOff val="5000"/>
                </a:schemeClr>
              </a:solidFill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8273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TM02455519[[fn=Winter]]</Template>
  <TotalTime>2050</TotalTime>
  <Words>1571</Words>
  <Application>Microsoft Office PowerPoint</Application>
  <PresentationFormat>On-screen Show (4:3)</PresentationFormat>
  <Paragraphs>154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Paradigmatic sense relations of inclusion and identity </vt:lpstr>
      <vt:lpstr>The nature of sense relations</vt:lpstr>
      <vt:lpstr>PowerPoint Presentation</vt:lpstr>
      <vt:lpstr>PowerPoint Presentation</vt:lpstr>
      <vt:lpstr>What sort of entities do sense relations relate?</vt:lpstr>
      <vt:lpstr>Varieties of sense relation</vt:lpstr>
      <vt:lpstr>PowerPoint Presentation</vt:lpstr>
      <vt:lpstr>Paradigmatic relations of identity and inclusion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References 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Paradigmatic sense relations of inclusion and identity</dc:title>
  <dc:creator>DR.Ahmed Saker 2o1O</dc:creator>
  <cp:lastModifiedBy>DR.Ahmed Saker 2o1O</cp:lastModifiedBy>
  <cp:revision>108</cp:revision>
  <dcterms:created xsi:type="dcterms:W3CDTF">2018-11-02T05:32:41Z</dcterms:created>
  <dcterms:modified xsi:type="dcterms:W3CDTF">2018-11-15T09:07:28Z</dcterms:modified>
</cp:coreProperties>
</file>