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0764" autoAdjust="0"/>
  </p:normalViewPr>
  <p:slideViewPr>
    <p:cSldViewPr>
      <p:cViewPr varScale="1">
        <p:scale>
          <a:sx n="67" d="100"/>
          <a:sy n="67" d="100"/>
        </p:scale>
        <p:origin x="-147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ABD2-C835-4158-A797-2A1608C1ABD0}" type="datetimeFigureOut">
              <a:rPr lang="ar-IQ" smtClean="0"/>
              <a:t>17/02/1440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1CBB1-D193-4E1A-9992-7550B78F2B1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ABD2-C835-4158-A797-2A1608C1ABD0}" type="datetimeFigureOut">
              <a:rPr lang="ar-IQ" smtClean="0"/>
              <a:t>17/02/1440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1CBB1-D193-4E1A-9992-7550B78F2B1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ABD2-C835-4158-A797-2A1608C1ABD0}" type="datetimeFigureOut">
              <a:rPr lang="ar-IQ" smtClean="0"/>
              <a:t>17/02/1440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1CBB1-D193-4E1A-9992-7550B78F2B1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ABD2-C835-4158-A797-2A1608C1ABD0}" type="datetimeFigureOut">
              <a:rPr lang="ar-IQ" smtClean="0"/>
              <a:t>17/02/1440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1CBB1-D193-4E1A-9992-7550B78F2B1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ABD2-C835-4158-A797-2A1608C1ABD0}" type="datetimeFigureOut">
              <a:rPr lang="ar-IQ" smtClean="0"/>
              <a:t>17/02/1440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1CBB1-D193-4E1A-9992-7550B78F2B1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ABD2-C835-4158-A797-2A1608C1ABD0}" type="datetimeFigureOut">
              <a:rPr lang="ar-IQ" smtClean="0"/>
              <a:t>17/02/1440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1CBB1-D193-4E1A-9992-7550B78F2B10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ABD2-C835-4158-A797-2A1608C1ABD0}" type="datetimeFigureOut">
              <a:rPr lang="ar-IQ" smtClean="0"/>
              <a:t>17/02/1440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1CBB1-D193-4E1A-9992-7550B78F2B1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ABD2-C835-4158-A797-2A1608C1ABD0}" type="datetimeFigureOut">
              <a:rPr lang="ar-IQ" smtClean="0"/>
              <a:t>17/02/1440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1CBB1-D193-4E1A-9992-7550B78F2B1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ABD2-C835-4158-A797-2A1608C1ABD0}" type="datetimeFigureOut">
              <a:rPr lang="ar-IQ" smtClean="0"/>
              <a:t>17/02/1440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1CBB1-D193-4E1A-9992-7550B78F2B1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ABD2-C835-4158-A797-2A1608C1ABD0}" type="datetimeFigureOut">
              <a:rPr lang="ar-IQ" smtClean="0"/>
              <a:t>17/02/1440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E71CBB1-D193-4E1A-9992-7550B78F2B1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ABD2-C835-4158-A797-2A1608C1ABD0}" type="datetimeFigureOut">
              <a:rPr lang="ar-IQ" smtClean="0"/>
              <a:t>17/02/1440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1CBB1-D193-4E1A-9992-7550B78F2B1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961ABD2-C835-4158-A797-2A1608C1ABD0}" type="datetimeFigureOut">
              <a:rPr lang="ar-IQ" smtClean="0"/>
              <a:t>17/02/1440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DE71CBB1-D193-4E1A-9992-7550B78F2B10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152127"/>
          </a:xfrm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IQ" b="1" dirty="0">
                <a:solidFill>
                  <a:srgbClr val="1F497D"/>
                </a:solidFill>
                <a:latin typeface="Simplified Arabic"/>
                <a:ea typeface="Calibri"/>
                <a:cs typeface="PT Bold Heading"/>
              </a:rPr>
              <a:t/>
            </a:r>
            <a:br>
              <a:rPr lang="ar-IQ" b="1" dirty="0">
                <a:solidFill>
                  <a:srgbClr val="1F497D"/>
                </a:solidFill>
                <a:latin typeface="Simplified Arabic"/>
                <a:ea typeface="Calibri"/>
                <a:cs typeface="PT Bold Heading"/>
              </a:rPr>
            </a:br>
            <a:r>
              <a:rPr lang="ar-IQ" b="1" dirty="0">
                <a:solidFill>
                  <a:srgbClr val="1F497D"/>
                </a:solidFill>
                <a:latin typeface="Simplified Arabic"/>
                <a:ea typeface="Calibri"/>
                <a:cs typeface="PT Bold Heading"/>
              </a:rPr>
              <a:t>المحاضرة الاولى في المذاهب الادبية</a:t>
            </a:r>
            <a:r>
              <a:rPr lang="en-US" sz="2400" dirty="0">
                <a:latin typeface="Calibri"/>
                <a:ea typeface="Calibri"/>
                <a:cs typeface="Arial"/>
              </a:rPr>
              <a:t/>
            </a:r>
            <a:br>
              <a:rPr lang="en-US" sz="2400" dirty="0">
                <a:latin typeface="Calibri"/>
                <a:ea typeface="Calibri"/>
                <a:cs typeface="Arial"/>
              </a:rPr>
            </a:b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467544" y="1628800"/>
            <a:ext cx="7992888" cy="4392488"/>
          </a:xfrm>
        </p:spPr>
        <p:txBody>
          <a:bodyPr>
            <a:normAutofit/>
          </a:bodyPr>
          <a:lstStyle/>
          <a:p>
            <a:pPr algn="ctr"/>
            <a:r>
              <a:rPr lang="ar-IQ" sz="3600" b="1" dirty="0" smtClean="0">
                <a:solidFill>
                  <a:srgbClr val="C00000"/>
                </a:solidFill>
                <a:cs typeface="PT Bold Heading" pitchFamily="2" charset="-78"/>
              </a:rPr>
              <a:t>النظرية الادبية</a:t>
            </a:r>
          </a:p>
          <a:p>
            <a:endParaRPr lang="ar-IQ" sz="2400" b="1" dirty="0" smtClean="0">
              <a:solidFill>
                <a:srgbClr val="C00000"/>
              </a:solidFill>
              <a:cs typeface="PT Bold Heading" pitchFamily="2" charset="-78"/>
            </a:endParaRPr>
          </a:p>
          <a:p>
            <a:endParaRPr lang="ar-IQ" sz="2400" b="1" dirty="0">
              <a:solidFill>
                <a:srgbClr val="C00000"/>
              </a:solidFill>
              <a:cs typeface="PT Bold Heading" pitchFamily="2" charset="-78"/>
            </a:endParaRPr>
          </a:p>
          <a:p>
            <a:r>
              <a:rPr lang="ar-IQ" sz="2400" b="1" dirty="0" smtClean="0">
                <a:solidFill>
                  <a:srgbClr val="C00000"/>
                </a:solidFill>
                <a:cs typeface="PT Bold Heading" pitchFamily="2" charset="-78"/>
              </a:rPr>
              <a:t>د. إسراء حسين جابر </a:t>
            </a:r>
            <a:endParaRPr lang="ar-IQ" sz="2400" b="1" dirty="0">
              <a:solidFill>
                <a:srgbClr val="C00000"/>
              </a:solidFill>
              <a:cs typeface="PT Bold Heading" pitchFamily="2" charset="-7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789040"/>
            <a:ext cx="5522731" cy="3058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9145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IQ" b="1" dirty="0" smtClean="0">
                <a:solidFill>
                  <a:srgbClr val="C00000"/>
                </a:solidFill>
                <a:latin typeface="Simplified Arabic"/>
                <a:ea typeface="Calibri"/>
                <a:cs typeface="PT Bold Heading"/>
              </a:rPr>
              <a:t/>
            </a:r>
            <a:br>
              <a:rPr lang="ar-IQ" b="1" dirty="0" smtClean="0">
                <a:solidFill>
                  <a:srgbClr val="C00000"/>
                </a:solidFill>
                <a:latin typeface="Simplified Arabic"/>
                <a:ea typeface="Calibri"/>
                <a:cs typeface="PT Bold Heading"/>
              </a:rPr>
            </a:br>
            <a:r>
              <a:rPr lang="ar-IQ" b="1" dirty="0" smtClean="0">
                <a:solidFill>
                  <a:srgbClr val="C00000"/>
                </a:solidFill>
                <a:latin typeface="Simplified Arabic"/>
                <a:ea typeface="Calibri"/>
                <a:cs typeface="PT Bold Heading"/>
              </a:rPr>
              <a:t>اولا </a:t>
            </a:r>
            <a:r>
              <a:rPr lang="ar-IQ" b="1" dirty="0">
                <a:solidFill>
                  <a:srgbClr val="C00000"/>
                </a:solidFill>
                <a:latin typeface="Simplified Arabic"/>
                <a:ea typeface="Calibri"/>
                <a:cs typeface="PT Bold Heading"/>
              </a:rPr>
              <a:t>: تعريف النظرية الادبية </a:t>
            </a:r>
            <a:r>
              <a:rPr lang="en-US" sz="1800" dirty="0">
                <a:latin typeface="Calibri"/>
                <a:ea typeface="Calibri"/>
                <a:cs typeface="Arial"/>
              </a:rPr>
              <a:t/>
            </a:r>
            <a:br>
              <a:rPr lang="en-US" sz="1800" dirty="0">
                <a:latin typeface="Calibri"/>
                <a:ea typeface="Calibri"/>
                <a:cs typeface="Arial"/>
              </a:rPr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22960" y="1412776"/>
            <a:ext cx="7520940" cy="3267701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sz="2800" dirty="0" smtClean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   هو </a:t>
            </a:r>
            <a:r>
              <a:rPr lang="ar-IQ" sz="2800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النظرية التي تهتم بدراسة مبادئ الادب واصنافه </a:t>
            </a:r>
            <a:r>
              <a:rPr lang="ar-IQ" sz="2800" dirty="0" err="1" smtClean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ومعاييرهبينما</a:t>
            </a:r>
            <a:r>
              <a:rPr lang="ar-IQ" sz="2800" dirty="0" smtClean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 </a:t>
            </a:r>
            <a:r>
              <a:rPr lang="ar-IQ" sz="2800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تنتمي الدراسات التي تركز اهتمامها على الاعمال الادبية نفسها ، اما الى (النقد الادبي) واما الى (التاريخ الادبي).</a:t>
            </a:r>
            <a:endParaRPr lang="en-US" sz="28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sz="2800" dirty="0" smtClean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   ويرى </a:t>
            </a:r>
            <a:r>
              <a:rPr lang="ar-IQ" sz="2800" dirty="0" err="1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رينيه</a:t>
            </a:r>
            <a:r>
              <a:rPr lang="ar-IQ" sz="2800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 ويليك ، ان اصطلاح (نظرية الادب ) قد يشمل كلا من (نظرية النقد الادبي ) و (نظرية التاريخ الادبي)</a:t>
            </a:r>
            <a:endParaRPr lang="en-US" sz="2800" dirty="0">
              <a:latin typeface="Calibri"/>
              <a:ea typeface="Calibri"/>
              <a:cs typeface="Arial"/>
            </a:endParaRPr>
          </a:p>
          <a:p>
            <a:pPr algn="just"/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3857969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32656"/>
            <a:ext cx="7632848" cy="4392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4215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99592" y="116632"/>
            <a:ext cx="7520940" cy="936104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b="1" dirty="0" smtClean="0">
                <a:solidFill>
                  <a:srgbClr val="C00000"/>
                </a:solidFill>
                <a:latin typeface="Calibri"/>
                <a:ea typeface="Calibri"/>
                <a:cs typeface="Simplified Arabic"/>
              </a:rPr>
              <a:t/>
            </a:r>
            <a:br>
              <a:rPr lang="ar-IQ" b="1" dirty="0" smtClean="0">
                <a:solidFill>
                  <a:srgbClr val="C00000"/>
                </a:solidFill>
                <a:latin typeface="Calibri"/>
                <a:ea typeface="Calibri"/>
                <a:cs typeface="Simplified Arabic"/>
              </a:rPr>
            </a:br>
            <a:r>
              <a:rPr lang="ar-IQ" b="1" dirty="0" smtClean="0">
                <a:solidFill>
                  <a:srgbClr val="C00000"/>
                </a:solidFill>
                <a:latin typeface="Calibri"/>
                <a:ea typeface="Calibri"/>
                <a:cs typeface="Simplified Arabic"/>
              </a:rPr>
              <a:t>ما </a:t>
            </a:r>
            <a:r>
              <a:rPr lang="ar-IQ" b="1" dirty="0">
                <a:solidFill>
                  <a:srgbClr val="C00000"/>
                </a:solidFill>
                <a:latin typeface="Calibri"/>
                <a:ea typeface="Calibri"/>
                <a:cs typeface="Simplified Arabic"/>
              </a:rPr>
              <a:t>هو رأيك من حيث علاقة النظرية الادبية بالنقد وتاريخ الادب </a:t>
            </a:r>
            <a:r>
              <a:rPr lang="en-US" sz="1800" dirty="0">
                <a:latin typeface="Calibri"/>
                <a:ea typeface="Calibri"/>
                <a:cs typeface="Arial"/>
              </a:rPr>
              <a:t/>
            </a:r>
            <a:br>
              <a:rPr lang="en-US" sz="1800" dirty="0">
                <a:latin typeface="Calibri"/>
                <a:ea typeface="Calibri"/>
                <a:cs typeface="Arial"/>
              </a:rPr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84054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sz="2400" dirty="0" smtClean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   هناك </a:t>
            </a:r>
            <a:r>
              <a:rPr lang="ar-IQ" sz="2400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خيط دقيق يفصل بين النظريات الثلاث ، فلا غنى للنظرية الادبية عن النقد الادبي وبدونه </a:t>
            </a:r>
            <a:r>
              <a:rPr lang="ar-IQ" sz="2400" dirty="0" err="1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لايمكن</a:t>
            </a:r>
            <a:r>
              <a:rPr lang="ar-IQ" sz="2400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 ان تقوم نظرية ادب ، كما </a:t>
            </a:r>
            <a:r>
              <a:rPr lang="ar-IQ" sz="2400" dirty="0" err="1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لايمكن</a:t>
            </a:r>
            <a:r>
              <a:rPr lang="ar-IQ" sz="2400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 للنقد الادبي الاستغناء عن التاريخ الادبي .وعلى الرغم من متانة العلاقة بين نظريات الادب والنقد والتاريخ ، فان لكل واحدة منها خصوصيتها المميزة لها .من جانب اخر عُنيت الدراسات الادبية بتحقيق الصلة بين الادب من جهة ، وبين ما يحيط به من ظروف بيئية واحوال طبيعية ، وانتماءات جنسية وتأثيرات اجتماعية ودينية وهو ما يطلق عليه (تاريخ الادب)، اي ان التاريخ ضروري لفهم الادب لكنه يبقى محتفظا باستقلاله عن النظرية الادبية وعن النقد الادبي .</a:t>
            </a:r>
            <a:endParaRPr lang="en-US" sz="2400" dirty="0">
              <a:latin typeface="Calibri"/>
              <a:ea typeface="Calibri"/>
              <a:cs typeface="Arial"/>
            </a:endParaRPr>
          </a:p>
          <a:p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2432962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90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IQ" sz="2400" b="1" dirty="0">
                <a:solidFill>
                  <a:srgbClr val="C00000"/>
                </a:solidFill>
                <a:ea typeface="Calibri"/>
                <a:cs typeface="Simplified Arabic"/>
              </a:rPr>
              <a:t>اي المصطلحات تفضل (نظرية الادب) ام (علم الادب) (البحث الادبي) </a:t>
            </a:r>
            <a:endParaRPr lang="ar-IQ" sz="24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22960" y="1484784"/>
            <a:ext cx="7520940" cy="338437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ar-IQ" sz="2800" dirty="0" smtClean="0">
              <a:solidFill>
                <a:srgbClr val="1F497D"/>
              </a:solidFill>
              <a:latin typeface="Calibri"/>
              <a:ea typeface="Calibri"/>
              <a:cs typeface="Simplified Arabic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sz="2800" dirty="0" smtClean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   مصطلح </a:t>
            </a:r>
            <a:r>
              <a:rPr lang="ar-IQ" sz="2800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(نظرية الادب ) افضل المصطلحات وذلك لان علم الادب اقرب في دلالته الى العلوم الطبيعية كما ان ( البحث الادبي) يفهم منه استبعاد النقد والتقويم والتأمل .</a:t>
            </a:r>
            <a:endParaRPr lang="en-US" sz="2800" dirty="0">
              <a:latin typeface="Calibri"/>
              <a:ea typeface="Calibri"/>
              <a:cs typeface="Arial"/>
            </a:endParaRPr>
          </a:p>
          <a:p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1595512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68697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IQ" dirty="0" smtClean="0">
                <a:solidFill>
                  <a:srgbClr val="C00000"/>
                </a:solidFill>
                <a:cs typeface="+mn-cs"/>
              </a:rPr>
              <a:t>هدف النقد</a:t>
            </a:r>
            <a:endParaRPr lang="ar-IQ" dirty="0">
              <a:solidFill>
                <a:srgbClr val="C00000"/>
              </a:solidFill>
              <a:cs typeface="+mn-cs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22960" y="1412776"/>
            <a:ext cx="7520940" cy="3267701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sz="2400" dirty="0">
                <a:solidFill>
                  <a:srgbClr val="C00000"/>
                </a:solidFill>
                <a:latin typeface="Calibri"/>
                <a:ea typeface="Calibri"/>
                <a:cs typeface="Simplified Arabic"/>
              </a:rPr>
              <a:t>س/ اذا كانت النظرية الادبية تدرس الادب في اشكاله وتطوره دون ان تلح في استخدام قدر كبير من (الحس الفني ) ودون ان تحتاج الى مهارة فنية وقوانين خاصة لا يكون لها نصيب في (نظرية الادب) فما هو هدف النقد؟</a:t>
            </a:r>
            <a:endParaRPr lang="en-US" sz="24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sz="2400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ج/ يقول </a:t>
            </a:r>
            <a:r>
              <a:rPr lang="ar-IQ" sz="2400" dirty="0" err="1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رينيه</a:t>
            </a:r>
            <a:r>
              <a:rPr lang="ar-IQ" sz="2400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 ويليك ان هدف النقد هو المعرفة الفكرية التي يكون للذوق فيها دور فاعل في الحكم النقدي .</a:t>
            </a:r>
            <a:endParaRPr lang="en-US" sz="2400" dirty="0">
              <a:latin typeface="Calibri"/>
              <a:ea typeface="Calibri"/>
              <a:cs typeface="Arial"/>
            </a:endParaRPr>
          </a:p>
          <a:p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1635088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83099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ar-IQ" b="1" dirty="0" smtClean="0">
                <a:solidFill>
                  <a:srgbClr val="C00000"/>
                </a:solidFill>
                <a:latin typeface="Simplified Arabic"/>
                <a:ea typeface="Calibri"/>
                <a:cs typeface="PT Bold Heading"/>
              </a:rPr>
              <a:t> </a:t>
            </a:r>
            <a:r>
              <a:rPr lang="ar-IQ" b="1" dirty="0">
                <a:solidFill>
                  <a:srgbClr val="C00000"/>
                </a:solidFill>
                <a:latin typeface="Simplified Arabic"/>
                <a:ea typeface="Calibri"/>
                <a:cs typeface="PT Bold Heading"/>
              </a:rPr>
              <a:t>الآراء التي أسهمت في تأسيس ونشأة النظرية الادبية :</a:t>
            </a:r>
            <a:endParaRPr lang="en-US" sz="18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22960" y="1412776"/>
            <a:ext cx="7520940" cy="432048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 algn="just">
              <a:lnSpc>
                <a:spcPct val="115000"/>
              </a:lnSpc>
              <a:buFont typeface="Simplified Arabic"/>
              <a:buChar char="-"/>
            </a:pPr>
            <a:r>
              <a:rPr lang="ar-IQ" sz="1800" dirty="0">
                <a:solidFill>
                  <a:srgbClr val="1F497D"/>
                </a:solidFill>
                <a:latin typeface="Calibri"/>
                <a:ea typeface="Calibri"/>
              </a:rPr>
              <a:t>قامت نظرية الادب على اراء افلاطون ومواقفه من الشعر ومن الشعراء الذين أعلن عن طردهم من جمهوريته .</a:t>
            </a:r>
            <a:endParaRPr lang="en-US" sz="1800" dirty="0">
              <a:latin typeface="Calibri"/>
              <a:ea typeface="Calibri"/>
            </a:endParaRPr>
          </a:p>
          <a:p>
            <a:pPr lvl="0" algn="just">
              <a:lnSpc>
                <a:spcPct val="115000"/>
              </a:lnSpc>
              <a:buFont typeface="Simplified Arabic"/>
              <a:buChar char="-"/>
            </a:pPr>
            <a:r>
              <a:rPr lang="ar-IQ" sz="1800" dirty="0">
                <a:solidFill>
                  <a:srgbClr val="1F497D"/>
                </a:solidFill>
                <a:latin typeface="Calibri"/>
                <a:ea typeface="Calibri"/>
              </a:rPr>
              <a:t>ويرى البعض ، ان ازدهار النقد الادبي الروماني وبفضل التأثر بالنقد اليوناني ، هو الذي حقق بناء نظرية ادبية محددة واضحة المعالم صاغها باحثو عصر النهضة فيما يعرف بالكلاسيكية الجديدة .</a:t>
            </a:r>
            <a:endParaRPr lang="en-US" sz="1800" dirty="0">
              <a:latin typeface="Calibri"/>
              <a:ea typeface="Calibri"/>
            </a:endParaRPr>
          </a:p>
          <a:p>
            <a:pPr lvl="0" algn="just">
              <a:lnSpc>
                <a:spcPct val="115000"/>
              </a:lnSpc>
              <a:buFont typeface="Simplified Arabic"/>
              <a:buChar char="-"/>
            </a:pPr>
            <a:r>
              <a:rPr lang="ar-IQ" sz="1800" dirty="0">
                <a:solidFill>
                  <a:srgbClr val="1F497D"/>
                </a:solidFill>
                <a:latin typeface="Calibri"/>
                <a:ea typeface="Calibri"/>
              </a:rPr>
              <a:t>وهناك رأي اخر يجزم على ان اول نظرية ادبية قامت بفضل ارسطو الذي نظر الى الادب نظرة نقدية فاحصة ، واصدر الكثير من الاحكام التي صارت في بداية عصر النهضة قاعدة للمذهب الكلاسيكي .</a:t>
            </a:r>
            <a:endParaRPr lang="en-US" sz="1800" dirty="0">
              <a:latin typeface="Calibri"/>
              <a:ea typeface="Calibri"/>
            </a:endParaRPr>
          </a:p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r>
              <a:rPr lang="ar-IQ" sz="1800" dirty="0">
                <a:solidFill>
                  <a:srgbClr val="1F497D"/>
                </a:solidFill>
                <a:latin typeface="Calibri"/>
                <a:ea typeface="Calibri"/>
              </a:rPr>
              <a:t>فقد ناقش ارسطو الكثير من اهداف الشعر وكانت مناقشته لها اساس </a:t>
            </a:r>
            <a:r>
              <a:rPr lang="ar-IQ" sz="1800" u="sng" dirty="0">
                <a:solidFill>
                  <a:srgbClr val="1F497D"/>
                </a:solidFill>
                <a:latin typeface="Calibri"/>
                <a:ea typeface="Calibri"/>
              </a:rPr>
              <a:t>فني وفلسفي وخلقي وتربوي </a:t>
            </a:r>
            <a:r>
              <a:rPr lang="ar-IQ" sz="1800" dirty="0">
                <a:solidFill>
                  <a:srgbClr val="1F497D"/>
                </a:solidFill>
                <a:latin typeface="Calibri"/>
                <a:ea typeface="Calibri"/>
              </a:rPr>
              <a:t>، افضت جميعها الى تأسيس (نظرية ادبية )تكشف عن طبيعتها وتحدد خصائصها وصولا الى استخراج مبادئ عامة تفسر طبيعة الادب من حيث هو ، وتحديد القوانين العامة التي تحكم حياته وتطوره. هذه الجهود اقتصرت على الفن الشعري خصوصا منه  (فن الدراما).</a:t>
            </a:r>
            <a:endParaRPr lang="en-US" sz="1800" dirty="0">
              <a:effectLst/>
              <a:latin typeface="Calibri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398643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زوايا">
  <a:themeElements>
    <a:clrScheme name="زوايا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زوايا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زوايا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18</TotalTime>
  <Words>438</Words>
  <Application>Microsoft Office PowerPoint</Application>
  <PresentationFormat>عرض على الشاشة (3:4)‏</PresentationFormat>
  <Paragraphs>21</Paragraphs>
  <Slides>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زوايا</vt:lpstr>
      <vt:lpstr> المحاضرة الاولى في المذاهب الادبية </vt:lpstr>
      <vt:lpstr> اولا : تعريف النظرية الادبية  </vt:lpstr>
      <vt:lpstr>عرض تقديمي في PowerPoint</vt:lpstr>
      <vt:lpstr> ما هو رأيك من حيث علاقة النظرية الادبية بالنقد وتاريخ الادب  </vt:lpstr>
      <vt:lpstr>اي المصطلحات تفضل (نظرية الادب) ام (علم الادب) (البحث الادبي) </vt:lpstr>
      <vt:lpstr>هدف النقد</vt:lpstr>
      <vt:lpstr> الآراء التي أسهمت في تأسيس ونشأة النظرية الادبية :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الاولى في المذاهب الادبية</dc:title>
  <dc:creator>DR.Ahmed Saker 2o1O</dc:creator>
  <cp:lastModifiedBy>DR.Ahmed Saker 2o1O</cp:lastModifiedBy>
  <cp:revision>4</cp:revision>
  <dcterms:created xsi:type="dcterms:W3CDTF">2018-10-23T11:22:35Z</dcterms:created>
  <dcterms:modified xsi:type="dcterms:W3CDTF">2018-10-27T12:17:58Z</dcterms:modified>
</cp:coreProperties>
</file>