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1"/>
      </p:bgRef>
    </p:bg>
    <p:spTree>
      <p:nvGrpSpPr>
        <p:cNvPr id="1" name=""/>
        <p:cNvGrpSpPr/>
        <p:nvPr/>
      </p:nvGrpSpPr>
      <p:grpSpPr>
        <a:xfrm>
          <a:off x="0" y="0"/>
          <a:ext cx="0" cy="0"/>
          <a:chOff x="0" y="0"/>
          <a:chExt cx="0" cy="0"/>
        </a:xfrm>
      </p:grpSpPr>
      <p:sp>
        <p:nvSpPr>
          <p:cNvPr id="8" name="عنوان 7"/>
          <p:cNvSpPr>
            <a:spLocks noGrp="1"/>
          </p:cNvSpPr>
          <p:nvPr>
            <p:ph type="ctrTitle"/>
          </p:nvPr>
        </p:nvSpPr>
        <p:spPr>
          <a:xfrm>
            <a:off x="2286000" y="3124200"/>
            <a:ext cx="6172200" cy="1894362"/>
          </a:xfrm>
        </p:spPr>
        <p:txBody>
          <a:bodyPr/>
          <a:lstStyle>
            <a:lvl1pPr>
              <a:defRPr b="1"/>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bwMode="auto">
          <a:xfrm rot="5400000">
            <a:off x="7764621" y="1174097"/>
            <a:ext cx="2286000" cy="381000"/>
          </a:xfrm>
        </p:spPr>
        <p:txBody>
          <a:bodyPr/>
          <a:lstStyle/>
          <a:p>
            <a:fld id="{D63A612F-AD9D-4CA5-B94C-38387AAFBB3A}" type="datetimeFigureOut">
              <a:rPr lang="ar-IQ" smtClean="0"/>
              <a:t>17/02/1440</a:t>
            </a:fld>
            <a:endParaRPr lang="ar-IQ"/>
          </a:p>
        </p:txBody>
      </p:sp>
      <p:sp>
        <p:nvSpPr>
          <p:cNvPr id="17" name="عنصر نائب للتذييل 16"/>
          <p:cNvSpPr>
            <a:spLocks noGrp="1"/>
          </p:cNvSpPr>
          <p:nvPr>
            <p:ph type="ftr" sz="quarter" idx="11"/>
          </p:nvPr>
        </p:nvSpPr>
        <p:spPr bwMode="auto">
          <a:xfrm rot="5400000">
            <a:off x="7077269" y="4181669"/>
            <a:ext cx="3657600" cy="384048"/>
          </a:xfrm>
        </p:spPr>
        <p:txBody>
          <a:bodyPr/>
          <a:lstStyle/>
          <a:p>
            <a:endParaRPr lang="ar-IQ"/>
          </a:p>
        </p:txBody>
      </p:sp>
      <p:sp>
        <p:nvSpPr>
          <p:cNvPr id="10" name="مستطيل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مستطيل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مستطيل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رابط مستقيم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رابط مستقيم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رابط مستقيم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مستطيل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شكل بيضاوي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شكل بيضاوي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شكل بيضاوي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عنصر نائب لرقم الشريحة 28"/>
          <p:cNvSpPr>
            <a:spLocks noGrp="1"/>
          </p:cNvSpPr>
          <p:nvPr>
            <p:ph type="sldNum" sz="quarter" idx="12"/>
          </p:nvPr>
        </p:nvSpPr>
        <p:spPr bwMode="auto">
          <a:xfrm>
            <a:off x="1325544" y="4928702"/>
            <a:ext cx="609600" cy="517524"/>
          </a:xfrm>
        </p:spPr>
        <p:txBody>
          <a:bodyPr/>
          <a:lstStyle/>
          <a:p>
            <a:fld id="{60F40965-E922-497B-961E-AF46CCD53008}" type="slidenum">
              <a:rPr lang="ar-IQ" smtClean="0"/>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63A612F-AD9D-4CA5-B94C-38387AAFBB3A}" type="datetimeFigureOut">
              <a:rPr lang="ar-IQ" smtClean="0"/>
              <a:t>17/02/1440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0F40965-E922-497B-961E-AF46CCD5300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676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D63A612F-AD9D-4CA5-B94C-38387AAFBB3A}" type="datetimeFigureOut">
              <a:rPr lang="ar-IQ" smtClean="0"/>
              <a:t>17/02/1440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60F40965-E922-497B-961E-AF46CCD5300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8" name="عنصر نائب للمحتوى 7"/>
          <p:cNvSpPr>
            <a:spLocks noGrp="1"/>
          </p:cNvSpPr>
          <p:nvPr>
            <p:ph sz="quarter" idx="1"/>
          </p:nvPr>
        </p:nvSpPr>
        <p:spPr>
          <a:xfrm>
            <a:off x="457200" y="1600200"/>
            <a:ext cx="7467600" cy="487375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4"/>
          </p:nvPr>
        </p:nvSpPr>
        <p:spPr/>
        <p:txBody>
          <a:bodyPr rtlCol="0"/>
          <a:lstStyle/>
          <a:p>
            <a:fld id="{D63A612F-AD9D-4CA5-B94C-38387AAFBB3A}" type="datetimeFigureOut">
              <a:rPr lang="ar-IQ" smtClean="0"/>
              <a:t>17/02/1440</a:t>
            </a:fld>
            <a:endParaRPr lang="ar-IQ"/>
          </a:p>
        </p:txBody>
      </p:sp>
      <p:sp>
        <p:nvSpPr>
          <p:cNvPr id="9" name="عنصر نائب لرقم الشريحة 8"/>
          <p:cNvSpPr>
            <a:spLocks noGrp="1"/>
          </p:cNvSpPr>
          <p:nvPr>
            <p:ph type="sldNum" sz="quarter" idx="15"/>
          </p:nvPr>
        </p:nvSpPr>
        <p:spPr/>
        <p:txBody>
          <a:bodyPr rtlCol="0"/>
          <a:lstStyle/>
          <a:p>
            <a:fld id="{60F40965-E922-497B-961E-AF46CCD53008}" type="slidenum">
              <a:rPr lang="ar-IQ" smtClean="0"/>
              <a:t>‹#›</a:t>
            </a:fld>
            <a:endParaRPr lang="ar-IQ"/>
          </a:p>
        </p:txBody>
      </p:sp>
      <p:sp>
        <p:nvSpPr>
          <p:cNvPr id="10" name="عنصر نائب للتذييل 9"/>
          <p:cNvSpPr>
            <a:spLocks noGrp="1"/>
          </p:cNvSpPr>
          <p:nvPr>
            <p:ph type="ftr" sz="quarter" idx="16"/>
          </p:nvPr>
        </p:nvSpPr>
        <p:spPr/>
        <p:txBody>
          <a:bodyPr rtlCol="0"/>
          <a:lstStyle/>
          <a:p>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286000" y="2895600"/>
            <a:ext cx="6172200" cy="2053590"/>
          </a:xfrm>
        </p:spPr>
        <p:txBody>
          <a:bodyPr/>
          <a:lstStyle>
            <a:lvl1pPr algn="l">
              <a:buNone/>
              <a:defRPr sz="3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bwMode="auto">
          <a:xfrm rot="5400000">
            <a:off x="7763256" y="1170432"/>
            <a:ext cx="2286000" cy="381000"/>
          </a:xfrm>
        </p:spPr>
        <p:txBody>
          <a:bodyPr/>
          <a:lstStyle/>
          <a:p>
            <a:fld id="{D63A612F-AD9D-4CA5-B94C-38387AAFBB3A}" type="datetimeFigureOut">
              <a:rPr lang="ar-IQ" smtClean="0"/>
              <a:t>17/02/1440</a:t>
            </a:fld>
            <a:endParaRPr lang="ar-IQ"/>
          </a:p>
        </p:txBody>
      </p:sp>
      <p:sp>
        <p:nvSpPr>
          <p:cNvPr id="5" name="عنصر نائب للتذييل 4"/>
          <p:cNvSpPr>
            <a:spLocks noGrp="1"/>
          </p:cNvSpPr>
          <p:nvPr>
            <p:ph type="ftr" sz="quarter" idx="11"/>
          </p:nvPr>
        </p:nvSpPr>
        <p:spPr bwMode="auto">
          <a:xfrm rot="5400000">
            <a:off x="7077456" y="4178808"/>
            <a:ext cx="3657600" cy="384048"/>
          </a:xfrm>
        </p:spPr>
        <p:txBody>
          <a:bodyPr/>
          <a:lstStyle/>
          <a:p>
            <a:endParaRPr lang="ar-IQ"/>
          </a:p>
        </p:txBody>
      </p:sp>
      <p:sp>
        <p:nvSpPr>
          <p:cNvPr id="9" name="مستطيل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رابط مستقيم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رابط مستقيم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رابط مستقيم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رابط مستقيم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مستطيل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شكل بيضاوي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شكل بيضاوي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شكل بيضاوي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شكل بيضاوي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شكل بيضاوي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رابط مستقيم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عنصر نائب لرقم الشريحة 5"/>
          <p:cNvSpPr>
            <a:spLocks noGrp="1"/>
          </p:cNvSpPr>
          <p:nvPr>
            <p:ph type="sldNum" sz="quarter" idx="12"/>
          </p:nvPr>
        </p:nvSpPr>
        <p:spPr bwMode="auto">
          <a:xfrm>
            <a:off x="1340616" y="4928702"/>
            <a:ext cx="609600" cy="517524"/>
          </a:xfrm>
        </p:spPr>
        <p:txBody>
          <a:bodyPr/>
          <a:lstStyle/>
          <a:p>
            <a:fld id="{60F40965-E922-497B-961E-AF46CCD53008}" type="slidenum">
              <a:rPr lang="ar-IQ" smtClean="0"/>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D63A612F-AD9D-4CA5-B94C-38387AAFBB3A}" type="datetimeFigureOut">
              <a:rPr lang="ar-IQ" smtClean="0"/>
              <a:t>17/02/1440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60F40965-E922-497B-961E-AF46CCD53008}" type="slidenum">
              <a:rPr lang="ar-IQ" smtClean="0"/>
              <a:t>‹#›</a:t>
            </a:fld>
            <a:endParaRPr lang="ar-IQ"/>
          </a:p>
        </p:txBody>
      </p:sp>
      <p:sp>
        <p:nvSpPr>
          <p:cNvPr id="9" name="عنصر نائب للمحتوى 8"/>
          <p:cNvSpPr>
            <a:spLocks noGrp="1"/>
          </p:cNvSpPr>
          <p:nvPr>
            <p:ph sz="quarter" idx="1"/>
          </p:nvPr>
        </p:nvSpPr>
        <p:spPr>
          <a:xfrm>
            <a:off x="457200"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270248" y="1600200"/>
            <a:ext cx="3657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7543800" cy="1143000"/>
          </a:xfrm>
        </p:spPr>
        <p:txBody>
          <a:bodyPr anchor="b"/>
          <a:lstStyle>
            <a:lvl1pPr>
              <a:defRPr/>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D63A612F-AD9D-4CA5-B94C-38387AAFBB3A}" type="datetimeFigureOut">
              <a:rPr lang="ar-IQ" smtClean="0"/>
              <a:t>17/02/1440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60F40965-E922-497B-961E-AF46CCD53008}" type="slidenum">
              <a:rPr lang="ar-IQ" smtClean="0"/>
              <a:t>‹#›</a:t>
            </a:fld>
            <a:endParaRPr lang="ar-IQ"/>
          </a:p>
        </p:txBody>
      </p:sp>
      <p:sp>
        <p:nvSpPr>
          <p:cNvPr id="11" name="عنصر نائب للمحتوى 10"/>
          <p:cNvSpPr>
            <a:spLocks noGrp="1"/>
          </p:cNvSpPr>
          <p:nvPr>
            <p:ph sz="quarter" idx="2"/>
          </p:nvPr>
        </p:nvSpPr>
        <p:spPr>
          <a:xfrm>
            <a:off x="457200"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quarter" idx="4"/>
          </p:nvPr>
        </p:nvSpPr>
        <p:spPr>
          <a:xfrm>
            <a:off x="4371975" y="2362200"/>
            <a:ext cx="3657600" cy="3886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نص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
        <p:nvSpPr>
          <p:cNvPr id="14" name="عنصر نائب للنص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ar-SA" smtClean="0"/>
              <a:t>انقر لتحرير أنماط النص الرئيسي</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6" name="عنصر نائب للتاريخ 5"/>
          <p:cNvSpPr>
            <a:spLocks noGrp="1"/>
          </p:cNvSpPr>
          <p:nvPr>
            <p:ph type="dt" sz="half" idx="10"/>
          </p:nvPr>
        </p:nvSpPr>
        <p:spPr/>
        <p:txBody>
          <a:bodyPr rtlCol="0"/>
          <a:lstStyle/>
          <a:p>
            <a:fld id="{D63A612F-AD9D-4CA5-B94C-38387AAFBB3A}" type="datetimeFigureOut">
              <a:rPr lang="ar-IQ" smtClean="0"/>
              <a:t>17/02/1440</a:t>
            </a:fld>
            <a:endParaRPr lang="ar-IQ"/>
          </a:p>
        </p:txBody>
      </p:sp>
      <p:sp>
        <p:nvSpPr>
          <p:cNvPr id="7" name="عنصر نائب لرقم الشريحة 6"/>
          <p:cNvSpPr>
            <a:spLocks noGrp="1"/>
          </p:cNvSpPr>
          <p:nvPr>
            <p:ph type="sldNum" sz="quarter" idx="11"/>
          </p:nvPr>
        </p:nvSpPr>
        <p:spPr/>
        <p:txBody>
          <a:bodyPr rtlCol="0"/>
          <a:lstStyle/>
          <a:p>
            <a:fld id="{60F40965-E922-497B-961E-AF46CCD53008}" type="slidenum">
              <a:rPr lang="ar-IQ" smtClean="0"/>
              <a:t>‹#›</a:t>
            </a:fld>
            <a:endParaRPr lang="ar-IQ"/>
          </a:p>
        </p:txBody>
      </p:sp>
      <p:sp>
        <p:nvSpPr>
          <p:cNvPr id="8" name="عنصر نائب للتذييل 7"/>
          <p:cNvSpPr>
            <a:spLocks noGrp="1"/>
          </p:cNvSpPr>
          <p:nvPr>
            <p:ph type="ftr" sz="quarter" idx="12"/>
          </p:nvPr>
        </p:nvSpPr>
        <p:spPr/>
        <p:txBody>
          <a:bodyPr rtlCol="0"/>
          <a:lstStyle/>
          <a:p>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63A612F-AD9D-4CA5-B94C-38387AAFBB3A}" type="datetimeFigureOut">
              <a:rPr lang="ar-IQ" smtClean="0"/>
              <a:t>17/02/1440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60F40965-E922-497B-961E-AF46CCD5300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عنوان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رابط مستقيم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رابط مستقيم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رابط مستقيم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مستطيل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رابط مستقيم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شكل بيضاوي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عنصر نائب للمحتوى 17"/>
          <p:cNvSpPr>
            <a:spLocks noGrp="1"/>
          </p:cNvSpPr>
          <p:nvPr>
            <p:ph sz="quarter" idx="1"/>
          </p:nvPr>
        </p:nvSpPr>
        <p:spPr>
          <a:xfrm>
            <a:off x="304800" y="274320"/>
            <a:ext cx="5638800" cy="6327648"/>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4"/>
          </p:nvPr>
        </p:nvSpPr>
        <p:spPr/>
        <p:txBody>
          <a:bodyPr rtlCol="0"/>
          <a:lstStyle/>
          <a:p>
            <a:fld id="{D63A612F-AD9D-4CA5-B94C-38387AAFBB3A}" type="datetimeFigureOut">
              <a:rPr lang="ar-IQ" smtClean="0"/>
              <a:t>17/02/1440</a:t>
            </a:fld>
            <a:endParaRPr lang="ar-IQ"/>
          </a:p>
        </p:txBody>
      </p:sp>
      <p:sp>
        <p:nvSpPr>
          <p:cNvPr id="22" name="عنصر نائب لرقم الشريحة 21"/>
          <p:cNvSpPr>
            <a:spLocks noGrp="1"/>
          </p:cNvSpPr>
          <p:nvPr>
            <p:ph type="sldNum" sz="quarter" idx="15"/>
          </p:nvPr>
        </p:nvSpPr>
        <p:spPr/>
        <p:txBody>
          <a:bodyPr rtlCol="0"/>
          <a:lstStyle/>
          <a:p>
            <a:fld id="{60F40965-E922-497B-961E-AF46CCD53008}" type="slidenum">
              <a:rPr lang="ar-IQ" smtClean="0"/>
              <a:t>‹#›</a:t>
            </a:fld>
            <a:endParaRPr lang="ar-IQ"/>
          </a:p>
        </p:txBody>
      </p:sp>
      <p:sp>
        <p:nvSpPr>
          <p:cNvPr id="23" name="عنصر نائب للتذييل 22"/>
          <p:cNvSpPr>
            <a:spLocks noGrp="1"/>
          </p:cNvSpPr>
          <p:nvPr>
            <p:ph type="ftr" sz="quarter" idx="16"/>
          </p:nvPr>
        </p:nvSpPr>
        <p:spPr/>
        <p:txBody>
          <a:bodyPr rtlCol="0"/>
          <a:lstStyle/>
          <a:p>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رابط مستقيم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بيضاوي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عنوان 1"/>
          <p:cNvSpPr>
            <a:spLocks noGrp="1"/>
          </p:cNvSpPr>
          <p:nvPr>
            <p:ph type="title"/>
          </p:nvPr>
        </p:nvSpPr>
        <p:spPr>
          <a:xfrm rot="5400000">
            <a:off x="3350133" y="3200400"/>
            <a:ext cx="6309360" cy="457200"/>
          </a:xfrm>
        </p:spPr>
        <p:txBody>
          <a:bodyPr anchor="b"/>
          <a:lstStyle>
            <a:lvl1pPr algn="l">
              <a:buNone/>
              <a:defRPr sz="2000" b="1"/>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10" name="رابط مستقيم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مستطيل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رابط مستقيم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رابط مستقيم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رابط مستقيم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عنصر نائب للتاريخ 16"/>
          <p:cNvSpPr>
            <a:spLocks noGrp="1"/>
          </p:cNvSpPr>
          <p:nvPr>
            <p:ph type="dt" sz="half" idx="10"/>
          </p:nvPr>
        </p:nvSpPr>
        <p:spPr/>
        <p:txBody>
          <a:bodyPr rtlCol="0"/>
          <a:lstStyle/>
          <a:p>
            <a:fld id="{D63A612F-AD9D-4CA5-B94C-38387AAFBB3A}" type="datetimeFigureOut">
              <a:rPr lang="ar-IQ" smtClean="0"/>
              <a:t>17/02/1440</a:t>
            </a:fld>
            <a:endParaRPr lang="ar-IQ"/>
          </a:p>
        </p:txBody>
      </p:sp>
      <p:sp>
        <p:nvSpPr>
          <p:cNvPr id="18" name="عنصر نائب لرقم الشريحة 17"/>
          <p:cNvSpPr>
            <a:spLocks noGrp="1"/>
          </p:cNvSpPr>
          <p:nvPr>
            <p:ph type="sldNum" sz="quarter" idx="11"/>
          </p:nvPr>
        </p:nvSpPr>
        <p:spPr/>
        <p:txBody>
          <a:bodyPr rtlCol="0"/>
          <a:lstStyle/>
          <a:p>
            <a:fld id="{60F40965-E922-497B-961E-AF46CCD53008}" type="slidenum">
              <a:rPr lang="ar-IQ" smtClean="0"/>
              <a:t>‹#›</a:t>
            </a:fld>
            <a:endParaRPr lang="ar-IQ"/>
          </a:p>
        </p:txBody>
      </p:sp>
      <p:sp>
        <p:nvSpPr>
          <p:cNvPr id="21" name="عنصر نائب للتذييل 20"/>
          <p:cNvSpPr>
            <a:spLocks noGrp="1"/>
          </p:cNvSpPr>
          <p:nvPr>
            <p:ph type="ftr" sz="quarter" idx="12"/>
          </p:nvPr>
        </p:nvSpPr>
        <p:spPr/>
        <p:txBody>
          <a:bodyPr rtlCol="0"/>
          <a:lstStyle/>
          <a:p>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رابط مستقيم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عنصر نائب للعنوان 21"/>
          <p:cNvSpPr>
            <a:spLocks noGrp="1"/>
          </p:cNvSpPr>
          <p:nvPr>
            <p:ph type="title"/>
          </p:nvPr>
        </p:nvSpPr>
        <p:spPr>
          <a:xfrm>
            <a:off x="457200" y="274638"/>
            <a:ext cx="7467600" cy="1143000"/>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63A612F-AD9D-4CA5-B94C-38387AAFBB3A}" type="datetimeFigureOut">
              <a:rPr lang="ar-IQ" smtClean="0"/>
              <a:t>17/02/1440</a:t>
            </a:fld>
            <a:endParaRPr lang="ar-IQ"/>
          </a:p>
        </p:txBody>
      </p:sp>
      <p:sp>
        <p:nvSpPr>
          <p:cNvPr id="3" name="عنصر نائب للتذييل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ar-IQ"/>
          </a:p>
        </p:txBody>
      </p:sp>
      <p:sp>
        <p:nvSpPr>
          <p:cNvPr id="7" name="رابط مستقيم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رابط مستقيم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مستطيل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رابط مستقيم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شكل بيضاوي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عنصر نائب لرقم الشريحة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0F40965-E922-497B-961E-AF46CCD53008}"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2286000" y="3789040"/>
            <a:ext cx="6172200" cy="792088"/>
          </a:xfrm>
        </p:spPr>
        <p:style>
          <a:lnRef idx="1">
            <a:schemeClr val="accent1"/>
          </a:lnRef>
          <a:fillRef idx="2">
            <a:schemeClr val="accent1"/>
          </a:fillRef>
          <a:effectRef idx="1">
            <a:schemeClr val="accent1"/>
          </a:effectRef>
          <a:fontRef idx="minor">
            <a:schemeClr val="dk1"/>
          </a:fontRef>
        </p:style>
        <p:txBody>
          <a:bodyPr/>
          <a:lstStyle/>
          <a:p>
            <a:r>
              <a:rPr lang="ar-IQ" dirty="0" smtClean="0"/>
              <a:t>المحاضرة الثانية في المذاهب الادبية </a:t>
            </a:r>
            <a:endParaRPr lang="ar-IQ" dirty="0"/>
          </a:p>
        </p:txBody>
      </p:sp>
      <p:sp>
        <p:nvSpPr>
          <p:cNvPr id="3" name="عنوان فرعي 2"/>
          <p:cNvSpPr>
            <a:spLocks noGrp="1"/>
          </p:cNvSpPr>
          <p:nvPr>
            <p:ph type="subTitle" idx="1"/>
          </p:nvPr>
        </p:nvSpPr>
        <p:spPr/>
        <p:style>
          <a:lnRef idx="1">
            <a:schemeClr val="accent1"/>
          </a:lnRef>
          <a:fillRef idx="2">
            <a:schemeClr val="accent1"/>
          </a:fillRef>
          <a:effectRef idx="1">
            <a:schemeClr val="accent1"/>
          </a:effectRef>
          <a:fontRef idx="minor">
            <a:schemeClr val="dk1"/>
          </a:fontRef>
        </p:style>
        <p:txBody>
          <a:bodyPr>
            <a:noAutofit/>
          </a:bodyPr>
          <a:lstStyle/>
          <a:p>
            <a:pPr marL="457200" algn="ctr">
              <a:lnSpc>
                <a:spcPct val="115000"/>
              </a:lnSpc>
            </a:pPr>
            <a:r>
              <a:rPr lang="ar-IQ" sz="2000" b="0" dirty="0" smtClean="0">
                <a:solidFill>
                  <a:schemeClr val="tx1"/>
                </a:solidFill>
                <a:latin typeface="Calibri"/>
                <a:ea typeface="Calibri"/>
                <a:cs typeface="PT Bold Heading" pitchFamily="2" charset="-78"/>
              </a:rPr>
              <a:t>خصوصية </a:t>
            </a:r>
            <a:r>
              <a:rPr lang="ar-IQ" sz="2000" b="0" dirty="0">
                <a:solidFill>
                  <a:schemeClr val="tx1"/>
                </a:solidFill>
                <a:latin typeface="Calibri"/>
                <a:ea typeface="Calibri"/>
                <a:cs typeface="PT Bold Heading" pitchFamily="2" charset="-78"/>
              </a:rPr>
              <a:t>نظرية </a:t>
            </a:r>
            <a:r>
              <a:rPr lang="ar-IQ" sz="2000" b="0" dirty="0" smtClean="0">
                <a:solidFill>
                  <a:schemeClr val="tx1"/>
                </a:solidFill>
                <a:latin typeface="Calibri"/>
                <a:ea typeface="Calibri"/>
                <a:cs typeface="PT Bold Heading" pitchFamily="2" charset="-78"/>
              </a:rPr>
              <a:t>الادب</a:t>
            </a:r>
            <a:endParaRPr lang="ar-IQ" sz="2000" b="0" dirty="0">
              <a:solidFill>
                <a:schemeClr val="tx1"/>
              </a:solidFill>
              <a:cs typeface="PT Bold Heading" pitchFamily="2" charset="-78"/>
            </a:endParaRPr>
          </a:p>
          <a:p>
            <a:r>
              <a:rPr lang="ar-IQ" sz="2000" b="0" dirty="0" smtClean="0">
                <a:solidFill>
                  <a:schemeClr val="tx1"/>
                </a:solidFill>
                <a:cs typeface="PT Bold Heading" pitchFamily="2" charset="-78"/>
              </a:rPr>
              <a:t>د. اسراء حسين جابر </a:t>
            </a:r>
            <a:endParaRPr lang="ar-IQ" sz="2000" b="0" dirty="0">
              <a:solidFill>
                <a:schemeClr val="tx1"/>
              </a:solidFill>
              <a:cs typeface="PT Bold Heading" pitchFamily="2" charset="-7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11760" y="620688"/>
            <a:ext cx="6048672" cy="27363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7874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994122"/>
          </a:xfrm>
        </p:spPr>
        <p:style>
          <a:lnRef idx="1">
            <a:schemeClr val="accent1"/>
          </a:lnRef>
          <a:fillRef idx="2">
            <a:schemeClr val="accent1"/>
          </a:fillRef>
          <a:effectRef idx="1">
            <a:schemeClr val="accent1"/>
          </a:effectRef>
          <a:fontRef idx="minor">
            <a:schemeClr val="dk1"/>
          </a:fontRef>
        </p:style>
        <p:txBody>
          <a:bodyPr/>
          <a:lstStyle/>
          <a:p>
            <a:pPr algn="ctr">
              <a:lnSpc>
                <a:spcPct val="115000"/>
              </a:lnSpc>
            </a:pPr>
            <a:r>
              <a:rPr lang="ar-IQ" sz="3200" b="1" dirty="0">
                <a:solidFill>
                  <a:srgbClr val="C00000"/>
                </a:solidFill>
                <a:latin typeface="Simplified Arabic"/>
                <a:ea typeface="Calibri"/>
                <a:cs typeface="PT Bold Heading"/>
              </a:rPr>
              <a:t>اهم المسائل التي عنيت بها (نظرية الادب)</a:t>
            </a:r>
            <a:endParaRPr lang="en-US" sz="2000" dirty="0">
              <a:effectLst/>
              <a:latin typeface="Calibri"/>
              <a:ea typeface="Calibri"/>
              <a:cs typeface="Arial"/>
            </a:endParaRPr>
          </a:p>
        </p:txBody>
      </p:sp>
      <p:sp>
        <p:nvSpPr>
          <p:cNvPr id="3" name="عنصر نائب للمحتوى 2"/>
          <p:cNvSpPr>
            <a:spLocks noGrp="1"/>
          </p:cNvSpPr>
          <p:nvPr>
            <p:ph sz="quarter" idx="1"/>
          </p:nvPr>
        </p:nvSpPr>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marL="342900" lvl="0" indent="-342900" algn="just">
              <a:lnSpc>
                <a:spcPct val="115000"/>
              </a:lnSpc>
              <a:buFont typeface="+mj-lt"/>
              <a:buAutoNum type="arabicPeriod"/>
            </a:pPr>
            <a:r>
              <a:rPr lang="ar-IQ" b="1" dirty="0">
                <a:solidFill>
                  <a:srgbClr val="1F497D"/>
                </a:solidFill>
                <a:latin typeface="Calibri"/>
                <a:ea typeface="Calibri"/>
                <a:cs typeface="Simplified Arabic"/>
              </a:rPr>
              <a:t>البحث في مصادر الادب وفي طبيعته الخاصة به والتي تميزه عن النشاطات البشرية الاخرى.</a:t>
            </a:r>
            <a:endParaRPr lang="en-US" sz="1600" dirty="0">
              <a:latin typeface="Calibri"/>
              <a:ea typeface="Calibri"/>
              <a:cs typeface="Arial"/>
            </a:endParaRPr>
          </a:p>
          <a:p>
            <a:pPr marL="342900" lvl="0" indent="-342900" algn="just">
              <a:lnSpc>
                <a:spcPct val="115000"/>
              </a:lnSpc>
              <a:buFont typeface="+mj-lt"/>
              <a:buAutoNum type="arabicPeriod"/>
            </a:pPr>
            <a:r>
              <a:rPr lang="ar-IQ" b="1" dirty="0">
                <a:solidFill>
                  <a:srgbClr val="1F497D"/>
                </a:solidFill>
                <a:latin typeface="Calibri"/>
                <a:ea typeface="Calibri"/>
                <a:cs typeface="Simplified Arabic"/>
              </a:rPr>
              <a:t>بحثت في قوانين تطوره ابتداء من منشئه ومرورا بكل المذاهب الادبية التي اسهمت في تطوره وتجديد اشكاله في ظل تطور المجتمع البشري وتغير مواقفه من الاجناس الادبية وما يتصل بها من مضامين فنية وقيم جمالية .</a:t>
            </a:r>
            <a:endParaRPr lang="en-US" sz="1600" dirty="0">
              <a:latin typeface="Calibri"/>
              <a:ea typeface="Calibri"/>
              <a:cs typeface="Arial"/>
            </a:endParaRPr>
          </a:p>
          <a:p>
            <a:pPr marL="342900" lvl="0" indent="-342900" algn="just">
              <a:lnSpc>
                <a:spcPct val="115000"/>
              </a:lnSpc>
              <a:buFont typeface="+mj-lt"/>
              <a:buAutoNum type="arabicPeriod"/>
            </a:pPr>
            <a:r>
              <a:rPr lang="ar-IQ" b="1" dirty="0">
                <a:solidFill>
                  <a:srgbClr val="1F497D"/>
                </a:solidFill>
                <a:latin typeface="Calibri"/>
                <a:ea typeface="Calibri"/>
                <a:cs typeface="Simplified Arabic"/>
              </a:rPr>
              <a:t>بحثت في الاداة الفنية </a:t>
            </a:r>
            <a:r>
              <a:rPr lang="ar-IQ" b="1" dirty="0" err="1">
                <a:solidFill>
                  <a:srgbClr val="1F497D"/>
                </a:solidFill>
                <a:latin typeface="Calibri"/>
                <a:ea typeface="Calibri"/>
                <a:cs typeface="Simplified Arabic"/>
              </a:rPr>
              <a:t>للادب</a:t>
            </a:r>
            <a:r>
              <a:rPr lang="ar-IQ" b="1" dirty="0">
                <a:solidFill>
                  <a:srgbClr val="1F497D"/>
                </a:solidFill>
                <a:latin typeface="Calibri"/>
                <a:ea typeface="Calibri"/>
                <a:cs typeface="Simplified Arabic"/>
              </a:rPr>
              <a:t> بوصفها اساسا لفهم طبيعة ذلك من خلال دراسة لغته التي تختزن سياقا تاريخيا واجتماعيا اكثر من اية اداة اخرى .</a:t>
            </a:r>
            <a:endParaRPr lang="en-US" sz="1600" dirty="0">
              <a:latin typeface="Calibri"/>
              <a:ea typeface="Calibri"/>
              <a:cs typeface="Arial"/>
            </a:endParaRPr>
          </a:p>
          <a:p>
            <a:pPr marL="342900" lvl="0" indent="-342900" algn="just">
              <a:lnSpc>
                <a:spcPct val="115000"/>
              </a:lnSpc>
              <a:buFont typeface="+mj-lt"/>
              <a:buAutoNum type="arabicPeriod"/>
            </a:pPr>
            <a:r>
              <a:rPr lang="ar-IQ" b="1" dirty="0">
                <a:solidFill>
                  <a:srgbClr val="1F497D"/>
                </a:solidFill>
                <a:latin typeface="Calibri"/>
                <a:ea typeface="Calibri"/>
                <a:cs typeface="Simplified Arabic"/>
              </a:rPr>
              <a:t>بحثت في طبيعة الادب شعرا كان ام نثرا .</a:t>
            </a:r>
            <a:endParaRPr lang="en-US" sz="1600" dirty="0">
              <a:latin typeface="Calibri"/>
              <a:ea typeface="Calibri"/>
              <a:cs typeface="Arial"/>
            </a:endParaRPr>
          </a:p>
          <a:p>
            <a:pPr marL="342900" lvl="0" indent="-342900" algn="just">
              <a:lnSpc>
                <a:spcPct val="115000"/>
              </a:lnSpc>
              <a:buFont typeface="+mj-lt"/>
              <a:buAutoNum type="arabicPeriod"/>
            </a:pPr>
            <a:r>
              <a:rPr lang="ar-IQ" b="1" dirty="0">
                <a:solidFill>
                  <a:srgbClr val="1F497D"/>
                </a:solidFill>
                <a:latin typeface="Calibri"/>
                <a:ea typeface="Calibri"/>
                <a:cs typeface="Simplified Arabic"/>
              </a:rPr>
              <a:t>بحثت في وظيفة الادب التي ترتبط بطبيعته ارتباطا متيناً، وتختلف من عصر الى اخر .</a:t>
            </a:r>
            <a:endParaRPr lang="en-US" sz="1600" dirty="0">
              <a:latin typeface="Calibri"/>
              <a:ea typeface="Calibri"/>
              <a:cs typeface="Arial"/>
            </a:endParaRPr>
          </a:p>
          <a:p>
            <a:pPr marL="342900" lvl="0" indent="-342900" algn="just">
              <a:lnSpc>
                <a:spcPct val="115000"/>
              </a:lnSpc>
              <a:buFont typeface="+mj-lt"/>
              <a:buAutoNum type="arabicPeriod"/>
            </a:pPr>
            <a:r>
              <a:rPr lang="ar-IQ" b="1" dirty="0">
                <a:solidFill>
                  <a:srgbClr val="1F497D"/>
                </a:solidFill>
                <a:latin typeface="Calibri"/>
                <a:ea typeface="Calibri"/>
                <a:cs typeface="Simplified Arabic"/>
              </a:rPr>
              <a:t>اتسعت دراسة نظرية الادب لتشمل العمل الادبي في جوانبه المختلفة منها علاقة الادب بعلم النفس ، وعلاقتهما بالمجتمع.</a:t>
            </a:r>
            <a:endParaRPr lang="en-US" sz="1600" dirty="0">
              <a:effectLst/>
              <a:latin typeface="Calibri"/>
              <a:ea typeface="Calibri"/>
              <a:cs typeface="Arial"/>
            </a:endParaRPr>
          </a:p>
        </p:txBody>
      </p:sp>
    </p:spTree>
    <p:extLst>
      <p:ext uri="{BB962C8B-B14F-4D97-AF65-F5344CB8AC3E}">
        <p14:creationId xmlns:p14="http://schemas.microsoft.com/office/powerpoint/2010/main" val="3993830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60648"/>
            <a:ext cx="7427168" cy="1008112"/>
          </a:xfrm>
        </p:spPr>
        <p:style>
          <a:lnRef idx="1">
            <a:schemeClr val="accent1"/>
          </a:lnRef>
          <a:fillRef idx="2">
            <a:schemeClr val="accent1"/>
          </a:fillRef>
          <a:effectRef idx="1">
            <a:schemeClr val="accent1"/>
          </a:effectRef>
          <a:fontRef idx="minor">
            <a:schemeClr val="dk1"/>
          </a:fontRef>
        </p:style>
        <p:txBody>
          <a:bodyPr/>
          <a:lstStyle/>
          <a:p>
            <a:pPr algn="ctr"/>
            <a:r>
              <a:rPr lang="ar-IQ" sz="3200" b="1" dirty="0">
                <a:solidFill>
                  <a:srgbClr val="C00000"/>
                </a:solidFill>
                <a:latin typeface="Simplified Arabic"/>
                <a:ea typeface="Calibri"/>
                <a:cs typeface="PT Bold Heading"/>
              </a:rPr>
              <a:t>نظرية الادب والعلوم الاخرى </a:t>
            </a:r>
            <a:endParaRPr lang="ar-IQ" dirty="0"/>
          </a:p>
        </p:txBody>
      </p:sp>
      <p:sp>
        <p:nvSpPr>
          <p:cNvPr id="3" name="عنصر نائب للمحتوى 2"/>
          <p:cNvSpPr>
            <a:spLocks noGrp="1"/>
          </p:cNvSpPr>
          <p:nvPr>
            <p:ph sz="quarter" idx="1"/>
          </p:nvPr>
        </p:nvSpPr>
        <p:spPr>
          <a:xfrm>
            <a:off x="457200" y="1844824"/>
            <a:ext cx="7467600" cy="4629128"/>
          </a:xfrm>
        </p:spPr>
        <p:style>
          <a:lnRef idx="1">
            <a:schemeClr val="accent1"/>
          </a:lnRef>
          <a:fillRef idx="2">
            <a:schemeClr val="accent1"/>
          </a:fillRef>
          <a:effectRef idx="1">
            <a:schemeClr val="accent1"/>
          </a:effectRef>
          <a:fontRef idx="minor">
            <a:schemeClr val="dk1"/>
          </a:fontRef>
        </p:style>
        <p:txBody>
          <a:bodyPr/>
          <a:lstStyle/>
          <a:p>
            <a:pPr algn="just">
              <a:lnSpc>
                <a:spcPct val="115000"/>
              </a:lnSpc>
            </a:pPr>
            <a:r>
              <a:rPr lang="ar-IQ" b="1" dirty="0">
                <a:solidFill>
                  <a:srgbClr val="C00000"/>
                </a:solidFill>
                <a:latin typeface="Calibri"/>
                <a:ea typeface="Calibri"/>
                <a:cs typeface="Simplified Arabic"/>
              </a:rPr>
              <a:t>س/ هل هناك صلة بين الادب وبين المجتمع ؟</a:t>
            </a:r>
            <a:endParaRPr lang="en-US" sz="1600" dirty="0">
              <a:latin typeface="Calibri"/>
              <a:ea typeface="Calibri"/>
              <a:cs typeface="Arial"/>
            </a:endParaRPr>
          </a:p>
          <a:p>
            <a:pPr algn="just">
              <a:lnSpc>
                <a:spcPct val="115000"/>
              </a:lnSpc>
            </a:pPr>
            <a:r>
              <a:rPr lang="ar-IQ" b="1" dirty="0">
                <a:solidFill>
                  <a:srgbClr val="1F497D"/>
                </a:solidFill>
                <a:latin typeface="Calibri"/>
                <a:ea typeface="Calibri"/>
                <a:cs typeface="Simplified Arabic"/>
              </a:rPr>
              <a:t>ج/ يرى البعض من النقاد ان هناك علاقة حميمة بين الادب والمجتمع ، فهم يجزمون على ان الادب مؤسسة اجتماعية اداته اللغة ، وهي من خلق المجتمع والوسائل الادبية اجتماعية في صميم طبيعتها ، حتى ان الناقد الفرنسي (تين) يقول : (ان العظمة التاريخية او الاجتماعية تتساوى مع العظمة الفنية فالفنان ينقل الحقيقة ، كما ينقل بالضرورة حقائق تاريخية واجتماعية )</a:t>
            </a:r>
            <a:endParaRPr lang="en-US" sz="1600" dirty="0">
              <a:effectLst/>
              <a:latin typeface="Calibri"/>
              <a:ea typeface="Calibri"/>
              <a:cs typeface="Aria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653136"/>
            <a:ext cx="4176464" cy="18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845069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ar-IQ" sz="3200" b="1" dirty="0">
                <a:solidFill>
                  <a:srgbClr val="C00000"/>
                </a:solidFill>
                <a:latin typeface="Simplified Arabic"/>
                <a:ea typeface="Calibri"/>
                <a:cs typeface="PT Bold Heading"/>
              </a:rPr>
              <a:t>نظرية الادب والعلوم الاخرى </a:t>
            </a:r>
            <a:endParaRPr lang="ar-IQ" dirty="0"/>
          </a:p>
        </p:txBody>
      </p:sp>
      <p:sp>
        <p:nvSpPr>
          <p:cNvPr id="3" name="عنصر نائب للمحتوى 2"/>
          <p:cNvSpPr>
            <a:spLocks noGrp="1"/>
          </p:cNvSpPr>
          <p:nvPr>
            <p:ph sz="quarter" idx="1"/>
          </p:nvPr>
        </p:nvSpPr>
        <p:spPr/>
        <p:style>
          <a:lnRef idx="1">
            <a:schemeClr val="accent1"/>
          </a:lnRef>
          <a:fillRef idx="2">
            <a:schemeClr val="accent1"/>
          </a:fillRef>
          <a:effectRef idx="1">
            <a:schemeClr val="accent1"/>
          </a:effectRef>
          <a:fontRef idx="minor">
            <a:schemeClr val="dk1"/>
          </a:fontRef>
        </p:style>
        <p:txBody>
          <a:bodyPr>
            <a:normAutofit/>
          </a:bodyPr>
          <a:lstStyle/>
          <a:p>
            <a:pPr algn="just">
              <a:lnSpc>
                <a:spcPct val="115000"/>
              </a:lnSpc>
            </a:pPr>
            <a:r>
              <a:rPr lang="ar-IQ" sz="2000" b="1" dirty="0">
                <a:solidFill>
                  <a:srgbClr val="C00000"/>
                </a:solidFill>
                <a:latin typeface="Arial" pitchFamily="34" charset="0"/>
                <a:ea typeface="Calibri"/>
                <a:cs typeface="Arial" pitchFamily="34" charset="0"/>
              </a:rPr>
              <a:t>س/ ما هي اهم الاعمال التي استمدت تجاربها من مجتمعات الذين كتبوها ؟</a:t>
            </a:r>
            <a:endParaRPr lang="en-US" sz="2000" b="1" dirty="0">
              <a:latin typeface="Arial" pitchFamily="34" charset="0"/>
              <a:ea typeface="Calibri"/>
              <a:cs typeface="Arial" pitchFamily="34" charset="0"/>
            </a:endParaRPr>
          </a:p>
          <a:p>
            <a:pPr algn="just">
              <a:lnSpc>
                <a:spcPct val="115000"/>
              </a:lnSpc>
            </a:pPr>
            <a:r>
              <a:rPr lang="ar-IQ" sz="2000" b="1" dirty="0">
                <a:solidFill>
                  <a:srgbClr val="1F497D"/>
                </a:solidFill>
                <a:latin typeface="Arial" pitchFamily="34" charset="0"/>
                <a:ea typeface="Calibri"/>
                <a:cs typeface="Arial" pitchFamily="34" charset="0"/>
              </a:rPr>
              <a:t>ج/ الكوميديا الالهية - بلزاك(اكثر من مائة قصة مستمدة من المجتمع الفرنسي)</a:t>
            </a:r>
            <a:endParaRPr lang="en-US" sz="2000" b="1" dirty="0">
              <a:latin typeface="Arial" pitchFamily="34" charset="0"/>
              <a:ea typeface="Calibri"/>
              <a:cs typeface="Arial" pitchFamily="34" charset="0"/>
            </a:endParaRPr>
          </a:p>
          <a:p>
            <a:pPr algn="just">
              <a:lnSpc>
                <a:spcPct val="115000"/>
              </a:lnSpc>
            </a:pPr>
            <a:r>
              <a:rPr lang="ar-IQ" sz="2000" b="1" dirty="0">
                <a:solidFill>
                  <a:srgbClr val="1F497D"/>
                </a:solidFill>
                <a:latin typeface="Arial" pitchFamily="34" charset="0"/>
                <a:ea typeface="Calibri"/>
                <a:cs typeface="Arial" pitchFamily="34" charset="0"/>
              </a:rPr>
              <a:t>   ويتألق العديد من الكتاب الغربيين في اعتمادهم على هذا الاتجاه (شكسبير ،واديسون ، ديكنز</a:t>
            </a:r>
            <a:r>
              <a:rPr lang="ar-IQ" sz="2000" b="1" dirty="0" smtClean="0">
                <a:solidFill>
                  <a:srgbClr val="1F497D"/>
                </a:solidFill>
                <a:latin typeface="Arial" pitchFamily="34" charset="0"/>
                <a:ea typeface="Calibri"/>
                <a:cs typeface="Arial" pitchFamily="34" charset="0"/>
              </a:rPr>
              <a:t>)</a:t>
            </a:r>
          </a:p>
          <a:p>
            <a:pPr algn="just">
              <a:lnSpc>
                <a:spcPct val="115000"/>
              </a:lnSpc>
            </a:pPr>
            <a:r>
              <a:rPr lang="ar-IQ" sz="2000" b="1" dirty="0">
                <a:solidFill>
                  <a:srgbClr val="C00000"/>
                </a:solidFill>
                <a:latin typeface="Arial" pitchFamily="34" charset="0"/>
                <a:ea typeface="Calibri"/>
                <a:cs typeface="Arial" pitchFamily="34" charset="0"/>
              </a:rPr>
              <a:t>س/ ما هو المذهب الذي الزم الاديب بمبادئ مجتمعه ؟ </a:t>
            </a:r>
            <a:endParaRPr lang="en-US" sz="2000" b="1" dirty="0">
              <a:latin typeface="Arial" pitchFamily="34" charset="0"/>
              <a:ea typeface="Calibri"/>
              <a:cs typeface="Arial" pitchFamily="34" charset="0"/>
            </a:endParaRPr>
          </a:p>
          <a:p>
            <a:pPr algn="just">
              <a:lnSpc>
                <a:spcPct val="115000"/>
              </a:lnSpc>
            </a:pPr>
            <a:r>
              <a:rPr lang="ar-IQ" sz="2000" b="1" dirty="0">
                <a:solidFill>
                  <a:srgbClr val="1F497D"/>
                </a:solidFill>
                <a:latin typeface="Arial" pitchFamily="34" charset="0"/>
                <a:ea typeface="Calibri"/>
                <a:cs typeface="Arial" pitchFamily="34" charset="0"/>
              </a:rPr>
              <a:t>ج/ يقف المذهب الواقعي الاشتراكي في مقدمة المذاهب التي الزمت الاديب بهذا الاتجاه </a:t>
            </a:r>
            <a:r>
              <a:rPr lang="ar-IQ" sz="2000" b="1" dirty="0" smtClean="0">
                <a:solidFill>
                  <a:srgbClr val="1F497D"/>
                </a:solidFill>
                <a:latin typeface="Arial" pitchFamily="34" charset="0"/>
                <a:ea typeface="Calibri"/>
                <a:cs typeface="Arial" pitchFamily="34" charset="0"/>
              </a:rPr>
              <a:t>.</a:t>
            </a:r>
          </a:p>
          <a:p>
            <a:pPr>
              <a:lnSpc>
                <a:spcPct val="115000"/>
              </a:lnSpc>
            </a:pPr>
            <a:r>
              <a:rPr lang="ar-IQ" sz="2000" b="1" dirty="0">
                <a:solidFill>
                  <a:srgbClr val="C00000"/>
                </a:solidFill>
                <a:latin typeface="Arial" pitchFamily="34" charset="0"/>
                <a:ea typeface="Calibri"/>
                <a:cs typeface="Arial" pitchFamily="34" charset="0"/>
              </a:rPr>
              <a:t>س/ اي النظريات اعتمدت عنصر البيئة في دراسة الادب وتحليله وفهمه؟</a:t>
            </a:r>
            <a:endParaRPr lang="en-US" sz="2000" b="1" dirty="0">
              <a:latin typeface="Arial" pitchFamily="34" charset="0"/>
              <a:ea typeface="Calibri"/>
              <a:cs typeface="Arial" pitchFamily="34" charset="0"/>
            </a:endParaRPr>
          </a:p>
          <a:p>
            <a:pPr>
              <a:lnSpc>
                <a:spcPct val="115000"/>
              </a:lnSpc>
            </a:pPr>
            <a:r>
              <a:rPr lang="ar-IQ" sz="2000" b="1" dirty="0">
                <a:solidFill>
                  <a:srgbClr val="1F497D"/>
                </a:solidFill>
                <a:latin typeface="Arial" pitchFamily="34" charset="0"/>
                <a:ea typeface="Calibri"/>
                <a:cs typeface="Arial" pitchFamily="34" charset="0"/>
              </a:rPr>
              <a:t>ج/ نظرية (تين) اعتمدت عنصر البيئة في دراسة الادب وتحليله وفهمه</a:t>
            </a:r>
            <a:endParaRPr lang="en-US" sz="2000" b="1" dirty="0">
              <a:latin typeface="Arial" pitchFamily="34" charset="0"/>
              <a:ea typeface="Calibri"/>
              <a:cs typeface="Arial" pitchFamily="34" charset="0"/>
            </a:endParaRPr>
          </a:p>
          <a:p>
            <a:pPr algn="just">
              <a:lnSpc>
                <a:spcPct val="115000"/>
              </a:lnSpc>
            </a:pPr>
            <a:endParaRPr lang="en-US" sz="2000" b="1" dirty="0">
              <a:latin typeface="Arial" pitchFamily="34" charset="0"/>
              <a:ea typeface="Calibri"/>
              <a:cs typeface="Arial" pitchFamily="34" charset="0"/>
            </a:endParaRPr>
          </a:p>
          <a:p>
            <a:pPr algn="just">
              <a:lnSpc>
                <a:spcPct val="115000"/>
              </a:lnSpc>
            </a:pPr>
            <a:endParaRPr lang="en-US" sz="2000" b="1" dirty="0">
              <a:effectLst/>
              <a:latin typeface="Arial" pitchFamily="34" charset="0"/>
              <a:ea typeface="Calibri"/>
              <a:cs typeface="Arial" pitchFamily="34" charset="0"/>
            </a:endParaRPr>
          </a:p>
        </p:txBody>
      </p:sp>
    </p:spTree>
    <p:extLst>
      <p:ext uri="{BB962C8B-B14F-4D97-AF65-F5344CB8AC3E}">
        <p14:creationId xmlns:p14="http://schemas.microsoft.com/office/powerpoint/2010/main" val="3736451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lnSpc>
                <a:spcPct val="115000"/>
              </a:lnSpc>
            </a:pPr>
            <a:r>
              <a:rPr lang="ar-IQ" sz="3200" b="1" dirty="0" smtClean="0">
                <a:solidFill>
                  <a:srgbClr val="C00000"/>
                </a:solidFill>
                <a:latin typeface="Calibri"/>
                <a:ea typeface="Calibri"/>
                <a:cs typeface="Simplified Arabic"/>
              </a:rPr>
              <a:t>ما </a:t>
            </a:r>
            <a:r>
              <a:rPr lang="ar-IQ" sz="3200" b="1" dirty="0">
                <a:solidFill>
                  <a:srgbClr val="C00000"/>
                </a:solidFill>
                <a:latin typeface="Calibri"/>
                <a:ea typeface="Calibri"/>
                <a:cs typeface="Simplified Arabic"/>
              </a:rPr>
              <a:t>اهمية اللغة في البناء الادبي ؟</a:t>
            </a:r>
            <a:endParaRPr lang="en-US" sz="2000" dirty="0">
              <a:effectLst/>
              <a:latin typeface="Calibri"/>
              <a:ea typeface="Calibri"/>
              <a:cs typeface="Arial"/>
            </a:endParaRPr>
          </a:p>
        </p:txBody>
      </p:sp>
      <p:sp>
        <p:nvSpPr>
          <p:cNvPr id="3" name="عنصر نائب للمحتوى 2"/>
          <p:cNvSpPr>
            <a:spLocks noGrp="1"/>
          </p:cNvSpPr>
          <p:nvPr>
            <p:ph sz="quarter" idx="1"/>
          </p:nvPr>
        </p:nvSpPr>
        <p:spPr/>
        <p:style>
          <a:lnRef idx="1">
            <a:schemeClr val="accent1"/>
          </a:lnRef>
          <a:fillRef idx="2">
            <a:schemeClr val="accent1"/>
          </a:fillRef>
          <a:effectRef idx="1">
            <a:schemeClr val="accent1"/>
          </a:effectRef>
          <a:fontRef idx="minor">
            <a:schemeClr val="dk1"/>
          </a:fontRef>
        </p:style>
        <p:txBody>
          <a:bodyPr>
            <a:normAutofit fontScale="92500" lnSpcReduction="20000"/>
          </a:bodyPr>
          <a:lstStyle/>
          <a:p>
            <a:pPr>
              <a:lnSpc>
                <a:spcPct val="115000"/>
              </a:lnSpc>
            </a:pPr>
            <a:r>
              <a:rPr lang="ar-IQ" b="1" dirty="0">
                <a:solidFill>
                  <a:srgbClr val="1F497D"/>
                </a:solidFill>
                <a:latin typeface="Calibri"/>
                <a:ea typeface="Calibri"/>
                <a:cs typeface="Simplified Arabic"/>
              </a:rPr>
              <a:t>تعد اللغة عنصرا متميزا في البناء الادبي فهي مادة الادب وبضاعة الاديب ، وهي وسيلة التعبير الادبي والتفاهم بين البشر ، وعليها يتوقف الكثير من شهرة الاديب وخلود الادب</a:t>
            </a:r>
            <a:endParaRPr lang="en-US" sz="1600" dirty="0">
              <a:latin typeface="Calibri"/>
              <a:ea typeface="Calibri"/>
              <a:cs typeface="Arial"/>
            </a:endParaRPr>
          </a:p>
          <a:p>
            <a:pPr>
              <a:lnSpc>
                <a:spcPct val="115000"/>
              </a:lnSpc>
            </a:pPr>
            <a:r>
              <a:rPr lang="ar-IQ" b="1" dirty="0">
                <a:solidFill>
                  <a:srgbClr val="1F497D"/>
                </a:solidFill>
                <a:latin typeface="Calibri"/>
                <a:ea typeface="Calibri"/>
                <a:cs typeface="Simplified Arabic"/>
              </a:rPr>
              <a:t>يقول </a:t>
            </a:r>
            <a:r>
              <a:rPr lang="ar-IQ" b="1" dirty="0" err="1">
                <a:solidFill>
                  <a:srgbClr val="1F497D"/>
                </a:solidFill>
                <a:latin typeface="Calibri"/>
                <a:ea typeface="Calibri"/>
                <a:cs typeface="Simplified Arabic"/>
              </a:rPr>
              <a:t>باتيسون</a:t>
            </a:r>
            <a:r>
              <a:rPr lang="ar-IQ" b="1" dirty="0">
                <a:solidFill>
                  <a:srgbClr val="1F497D"/>
                </a:solidFill>
                <a:latin typeface="Calibri"/>
                <a:ea typeface="Calibri"/>
                <a:cs typeface="Simplified Arabic"/>
              </a:rPr>
              <a:t> في كتابه (الشعر الانكليزي واللغة الانكليزية ) : ان الادب جزء من التاريخ العام للغة وانه يعتمد عليها اعتمادا كاملا.</a:t>
            </a:r>
            <a:endParaRPr lang="en-US" sz="1600" dirty="0">
              <a:latin typeface="Calibri"/>
              <a:ea typeface="Calibri"/>
              <a:cs typeface="Arial"/>
            </a:endParaRPr>
          </a:p>
          <a:p>
            <a:pPr>
              <a:lnSpc>
                <a:spcPct val="115000"/>
              </a:lnSpc>
            </a:pPr>
            <a:r>
              <a:rPr lang="ar-IQ" b="1" dirty="0">
                <a:solidFill>
                  <a:srgbClr val="1F497D"/>
                </a:solidFill>
                <a:latin typeface="Calibri"/>
                <a:ea typeface="Calibri"/>
                <a:cs typeface="Simplified Arabic"/>
              </a:rPr>
              <a:t>واللغة في الادب تكتسب خصوصيتها المتميزة ، اذا كانت شديدة الايحاء ومن ثم تأثيرها في المتلقي اكثر فاعلية .</a:t>
            </a:r>
            <a:endParaRPr lang="en-US" sz="1600" dirty="0">
              <a:latin typeface="Calibri"/>
              <a:ea typeface="Calibri"/>
              <a:cs typeface="Arial"/>
            </a:endParaRPr>
          </a:p>
          <a:p>
            <a:pPr>
              <a:lnSpc>
                <a:spcPct val="115000"/>
              </a:lnSpc>
            </a:pPr>
            <a:r>
              <a:rPr lang="ar-IQ" b="1" dirty="0">
                <a:solidFill>
                  <a:srgbClr val="1F497D"/>
                </a:solidFill>
                <a:latin typeface="Calibri"/>
                <a:ea typeface="Calibri"/>
                <a:cs typeface="Simplified Arabic"/>
              </a:rPr>
              <a:t>وعلى الرغم من ان اللغة وسيلة وليست غاية الا ان ذلك </a:t>
            </a:r>
            <a:r>
              <a:rPr lang="ar-IQ" b="1" dirty="0" err="1">
                <a:solidFill>
                  <a:srgbClr val="1F497D"/>
                </a:solidFill>
                <a:latin typeface="Calibri"/>
                <a:ea typeface="Calibri"/>
                <a:cs typeface="Simplified Arabic"/>
              </a:rPr>
              <a:t>لايقلل</a:t>
            </a:r>
            <a:r>
              <a:rPr lang="ar-IQ" b="1" dirty="0">
                <a:solidFill>
                  <a:srgbClr val="1F497D"/>
                </a:solidFill>
                <a:latin typeface="Calibri"/>
                <a:ea typeface="Calibri"/>
                <a:cs typeface="Simplified Arabic"/>
              </a:rPr>
              <a:t> من اهميتها ،في صنع الصورة الادبية وتدفق العناصر الصوتية ، علما ان بعضهم يتخذها غاية في ذاته وذلك عند من ينادي بالفن للفن </a:t>
            </a:r>
            <a:endParaRPr lang="en-US" sz="1600" dirty="0">
              <a:latin typeface="Calibri"/>
              <a:ea typeface="Calibri"/>
              <a:cs typeface="Arial"/>
            </a:endParaRPr>
          </a:p>
          <a:p>
            <a:pPr>
              <a:lnSpc>
                <a:spcPct val="115000"/>
              </a:lnSpc>
            </a:pPr>
            <a:r>
              <a:rPr lang="ar-IQ" b="1" dirty="0">
                <a:solidFill>
                  <a:srgbClr val="1F497D"/>
                </a:solidFill>
                <a:latin typeface="Calibri"/>
                <a:ea typeface="Calibri"/>
                <a:cs typeface="Simplified Arabic"/>
              </a:rPr>
              <a:t>لذلك لم تهمل النظرية الادبية النتائج الفنية المستخلصة من اللغة ، كالسلاسة والايقاع والوزن .</a:t>
            </a:r>
            <a:endParaRPr lang="en-US" sz="1600" dirty="0">
              <a:latin typeface="Calibri"/>
              <a:ea typeface="Calibri"/>
              <a:cs typeface="Arial"/>
            </a:endParaRPr>
          </a:p>
          <a:p>
            <a:pPr>
              <a:lnSpc>
                <a:spcPct val="115000"/>
              </a:lnSpc>
            </a:pPr>
            <a:r>
              <a:rPr lang="ar-IQ" b="1" dirty="0">
                <a:solidFill>
                  <a:srgbClr val="1F497D"/>
                </a:solidFill>
                <a:latin typeface="Calibri"/>
                <a:ea typeface="Calibri"/>
                <a:cs typeface="Simplified Arabic"/>
              </a:rPr>
              <a:t>وقادت دراسة اللغة الحديث عن الرمز والاسطورة والتوظيف المجازي .</a:t>
            </a:r>
            <a:endParaRPr lang="en-US" sz="1600" dirty="0">
              <a:effectLst/>
              <a:latin typeface="Calibri"/>
              <a:ea typeface="Calibri"/>
              <a:cs typeface="Arial"/>
            </a:endParaRPr>
          </a:p>
        </p:txBody>
      </p:sp>
    </p:spTree>
    <p:extLst>
      <p:ext uri="{BB962C8B-B14F-4D97-AF65-F5344CB8AC3E}">
        <p14:creationId xmlns:p14="http://schemas.microsoft.com/office/powerpoint/2010/main" val="1738991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ctr"/>
            <a:r>
              <a:rPr lang="ar-IQ" dirty="0" smtClean="0"/>
              <a:t>الخصائص الصوتية للغة </a:t>
            </a:r>
            <a:endParaRPr lang="ar-IQ" dirty="0"/>
          </a:p>
        </p:txBody>
      </p:sp>
      <p:sp>
        <p:nvSpPr>
          <p:cNvPr id="3" name="عنصر نائب للمحتوى 2"/>
          <p:cNvSpPr>
            <a:spLocks noGrp="1"/>
          </p:cNvSpPr>
          <p:nvPr>
            <p:ph sz="quarter" idx="1"/>
          </p:nvPr>
        </p:nvSpPr>
        <p:spPr/>
        <p:style>
          <a:lnRef idx="1">
            <a:schemeClr val="accent1"/>
          </a:lnRef>
          <a:fillRef idx="2">
            <a:schemeClr val="accent1"/>
          </a:fillRef>
          <a:effectRef idx="1">
            <a:schemeClr val="accent1"/>
          </a:effectRef>
          <a:fontRef idx="minor">
            <a:schemeClr val="dk1"/>
          </a:fontRef>
        </p:style>
        <p:txBody>
          <a:bodyPr>
            <a:normAutofit fontScale="85000" lnSpcReduction="10000"/>
          </a:bodyPr>
          <a:lstStyle/>
          <a:p>
            <a:pPr>
              <a:lnSpc>
                <a:spcPct val="115000"/>
              </a:lnSpc>
            </a:pPr>
            <a:r>
              <a:rPr lang="ar-IQ" b="1" dirty="0">
                <a:solidFill>
                  <a:srgbClr val="C00000"/>
                </a:solidFill>
                <a:latin typeface="Calibri"/>
                <a:ea typeface="Calibri"/>
                <a:cs typeface="Simplified Arabic"/>
              </a:rPr>
              <a:t>س/ في اي كتاب عقد فصلا كاملا لدراسة الخصائص الصوتية المتأتية من اللغة </a:t>
            </a:r>
            <a:endParaRPr lang="en-US" sz="1600" dirty="0">
              <a:latin typeface="Calibri"/>
              <a:ea typeface="Calibri"/>
              <a:cs typeface="Arial"/>
            </a:endParaRPr>
          </a:p>
          <a:p>
            <a:pPr>
              <a:lnSpc>
                <a:spcPct val="115000"/>
              </a:lnSpc>
            </a:pPr>
            <a:r>
              <a:rPr lang="ar-IQ" b="1" dirty="0">
                <a:solidFill>
                  <a:srgbClr val="1F497D"/>
                </a:solidFill>
                <a:latin typeface="Calibri"/>
                <a:ea typeface="Calibri"/>
                <a:cs typeface="Simplified Arabic"/>
              </a:rPr>
              <a:t>ج/ كتاب (نظرية الادب) </a:t>
            </a:r>
            <a:r>
              <a:rPr lang="ar-IQ" b="1" dirty="0" err="1">
                <a:solidFill>
                  <a:srgbClr val="1F497D"/>
                </a:solidFill>
                <a:latin typeface="Calibri"/>
                <a:ea typeface="Calibri"/>
                <a:cs typeface="Simplified Arabic"/>
              </a:rPr>
              <a:t>لرينيه</a:t>
            </a:r>
            <a:r>
              <a:rPr lang="ar-IQ" b="1" dirty="0">
                <a:solidFill>
                  <a:srgbClr val="1F497D"/>
                </a:solidFill>
                <a:latin typeface="Calibri"/>
                <a:ea typeface="Calibri"/>
                <a:cs typeface="Simplified Arabic"/>
              </a:rPr>
              <a:t> ويليك.</a:t>
            </a:r>
            <a:endParaRPr lang="en-US" sz="1600" dirty="0">
              <a:latin typeface="Calibri"/>
              <a:ea typeface="Calibri"/>
              <a:cs typeface="Arial"/>
            </a:endParaRPr>
          </a:p>
          <a:p>
            <a:pPr>
              <a:lnSpc>
                <a:spcPct val="115000"/>
              </a:lnSpc>
            </a:pPr>
            <a:r>
              <a:rPr lang="ar-IQ" b="1" dirty="0">
                <a:solidFill>
                  <a:srgbClr val="C00000"/>
                </a:solidFill>
                <a:latin typeface="Calibri"/>
                <a:ea typeface="Calibri"/>
                <a:cs typeface="Simplified Arabic"/>
              </a:rPr>
              <a:t>س/ ما هي اهم الدراسات العربية التي عنيت بالجانب الصوتي في صلته بالنظرية الادبية لاسيما في تأثيرها على الشعر؟</a:t>
            </a:r>
            <a:endParaRPr lang="en-US" sz="1600" dirty="0">
              <a:latin typeface="Calibri"/>
              <a:ea typeface="Calibri"/>
              <a:cs typeface="Arial"/>
            </a:endParaRPr>
          </a:p>
          <a:p>
            <a:pPr>
              <a:lnSpc>
                <a:spcPct val="115000"/>
              </a:lnSpc>
            </a:pPr>
            <a:r>
              <a:rPr lang="ar-IQ" b="1" dirty="0">
                <a:solidFill>
                  <a:srgbClr val="1F497D"/>
                </a:solidFill>
                <a:latin typeface="Calibri"/>
                <a:ea typeface="Calibri"/>
                <a:cs typeface="Simplified Arabic"/>
              </a:rPr>
              <a:t>ج/ 1- موسيقى الشعر ___ ابراهيم انيس </a:t>
            </a:r>
            <a:endParaRPr lang="en-US" sz="1600" dirty="0">
              <a:latin typeface="Calibri"/>
              <a:ea typeface="Calibri"/>
              <a:cs typeface="Arial"/>
            </a:endParaRPr>
          </a:p>
          <a:p>
            <a:pPr>
              <a:lnSpc>
                <a:spcPct val="115000"/>
              </a:lnSpc>
            </a:pPr>
            <a:r>
              <a:rPr lang="ar-IQ" b="1" dirty="0">
                <a:solidFill>
                  <a:srgbClr val="1F497D"/>
                </a:solidFill>
                <a:latin typeface="Calibri"/>
                <a:ea typeface="Calibri"/>
                <a:cs typeface="Simplified Arabic"/>
              </a:rPr>
              <a:t>   2-قضايا الشعر المعاصر ــــــــــــــ نازك الملائكة </a:t>
            </a:r>
            <a:endParaRPr lang="en-US" sz="1600" dirty="0">
              <a:latin typeface="Calibri"/>
              <a:ea typeface="Calibri"/>
              <a:cs typeface="Arial"/>
            </a:endParaRPr>
          </a:p>
          <a:p>
            <a:pPr>
              <a:lnSpc>
                <a:spcPct val="115000"/>
              </a:lnSpc>
            </a:pPr>
            <a:r>
              <a:rPr lang="ar-IQ" b="1" dirty="0">
                <a:solidFill>
                  <a:srgbClr val="1F497D"/>
                </a:solidFill>
                <a:latin typeface="Calibri"/>
                <a:ea typeface="Calibri"/>
                <a:cs typeface="Simplified Arabic"/>
              </a:rPr>
              <a:t>   3-قضية الشعر الجديد ـــــــــــــــــــ محمد </a:t>
            </a:r>
            <a:r>
              <a:rPr lang="ar-IQ" b="1" dirty="0" err="1">
                <a:solidFill>
                  <a:srgbClr val="1F497D"/>
                </a:solidFill>
                <a:latin typeface="Calibri"/>
                <a:ea typeface="Calibri"/>
                <a:cs typeface="Simplified Arabic"/>
              </a:rPr>
              <a:t>النويهي</a:t>
            </a:r>
            <a:r>
              <a:rPr lang="ar-IQ" b="1" dirty="0">
                <a:solidFill>
                  <a:srgbClr val="1F497D"/>
                </a:solidFill>
                <a:latin typeface="Calibri"/>
                <a:ea typeface="Calibri"/>
                <a:cs typeface="Simplified Arabic"/>
              </a:rPr>
              <a:t>  </a:t>
            </a:r>
            <a:endParaRPr lang="en-US" sz="1600" dirty="0">
              <a:latin typeface="Calibri"/>
              <a:ea typeface="Calibri"/>
              <a:cs typeface="Arial"/>
            </a:endParaRPr>
          </a:p>
          <a:p>
            <a:pPr>
              <a:lnSpc>
                <a:spcPct val="115000"/>
              </a:lnSpc>
            </a:pPr>
            <a:r>
              <a:rPr lang="ar-IQ" b="1" dirty="0">
                <a:solidFill>
                  <a:srgbClr val="1F497D"/>
                </a:solidFill>
                <a:latin typeface="Calibri"/>
                <a:ea typeface="Calibri"/>
                <a:cs typeface="Simplified Arabic"/>
              </a:rPr>
              <a:t>  4-الايقاع في الشعر العربي من البيت الى التفعيلة ـــــــــــــ مصطفى جمال الدين</a:t>
            </a:r>
            <a:endParaRPr lang="en-US" sz="1600" dirty="0">
              <a:latin typeface="Calibri"/>
              <a:ea typeface="Calibri"/>
              <a:cs typeface="Arial"/>
            </a:endParaRPr>
          </a:p>
          <a:p>
            <a:pPr>
              <a:lnSpc>
                <a:spcPct val="115000"/>
              </a:lnSpc>
            </a:pPr>
            <a:r>
              <a:rPr lang="ar-IQ" b="1" dirty="0">
                <a:solidFill>
                  <a:srgbClr val="1F497D"/>
                </a:solidFill>
                <a:latin typeface="Calibri"/>
                <a:ea typeface="Calibri"/>
                <a:cs typeface="Simplified Arabic"/>
              </a:rPr>
              <a:t>   5-حركات التجديد في موسيقى الشعر العربي الحديث ـــــــــــ </a:t>
            </a:r>
            <a:r>
              <a:rPr lang="ar-IQ" b="1" dirty="0" err="1">
                <a:solidFill>
                  <a:srgbClr val="1F497D"/>
                </a:solidFill>
                <a:latin typeface="Calibri"/>
                <a:ea typeface="Calibri"/>
                <a:cs typeface="Simplified Arabic"/>
              </a:rPr>
              <a:t>لس.موريه</a:t>
            </a:r>
            <a:r>
              <a:rPr lang="ar-IQ" b="1" dirty="0">
                <a:solidFill>
                  <a:srgbClr val="1F497D"/>
                </a:solidFill>
                <a:latin typeface="Calibri"/>
                <a:ea typeface="Calibri"/>
                <a:cs typeface="Simplified Arabic"/>
              </a:rPr>
              <a:t> ، ترجمة :سعيد مصلوح </a:t>
            </a:r>
            <a:endParaRPr lang="en-US" sz="1600" dirty="0">
              <a:latin typeface="Calibri"/>
              <a:ea typeface="Calibri"/>
              <a:cs typeface="Arial"/>
            </a:endParaRPr>
          </a:p>
          <a:p>
            <a:pPr>
              <a:lnSpc>
                <a:spcPct val="115000"/>
              </a:lnSpc>
            </a:pPr>
            <a:r>
              <a:rPr lang="ar-IQ" b="1" dirty="0">
                <a:solidFill>
                  <a:srgbClr val="1F497D"/>
                </a:solidFill>
                <a:latin typeface="Calibri"/>
                <a:ea typeface="Calibri"/>
                <a:cs typeface="Simplified Arabic"/>
              </a:rPr>
              <a:t>  6-الشعر العربي المعاصر ــــــــــ عزالدين اسماعيل </a:t>
            </a:r>
            <a:endParaRPr lang="en-US" sz="1600" dirty="0">
              <a:latin typeface="Calibri"/>
              <a:ea typeface="Calibri"/>
              <a:cs typeface="Arial"/>
            </a:endParaRPr>
          </a:p>
          <a:p>
            <a:pPr>
              <a:lnSpc>
                <a:spcPct val="115000"/>
              </a:lnSpc>
            </a:pPr>
            <a:r>
              <a:rPr lang="ar-IQ" b="1" dirty="0">
                <a:solidFill>
                  <a:srgbClr val="1F497D"/>
                </a:solidFill>
                <a:latin typeface="Calibri"/>
                <a:ea typeface="Calibri"/>
                <a:cs typeface="Simplified Arabic"/>
              </a:rPr>
              <a:t>  7-الصومعة والشرفة الحمراء ـــــــــــ نازك الملائكة </a:t>
            </a:r>
            <a:endParaRPr lang="en-US" sz="1600" dirty="0">
              <a:effectLst/>
              <a:latin typeface="Calibri"/>
              <a:ea typeface="Calibri"/>
              <a:cs typeface="Arial"/>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780928"/>
            <a:ext cx="2880320" cy="1620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496709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شربية">
  <a:themeElements>
    <a:clrScheme name="حركة">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مشربية">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مشربية">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TotalTime>
  <Words>576</Words>
  <Application>Microsoft Office PowerPoint</Application>
  <PresentationFormat>عرض على الشاشة (3:4)‏</PresentationFormat>
  <Paragraphs>39</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مشربية</vt:lpstr>
      <vt:lpstr>المحاضرة الثانية في المذاهب الادبية </vt:lpstr>
      <vt:lpstr>اهم المسائل التي عنيت بها (نظرية الادب)</vt:lpstr>
      <vt:lpstr>نظرية الادب والعلوم الاخرى </vt:lpstr>
      <vt:lpstr>نظرية الادب والعلوم الاخرى </vt:lpstr>
      <vt:lpstr>ما اهمية اللغة في البناء الادبي ؟</vt:lpstr>
      <vt:lpstr>الخصائص الصوتية للغة </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الثانية في المذاهب الادبية</dc:title>
  <dc:creator>DR.Ahmed Saker 2o1O</dc:creator>
  <cp:lastModifiedBy>DR.Ahmed Saker 2o1O</cp:lastModifiedBy>
  <cp:revision>3</cp:revision>
  <dcterms:created xsi:type="dcterms:W3CDTF">2018-10-23T11:39:01Z</dcterms:created>
  <dcterms:modified xsi:type="dcterms:W3CDTF">2018-10-27T12:43:18Z</dcterms:modified>
</cp:coreProperties>
</file>