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4" r:id="rId11"/>
    <p:sldId id="265" r:id="rId12"/>
    <p:sldId id="268" r:id="rId13"/>
    <p:sldId id="266" r:id="rId1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379E-CC5C-4FD1-8DEE-7D4FFACF26ED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38B94BD-1FAC-450C-A3B3-3A4623AD3FD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379E-CC5C-4FD1-8DEE-7D4FFACF26ED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B94BD-1FAC-450C-A3B3-3A4623AD3FD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379E-CC5C-4FD1-8DEE-7D4FFACF26ED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B94BD-1FAC-450C-A3B3-3A4623AD3FD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379E-CC5C-4FD1-8DEE-7D4FFACF26ED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38B94BD-1FAC-450C-A3B3-3A4623AD3FD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379E-CC5C-4FD1-8DEE-7D4FFACF26ED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B94BD-1FAC-450C-A3B3-3A4623AD3FDE}" type="slidenum">
              <a:rPr lang="ar-IQ" smtClean="0"/>
              <a:t>‹#›</a:t>
            </a:fld>
            <a:endParaRPr lang="ar-IQ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379E-CC5C-4FD1-8DEE-7D4FFACF26ED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B94BD-1FAC-450C-A3B3-3A4623AD3FD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379E-CC5C-4FD1-8DEE-7D4FFACF26ED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38B94BD-1FAC-450C-A3B3-3A4623AD3FDE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379E-CC5C-4FD1-8DEE-7D4FFACF26ED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B94BD-1FAC-450C-A3B3-3A4623AD3FD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379E-CC5C-4FD1-8DEE-7D4FFACF26ED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B94BD-1FAC-450C-A3B3-3A4623AD3FD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379E-CC5C-4FD1-8DEE-7D4FFACF26ED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B94BD-1FAC-450C-A3B3-3A4623AD3FD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379E-CC5C-4FD1-8DEE-7D4FFACF26ED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B94BD-1FAC-450C-A3B3-3A4623AD3FDE}" type="slidenum">
              <a:rPr lang="ar-IQ" smtClean="0"/>
              <a:t>‹#›</a:t>
            </a:fld>
            <a:endParaRPr lang="ar-IQ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31E379E-CC5C-4FD1-8DEE-7D4FFACF26ED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38B94BD-1FAC-450C-A3B3-3A4623AD3FDE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02624" cy="18002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IQ" dirty="0" smtClean="0">
                <a:latin typeface="Arial" pitchFamily="34" charset="0"/>
                <a:cs typeface="Arial" pitchFamily="34" charset="0"/>
              </a:rPr>
              <a:t>المحاضرة الثالثة </a:t>
            </a:r>
            <a:br>
              <a:rPr lang="ar-IQ" dirty="0" smtClean="0">
                <a:latin typeface="Arial" pitchFamily="34" charset="0"/>
                <a:cs typeface="Arial" pitchFamily="34" charset="0"/>
              </a:rPr>
            </a:br>
            <a:r>
              <a:rPr lang="ar-IQ" dirty="0" smtClean="0">
                <a:latin typeface="Arial" pitchFamily="34" charset="0"/>
                <a:cs typeface="Arial" pitchFamily="34" charset="0"/>
              </a:rPr>
              <a:t>في المذاهب الادبية </a:t>
            </a:r>
            <a:endParaRPr lang="ar-IQ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755576" y="3140968"/>
            <a:ext cx="7632848" cy="223224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endParaRPr lang="ar-IQ" sz="2800" b="1" i="0" dirty="0" smtClean="0">
              <a:latin typeface="Arial" pitchFamily="34" charset="0"/>
              <a:cs typeface="Arial" pitchFamily="34" charset="0"/>
            </a:endParaRPr>
          </a:p>
          <a:p>
            <a:endParaRPr lang="ar-IQ" sz="2800" b="1" dirty="0">
              <a:latin typeface="Arial" pitchFamily="34" charset="0"/>
              <a:cs typeface="Arial" pitchFamily="34" charset="0"/>
            </a:endParaRPr>
          </a:p>
          <a:p>
            <a:endParaRPr lang="ar-IQ" sz="2800" b="1" i="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IQ" sz="2800" b="1" i="0" dirty="0" smtClean="0">
                <a:latin typeface="Arial" pitchFamily="34" charset="0"/>
                <a:cs typeface="Arial" pitchFamily="34" charset="0"/>
              </a:rPr>
              <a:t>الانواع الادبية</a:t>
            </a:r>
          </a:p>
          <a:p>
            <a:pPr algn="l"/>
            <a:r>
              <a:rPr lang="ar-IQ" sz="2800" b="1" i="0" dirty="0" smtClean="0">
                <a:latin typeface="Arial" pitchFamily="34" charset="0"/>
                <a:cs typeface="Arial" pitchFamily="34" charset="0"/>
              </a:rPr>
              <a:t>د. اسراء حسين جابر</a:t>
            </a:r>
          </a:p>
          <a:p>
            <a:endParaRPr lang="ar-IQ" sz="2800" b="1" i="0" dirty="0">
              <a:latin typeface="Arial" pitchFamily="34" charset="0"/>
              <a:cs typeface="Arial" pitchFamily="34" charset="0"/>
            </a:endParaRPr>
          </a:p>
          <a:p>
            <a:endParaRPr lang="ar-IQ" sz="2800" b="1" i="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212976"/>
            <a:ext cx="2714625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354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 smtClean="0"/>
              <a:t>الدراما في كتب النقد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سيطر جنس الدراما على كتب النقد القديمة فوضعت له القواعد والاسس وربط بالفلسفة والاخلاق ، حتى اصبح فنا متميزا يقوم على القص والتمثيل ، ومنذ فجر النهضة الادبية قامت الكلاسيكية الجديدة بوضع القواعد والاصول والمبادئ المستمدة من اراء النقاد القدامى، ومن ثم فقد هذا الفن قيمته مع المذهب الرومانتيكي بسبب اهتمامهم بالشعر الغنائي وللرواية 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ظهرت في على يد المذهب الرومانتيكي دراما جديدة 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lvl="0" algn="just">
              <a:lnSpc>
                <a:spcPct val="115000"/>
              </a:lnSpc>
              <a:buFont typeface="Times New Roman"/>
              <a:buChar char="-"/>
            </a:pPr>
            <a:r>
              <a:rPr lang="ar-IQ" dirty="0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الدراما البرجوازية 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lvl="0" algn="just">
              <a:lnSpc>
                <a:spcPct val="115000"/>
              </a:lnSpc>
              <a:buFont typeface="Times New Roman"/>
              <a:buChar char="-"/>
            </a:pPr>
            <a:r>
              <a:rPr lang="ar-IQ" dirty="0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الدراما الدامعة 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lvl="0" algn="just">
              <a:lnSpc>
                <a:spcPct val="115000"/>
              </a:lnSpc>
              <a:buFont typeface="Times New Roman"/>
              <a:buChar char="-"/>
            </a:pPr>
            <a:r>
              <a:rPr lang="ar-IQ" dirty="0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الدراما </a:t>
            </a:r>
            <a:r>
              <a:rPr lang="ar-IQ" dirty="0" err="1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الماريفوتية</a:t>
            </a:r>
            <a:r>
              <a:rPr lang="ar-IQ" dirty="0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 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lvl="0" algn="just">
              <a:lnSpc>
                <a:spcPct val="115000"/>
              </a:lnSpc>
              <a:buFont typeface="Times New Roman"/>
              <a:buChar char="-"/>
            </a:pPr>
            <a:r>
              <a:rPr lang="ar-IQ" dirty="0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كتبت المسرحية نثرا بعد ان كانت شعرا 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Times New Roman"/>
              <a:buChar char="-"/>
            </a:pPr>
            <a:r>
              <a:rPr lang="ar-IQ" dirty="0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تغير المضمون واللغة والافكار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اما الرمزيون والواقعيون ، فقد اخضعوا الدراما للتغيير الكبير بما </a:t>
            </a:r>
            <a:r>
              <a:rPr lang="ar-IQ" dirty="0" err="1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يتلائم</a:t>
            </a:r>
            <a:r>
              <a:rPr lang="ar-IQ" dirty="0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 وطبيعة الحياة تطورها وتغير الذائقة القيم الادبية 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endParaRPr lang="ar-IQ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36912"/>
            <a:ext cx="4283968" cy="2454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0944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 smtClean="0"/>
              <a:t>النظرية الادبية والدراما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س/ ما هو الطريق الذي اتخذته  النظرية الادبية لفن الدراما ؟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ج/ اتخذت النظرية الادبية طريقين رئيسين هما 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lvl="0" algn="just">
              <a:lnSpc>
                <a:spcPct val="115000"/>
              </a:lnSpc>
              <a:buFont typeface="+mj-lt"/>
              <a:buAutoNum type="arabicPeriod"/>
            </a:pPr>
            <a:r>
              <a:rPr lang="ar-IQ" dirty="0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الدراسة التاريخية لفن المسرح وتطوره على مر العصور في ظل اختلاف المذاهب 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dirty="0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الدراسة الفنية التي اخذت على عاتقها البحث في خصائصه الشكلية </a:t>
            </a:r>
            <a:r>
              <a:rPr lang="ar-IQ" dirty="0" err="1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والمضمونية</a:t>
            </a:r>
            <a:r>
              <a:rPr lang="ar-IQ" dirty="0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 وعناصره الفنية الرئيسة (الحوار ، الصراع ، الحركة )وعلاقتها بفكرة المسرحية .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solidFill>
                  <a:srgbClr val="C00000"/>
                </a:solidFill>
                <a:latin typeface="Simplified Arabic"/>
                <a:ea typeface="Calibri"/>
                <a:cs typeface="Times New Roman"/>
              </a:rPr>
              <a:t>الميلودراما </a:t>
            </a:r>
            <a:r>
              <a:rPr lang="ar-IQ" dirty="0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 : هي مسرحية تعتمد الوقائع اكثر من الشخصية، وهي تسمى (ماسك) ليست مسرحية ولكن تشبهها.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تنوعت المسرحيات (مسرحيات فكرية كمسرحيات توفيق الحكيم) و(مسرحيات اجتماعية )</a:t>
            </a:r>
            <a:endParaRPr lang="en-US" sz="2000" dirty="0"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28398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76672"/>
            <a:ext cx="4355975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476672"/>
            <a:ext cx="4392487" cy="561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1209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solidFill>
                  <a:srgbClr val="C00000"/>
                </a:solidFill>
                <a:effectLst/>
                <a:latin typeface="Simplified Arabic"/>
                <a:ea typeface="Calibri"/>
                <a:cs typeface="PT Bold Heading"/>
              </a:rPr>
              <a:t>لما اولى منظرو  الدراما شكسبير عناية فائقة ؟</a:t>
            </a:r>
            <a:r>
              <a:rPr lang="en-US" sz="2400" dirty="0">
                <a:effectLst/>
                <a:latin typeface="Calibri"/>
                <a:ea typeface="Calibri"/>
                <a:cs typeface="Arial"/>
              </a:rPr>
              <a:t/>
            </a:r>
            <a:br>
              <a:rPr lang="en-US" sz="2400" dirty="0">
                <a:effectLst/>
                <a:latin typeface="Calibri"/>
                <a:ea typeface="Calibri"/>
                <a:cs typeface="Arial"/>
              </a:rPr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ج/ وذلك لما فيها من خصائص فنية وفكرية ومبادئ انسانية اوعزت الى </a:t>
            </a:r>
            <a:r>
              <a:rPr lang="ar-IQ" dirty="0" err="1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عبقريته</a:t>
            </a:r>
            <a:r>
              <a:rPr lang="ar-IQ" dirty="0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 التي قلما توافرت لدى غيره من كتاب المسرح حتى قال عنه  اكبر نقاد </a:t>
            </a:r>
            <a:r>
              <a:rPr lang="ar-IQ" dirty="0" err="1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السوفيت</a:t>
            </a:r>
            <a:r>
              <a:rPr lang="ar-IQ" dirty="0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 (</a:t>
            </a:r>
            <a:r>
              <a:rPr lang="ar-IQ" dirty="0" err="1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بيلينسكي</a:t>
            </a:r>
            <a:r>
              <a:rPr lang="ar-IQ" dirty="0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) ((اما شكسبير فقد وفق الى الابد ، وقرن بين الادب والحياة الواقعية ..وكمحلل دقيق استطاع ان يجد حتى في الظروف الحياتية التي تبدو تافهة وفي التصرفات المعبرة عن ارادة الانسان ، مفتاحا للكشف عن الظواهر النفسية السامية للطبيعة الاخلاقية </a:t>
            </a:r>
            <a:r>
              <a:rPr lang="ar-IQ" dirty="0" err="1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للانسان</a:t>
            </a:r>
            <a:r>
              <a:rPr lang="ar-IQ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 ..فالصدق والصدق وحده هو اهم ما يميز اعمال شكسبير))</a:t>
            </a:r>
            <a:endParaRPr lang="en-US" sz="2000"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53269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</a:pPr>
            <a:r>
              <a:rPr lang="ar-IQ" dirty="0">
                <a:solidFill>
                  <a:srgbClr val="C00000"/>
                </a:solidFill>
                <a:effectLst/>
                <a:latin typeface="Calibri"/>
                <a:ea typeface="Calibri"/>
                <a:cs typeface="PT Bold Heading"/>
              </a:rPr>
              <a:t>الانواع الادبية </a:t>
            </a:r>
            <a:r>
              <a:rPr lang="en-US" sz="2400" dirty="0">
                <a:effectLst/>
                <a:latin typeface="Calibri"/>
                <a:ea typeface="Calibri"/>
                <a:cs typeface="Arial"/>
              </a:rPr>
              <a:t/>
            </a:r>
            <a:br>
              <a:rPr lang="en-US" sz="2400" dirty="0">
                <a:effectLst/>
                <a:latin typeface="Calibri"/>
                <a:ea typeface="Calibri"/>
                <a:cs typeface="Arial"/>
              </a:rPr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بدأت الانواع الادبية منذ عصر النهضة في </a:t>
            </a:r>
            <a:r>
              <a:rPr lang="ar-IQ" dirty="0" err="1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اوربا</a:t>
            </a:r>
            <a:r>
              <a:rPr lang="ar-IQ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 ، تتطور على وفق ما </a:t>
            </a:r>
            <a:r>
              <a:rPr lang="ar-IQ" dirty="0" err="1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يقتضيه</a:t>
            </a:r>
            <a:r>
              <a:rPr lang="ar-IQ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 التطور العلمي والتاريخي والفني الذي يكون محوره المجتمع البشري ، اي ان تطور الانواع الادبية خاضع لحاجات المجتمع الفكرية والروحية والجمالية .</a:t>
            </a:r>
            <a:endParaRPr lang="en-US" sz="2000" dirty="0">
              <a:effectLst/>
              <a:latin typeface="Calibri"/>
              <a:ea typeface="Calibri"/>
              <a:cs typeface="Arial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4" y="4005064"/>
            <a:ext cx="5047481" cy="2798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1773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solidFill>
                  <a:srgbClr val="C00000"/>
                </a:solidFill>
                <a:effectLst/>
                <a:latin typeface="Simplified Arabic"/>
                <a:ea typeface="Calibri"/>
                <a:cs typeface="PT Bold Heading"/>
              </a:rPr>
              <a:t>اولا : الملحمة </a:t>
            </a:r>
            <a:endParaRPr lang="en-US" sz="24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solidFill>
                  <a:srgbClr val="1F497D"/>
                </a:solidFill>
                <a:latin typeface="Simplified Arabic"/>
                <a:ea typeface="Calibri"/>
                <a:cs typeface="Arial"/>
              </a:rPr>
              <a:t> </a:t>
            </a:r>
            <a:r>
              <a:rPr lang="ar-IQ" b="1" dirty="0">
                <a:solidFill>
                  <a:srgbClr val="1F497D"/>
                </a:solidFill>
                <a:latin typeface="Simplified Arabic"/>
                <a:ea typeface="Calibri"/>
                <a:cs typeface="Arial"/>
              </a:rPr>
              <a:t>الملحمة</a:t>
            </a:r>
            <a:r>
              <a:rPr lang="ar-IQ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 : وهي قصة شعرية طويلة ، يعدها </a:t>
            </a:r>
            <a:r>
              <a:rPr lang="ar-IQ" dirty="0" err="1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منظروا</a:t>
            </a:r>
            <a:r>
              <a:rPr lang="ar-IQ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 الادب من جنس الفن القصصي الذي يضم الرواية والقصة </a:t>
            </a:r>
            <a:r>
              <a:rPr lang="ar-IQ" dirty="0" err="1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بانواعها</a:t>
            </a:r>
            <a:r>
              <a:rPr lang="ar-IQ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 ، يكون موضوعها تجسيد لبطولات وطنية خالدة تصل الى حد المعجزات ، هؤلاء الابطال يمثلون عصرهم ومدينتهم ، هم رموز لمثل عليا ، اما انواعها فهي :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lvl="0" algn="just">
              <a:lnSpc>
                <a:spcPct val="115000"/>
              </a:lnSpc>
              <a:buFont typeface="+mj-lt"/>
              <a:buAutoNum type="arabicPeriod"/>
            </a:pPr>
            <a:r>
              <a:rPr lang="ar-IQ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 الملحمة التاريخية تعتمد كلا من الاسطورة والتاريخ الواقعي مادة لبنائها مثل الالياذة </a:t>
            </a:r>
            <a:r>
              <a:rPr lang="ar-IQ" dirty="0" err="1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والاوديسا</a:t>
            </a:r>
            <a:r>
              <a:rPr lang="ar-IQ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 هوميروس 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lvl="0" algn="just">
              <a:lnSpc>
                <a:spcPct val="115000"/>
              </a:lnSpc>
              <a:buFont typeface="+mj-lt"/>
              <a:buAutoNum type="arabicPeriod"/>
            </a:pPr>
            <a:r>
              <a:rPr lang="ar-IQ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الملحمة الادبية لا ترتبط بالتاريخ ومؤلفها </a:t>
            </a:r>
            <a:r>
              <a:rPr lang="ar-IQ" dirty="0" err="1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لايستفيد</a:t>
            </a:r>
            <a:r>
              <a:rPr lang="ar-IQ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 من كتابات سابقيه بل يكتبها تحت سيطرة فكرة خاصة ، اي ان عنصر الفكرة اساسيا في الملحمة الادبية 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الملحمة الدينية وهي ذات طابع رمزي انساني فريد من نوعه اغلب موضوعاتها تدور حول رحلة الى العالم الاخر مثل كوميديا دانتي ، الفردوس المفقود </a:t>
            </a:r>
            <a:r>
              <a:rPr lang="ar-IQ" dirty="0" err="1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لملتون</a:t>
            </a:r>
            <a:r>
              <a:rPr lang="ar-IQ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 .</a:t>
            </a:r>
            <a:endParaRPr lang="en-US" sz="2000" dirty="0"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4241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>
                <a:solidFill>
                  <a:srgbClr val="C00000"/>
                </a:solidFill>
                <a:effectLst/>
                <a:latin typeface="Calibri"/>
                <a:ea typeface="Calibri"/>
                <a:cs typeface="PT Bold Heading"/>
              </a:rPr>
              <a:t>ما هو الفرق بين الملحمة والمسرحية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solidFill>
                  <a:srgbClr val="1F497D"/>
                </a:solidFill>
                <a:latin typeface="Calibri"/>
                <a:ea typeface="Calibri"/>
                <a:cs typeface="PT Bold Heading"/>
              </a:rPr>
              <a:t>1</a:t>
            </a:r>
            <a:r>
              <a:rPr lang="ar-IQ" dirty="0">
                <a:solidFill>
                  <a:srgbClr val="1F497D"/>
                </a:solidFill>
                <a:latin typeface="Calibri"/>
                <a:ea typeface="Calibri"/>
                <a:cs typeface="Times New Roman"/>
              </a:rPr>
              <a:t>- الملحمة اوسع حدودا بسبب طولها في المسرحية اقل اتساعا لذلك تكون اكثر تماسكا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solidFill>
                  <a:srgbClr val="1F497D"/>
                </a:solidFill>
                <a:latin typeface="Calibri"/>
                <a:ea typeface="Calibri"/>
                <a:cs typeface="Times New Roman"/>
              </a:rPr>
              <a:t>    2-الملحمة ليس فيها ابطال يمثلون على خشبة المسرح 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solidFill>
                  <a:srgbClr val="1F497D"/>
                </a:solidFill>
                <a:latin typeface="Calibri"/>
                <a:ea typeface="Calibri"/>
                <a:cs typeface="Times New Roman"/>
              </a:rPr>
              <a:t>    3-الملحمة غير خاضعة للعقل بل تخرج الى حد المعجزات اما المسرحية تكون احداثها خاضعة للعقل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solidFill>
                  <a:srgbClr val="1F497D"/>
                </a:solidFill>
                <a:latin typeface="Calibri"/>
                <a:ea typeface="Calibri"/>
                <a:cs typeface="Times New Roman"/>
              </a:rPr>
              <a:t>   4-عدم اشتمال الملحمة للموسيقى والمنظر المسرحي 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solidFill>
                  <a:srgbClr val="1F497D"/>
                </a:solidFill>
                <a:latin typeface="Calibri"/>
                <a:ea typeface="Calibri"/>
                <a:cs typeface="Times New Roman"/>
              </a:rPr>
              <a:t>   5-تدخل الملحمة في علاقات متبادلة مع الشعر الغنائي والمسرحي الا انها في المسرحي اقوى</a:t>
            </a:r>
            <a:endParaRPr lang="en-US" sz="2000" dirty="0"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1257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955576"/>
          </a:xfrm>
        </p:spPr>
        <p:txBody>
          <a:bodyPr/>
          <a:lstStyle/>
          <a:p>
            <a:pPr algn="ctr"/>
            <a:r>
              <a:rPr lang="ar-IQ" dirty="0" smtClean="0"/>
              <a:t>خصائص الملحمة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04800" y="1916832"/>
            <a:ext cx="8686800" cy="4163293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solidFill>
                  <a:srgbClr val="C00000"/>
                </a:solidFill>
                <a:latin typeface="Calibri"/>
                <a:ea typeface="Calibri"/>
                <a:cs typeface="PT Bold Heading"/>
              </a:rPr>
              <a:t>س/ </a:t>
            </a:r>
            <a:r>
              <a:rPr lang="ar-IQ" dirty="0" err="1">
                <a:solidFill>
                  <a:srgbClr val="C00000"/>
                </a:solidFill>
                <a:latin typeface="Calibri"/>
                <a:ea typeface="Calibri"/>
                <a:cs typeface="PT Bold Heading"/>
              </a:rPr>
              <a:t>مالذي</a:t>
            </a:r>
            <a:r>
              <a:rPr lang="ar-IQ" dirty="0">
                <a:solidFill>
                  <a:srgbClr val="C00000"/>
                </a:solidFill>
                <a:latin typeface="Calibri"/>
                <a:ea typeface="Calibri"/>
                <a:cs typeface="PT Bold Heading"/>
              </a:rPr>
              <a:t> يجمع الملحمة بالمأساة ؟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solidFill>
                  <a:srgbClr val="1F497D"/>
                </a:solidFill>
                <a:latin typeface="Calibri"/>
                <a:ea typeface="Calibri"/>
                <a:cs typeface="Times New Roman"/>
              </a:rPr>
              <a:t>ج/ الوحدة والحكاية والخلق والفكرة وفي محاكاة الافاضل من الناس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solidFill>
                  <a:srgbClr val="C00000"/>
                </a:solidFill>
                <a:latin typeface="Calibri"/>
                <a:ea typeface="Calibri"/>
                <a:cs typeface="PT Bold Heading"/>
              </a:rPr>
              <a:t>س/ لماذا عنيت النظرية الادبية بالملحمة ؟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ج/ وذلك بسبب شهرة كتابها كهوميروس </a:t>
            </a:r>
            <a:r>
              <a:rPr lang="ar-IQ" dirty="0" err="1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وفرجيل</a:t>
            </a:r>
            <a:r>
              <a:rPr lang="ar-IQ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 ، فقد ارتبطت بالحس الوطني الذي عكسته حروب اليونان مع الرومان ، وسبب ارتباطها بالعادات الدينية والتقاليد الشعبية ولان ابطالها كانوا يمثلون اعلى مرتبة في نظر الامة ، فهم اما آلهة او انصاف آلهة وهذا </a:t>
            </a:r>
            <a:r>
              <a:rPr lang="ar-IQ" dirty="0" err="1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مايضفي</a:t>
            </a:r>
            <a:r>
              <a:rPr lang="ar-IQ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 عليها طابعا ميثولوجياً، ويؤكد الاصل الارستقراطي </a:t>
            </a:r>
            <a:r>
              <a:rPr lang="ar-IQ" dirty="0" err="1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للادب</a:t>
            </a:r>
            <a:r>
              <a:rPr lang="ar-IQ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 الملحمي وهم اشخاص وطنيون اسطوريون</a:t>
            </a:r>
            <a:endParaRPr lang="en-US" sz="2000" dirty="0"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17984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 smtClean="0">
                <a:solidFill>
                  <a:srgbClr val="C00000"/>
                </a:solidFill>
              </a:rPr>
              <a:t>الدراما</a:t>
            </a:r>
            <a:endParaRPr lang="ar-IQ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هي من اهم الاجناس الادبية لدى القدماء ، اولاها النقاد اليونان اهمية بالغة ،نقدها ارسطو في كتابه (فن الشعر)نقدا يتسم بالعمق والشمول.</a:t>
            </a:r>
            <a:endParaRPr lang="en-US" sz="20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4" name="AutoShape 2" descr="ÙØªÙØ¬Ø© Ø¨Ø­Ø« Ø§ÙØµÙØ± Ø¹Ù Ø§ÙØ¯Ø±Ø§ÙØ§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IQ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018" y="2996952"/>
            <a:ext cx="7330322" cy="3861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2050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solidFill>
                  <a:srgbClr val="C00000"/>
                </a:solidFill>
                <a:effectLst/>
                <a:latin typeface="Simplified Arabic"/>
                <a:ea typeface="Calibri"/>
                <a:cs typeface="PT Bold Heading"/>
              </a:rPr>
              <a:t>اقسام الدراما:</a:t>
            </a:r>
            <a:r>
              <a:rPr lang="en-US" sz="2400" dirty="0">
                <a:effectLst/>
                <a:latin typeface="Calibri"/>
                <a:ea typeface="Calibri"/>
                <a:cs typeface="Arial"/>
              </a:rPr>
              <a:t/>
            </a:r>
            <a:br>
              <a:rPr lang="en-US" sz="2400" dirty="0">
                <a:effectLst/>
                <a:latin typeface="Calibri"/>
                <a:ea typeface="Calibri"/>
                <a:cs typeface="Arial"/>
              </a:rPr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 algn="just">
              <a:lnSpc>
                <a:spcPct val="115000"/>
              </a:lnSpc>
              <a:buFont typeface="+mj-lt"/>
              <a:buAutoNum type="arabicPeriod"/>
            </a:pPr>
            <a:r>
              <a:rPr lang="ar-IQ" dirty="0">
                <a:solidFill>
                  <a:srgbClr val="C00000"/>
                </a:solidFill>
                <a:latin typeface="Simplified Arabic"/>
                <a:ea typeface="Calibri"/>
                <a:cs typeface="PT Bold Heading"/>
              </a:rPr>
              <a:t>المأساة </a:t>
            </a:r>
            <a:r>
              <a:rPr lang="ar-IQ" dirty="0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: كانت تمثل عند ارسطو نوعا من انواع الشعر ، وعرفها بانها محاكاة لفعل نبيل تام لها طول معلوم ، وتختلف وفقا لاختلاف الاجزاء.</a:t>
            </a:r>
            <a:endParaRPr lang="en-US" sz="2000" dirty="0">
              <a:latin typeface="Calibri"/>
              <a:ea typeface="Calibri"/>
              <a:cs typeface="PT Bold Heading"/>
            </a:endParaRPr>
          </a:p>
          <a:p>
            <a:pPr lvl="0" algn="just">
              <a:lnSpc>
                <a:spcPct val="115000"/>
              </a:lnSpc>
              <a:buFont typeface="Times New Roman"/>
              <a:buChar char="-"/>
            </a:pPr>
            <a:r>
              <a:rPr lang="ar-IQ" dirty="0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اجزاء المأساة ثلاثة : (المنظر المسرحي ، الموسيقى ، الانشاد)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lvl="0" algn="just">
              <a:lnSpc>
                <a:spcPct val="115000"/>
              </a:lnSpc>
              <a:buFont typeface="Times New Roman"/>
              <a:buChar char="-"/>
            </a:pPr>
            <a:r>
              <a:rPr lang="ar-IQ" dirty="0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ولابد للمأساة ان تشتمل على فعل تام (بداية ووسط ونهاية ) وكل جزء له وظيفة حتى الخاتمة 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lvl="0" algn="just">
              <a:lnSpc>
                <a:spcPct val="115000"/>
              </a:lnSpc>
              <a:buFont typeface="Times New Roman"/>
              <a:buChar char="-"/>
            </a:pPr>
            <a:r>
              <a:rPr lang="ar-IQ" dirty="0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ترتبط اجزاء المأساة بوحدة عضوية متكاملة 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lvl="0" algn="just">
              <a:lnSpc>
                <a:spcPct val="115000"/>
              </a:lnSpc>
              <a:buFont typeface="Times New Roman"/>
              <a:buChar char="-"/>
            </a:pPr>
            <a:r>
              <a:rPr lang="ar-IQ" dirty="0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الفعل الاساس في المأساة ان يكون نبيلا والابطال على خلق كريم لان غايتها خلقية 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Times New Roman"/>
              <a:buChar char="-"/>
            </a:pPr>
            <a:r>
              <a:rPr lang="ar-IQ" dirty="0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يتم التطهير بالخوف والرحمة ومن ثم تتحقق الصلة الشخصيات والجمهور</a:t>
            </a:r>
            <a:endParaRPr lang="en-US" sz="2000" dirty="0"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19954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476672"/>
            <a:ext cx="8712968" cy="5544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5971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اقسام الدراما</a:t>
            </a:r>
            <a:endParaRPr lang="ar-IQ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>
              <a:lnSpc>
                <a:spcPct val="115000"/>
              </a:lnSpc>
              <a:buFont typeface="+mj-lt"/>
              <a:buAutoNum type="arabicPeriod"/>
            </a:pPr>
            <a:r>
              <a:rPr lang="ar-IQ" dirty="0">
                <a:solidFill>
                  <a:srgbClr val="C00000"/>
                </a:solidFill>
                <a:latin typeface="Simplified Arabic"/>
                <a:ea typeface="Calibri"/>
                <a:cs typeface="PT Bold Heading"/>
              </a:rPr>
              <a:t>الملهاة</a:t>
            </a:r>
            <a:r>
              <a:rPr lang="ar-IQ" dirty="0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 :هي قسيم المأساة موضوعها هزلي يثير الضحك وهي اقل شأنا عند اليونانيين ، ويعدها ارسطو محاكاة الاراذل من الناس ومن وظيفتها التطهير على نحو المأساة </a:t>
            </a:r>
            <a:endParaRPr lang="en-US" sz="2000" dirty="0">
              <a:latin typeface="Calibri"/>
              <a:ea typeface="Calibri"/>
              <a:cs typeface="PT Bold Heading"/>
            </a:endParaRPr>
          </a:p>
          <a:p>
            <a:pPr lvl="0" algn="just">
              <a:lnSpc>
                <a:spcPct val="115000"/>
              </a:lnSpc>
              <a:buFont typeface="Times New Roman"/>
              <a:buChar char="-"/>
            </a:pPr>
            <a:r>
              <a:rPr lang="ar-IQ" dirty="0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الملهاة تمثل القبح والنقيصة ، فمثلها هزلي معيب على العكس من </a:t>
            </a:r>
            <a:r>
              <a:rPr lang="ar-IQ" dirty="0" smtClean="0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المأساة</a:t>
            </a:r>
            <a:endParaRPr lang="ar-IQ" sz="2000" dirty="0" smtClean="0">
              <a:latin typeface="Calibri"/>
              <a:ea typeface="Calibri"/>
              <a:cs typeface="Arial"/>
            </a:endParaRPr>
          </a:p>
          <a:p>
            <a:pPr lvl="0" algn="just">
              <a:lnSpc>
                <a:spcPct val="115000"/>
              </a:lnSpc>
              <a:buFont typeface="Times New Roman"/>
              <a:buChar char="-"/>
            </a:pPr>
            <a:r>
              <a:rPr lang="ar-IQ" dirty="0" smtClean="0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بطلها </a:t>
            </a:r>
            <a:r>
              <a:rPr lang="ar-IQ" dirty="0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محبوب يقع فريسة خطأ </a:t>
            </a:r>
            <a:r>
              <a:rPr lang="ar-IQ" dirty="0" err="1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لايدل</a:t>
            </a:r>
            <a:r>
              <a:rPr lang="ar-IQ" dirty="0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 على لؤم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lvl="0" algn="just">
              <a:lnSpc>
                <a:spcPct val="115000"/>
              </a:lnSpc>
              <a:buFont typeface="Times New Roman"/>
              <a:buChar char="-"/>
            </a:pPr>
            <a:r>
              <a:rPr lang="ar-IQ" dirty="0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بطل الملهاة من عامة الناس في حين بطل المأساة ارستقراطي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Times New Roman"/>
              <a:buChar char="-"/>
            </a:pPr>
            <a:r>
              <a:rPr lang="ar-IQ" dirty="0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اشهر كتابها (</a:t>
            </a:r>
            <a:r>
              <a:rPr lang="ar-IQ" dirty="0" err="1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سوفوكلس</a:t>
            </a:r>
            <a:r>
              <a:rPr lang="ar-IQ" dirty="0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 </a:t>
            </a:r>
            <a:r>
              <a:rPr lang="ar-IQ" dirty="0" err="1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ويوريبيدس</a:t>
            </a:r>
            <a:r>
              <a:rPr lang="ar-IQ" dirty="0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 </a:t>
            </a:r>
            <a:r>
              <a:rPr lang="ar-IQ" dirty="0" err="1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وارستونانس</a:t>
            </a:r>
            <a:r>
              <a:rPr lang="ar-IQ" dirty="0">
                <a:solidFill>
                  <a:srgbClr val="1F497D"/>
                </a:solidFill>
                <a:latin typeface="Simplified Arabic"/>
                <a:ea typeface="Calibri"/>
                <a:cs typeface="Times New Roman"/>
              </a:rPr>
              <a:t>)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929840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35</TotalTime>
  <Words>782</Words>
  <Application>Microsoft Office PowerPoint</Application>
  <PresentationFormat>عرض على الشاشة (3:4)‏</PresentationFormat>
  <Paragraphs>57</Paragraphs>
  <Slides>13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رحلة</vt:lpstr>
      <vt:lpstr>المحاضرة الثالثة  في المذاهب الادبية </vt:lpstr>
      <vt:lpstr>الانواع الادبية  </vt:lpstr>
      <vt:lpstr>اولا : الملحمة </vt:lpstr>
      <vt:lpstr>ما هو الفرق بين الملحمة والمسرحية </vt:lpstr>
      <vt:lpstr>خصائص الملحمة </vt:lpstr>
      <vt:lpstr>الدراما</vt:lpstr>
      <vt:lpstr>اقسام الدراما: </vt:lpstr>
      <vt:lpstr>عرض تقديمي في PowerPoint</vt:lpstr>
      <vt:lpstr>اقسام الدراما</vt:lpstr>
      <vt:lpstr>الدراما في كتب النقد </vt:lpstr>
      <vt:lpstr>النظرية الادبية والدراما</vt:lpstr>
      <vt:lpstr>عرض تقديمي في PowerPoint</vt:lpstr>
      <vt:lpstr>لما اولى منظرو  الدراما شكسبير عناية فائقة ؟ 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الثالثة  في المذاهب الادبية</dc:title>
  <dc:creator>DR.Ahmed Saker 2o1O</dc:creator>
  <cp:lastModifiedBy>DR.Ahmed Saker 2o1O</cp:lastModifiedBy>
  <cp:revision>5</cp:revision>
  <dcterms:created xsi:type="dcterms:W3CDTF">2018-10-23T11:53:58Z</dcterms:created>
  <dcterms:modified xsi:type="dcterms:W3CDTF">2018-10-27T12:38:13Z</dcterms:modified>
</cp:coreProperties>
</file>