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436E9B3C-B1A6-489D-B320-A6B420A3AF35}" type="datetimeFigureOut">
              <a:rPr lang="ar-IQ" smtClean="0"/>
              <a:t>14/02/1440</a:t>
            </a:fld>
            <a:endParaRPr lang="ar-IQ"/>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250AE88-2DCF-4B4C-AF8C-061408D6449A}" type="slidenum">
              <a:rPr lang="ar-IQ" smtClean="0"/>
              <a:t>‹#›</a:t>
            </a:fld>
            <a:endParaRPr lang="ar-IQ"/>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ar-IQ"/>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36E9B3C-B1A6-489D-B320-A6B420A3AF35}" type="datetimeFigureOut">
              <a:rPr lang="ar-IQ" smtClean="0"/>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250AE88-2DCF-4B4C-AF8C-061408D6449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36E9B3C-B1A6-489D-B320-A6B420A3AF35}" type="datetimeFigureOut">
              <a:rPr lang="ar-IQ" smtClean="0"/>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250AE88-2DCF-4B4C-AF8C-061408D6449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36E9B3C-B1A6-489D-B320-A6B420A3AF35}" type="datetimeFigureOut">
              <a:rPr lang="ar-IQ" smtClean="0"/>
              <a:t>14/02/1440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250AE88-2DCF-4B4C-AF8C-061408D6449A}" type="slidenum">
              <a:rPr lang="ar-IQ" smtClean="0"/>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 name="Date Placeholder 8"/>
          <p:cNvSpPr>
            <a:spLocks noGrp="1"/>
          </p:cNvSpPr>
          <p:nvPr>
            <p:ph type="dt" sz="half" idx="10"/>
          </p:nvPr>
        </p:nvSpPr>
        <p:spPr/>
        <p:txBody>
          <a:bodyPr/>
          <a:lstStyle>
            <a:lvl1pPr>
              <a:defRPr>
                <a:solidFill>
                  <a:srgbClr val="FFFFFF"/>
                </a:solidFill>
              </a:defRPr>
            </a:lvl1pPr>
          </a:lstStyle>
          <a:p>
            <a:fld id="{436E9B3C-B1A6-489D-B320-A6B420A3AF35}" type="datetimeFigureOut">
              <a:rPr lang="ar-IQ" smtClean="0"/>
              <a:t>14/02/1440</a:t>
            </a:fld>
            <a:endParaRPr lang="ar-IQ"/>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250AE88-2DCF-4B4C-AF8C-061408D6449A}" type="slidenum">
              <a:rPr lang="ar-IQ" smtClean="0"/>
              <a:t>‹#›</a:t>
            </a:fld>
            <a:endParaRPr lang="ar-IQ"/>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ar-IQ"/>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ar-SA" smtClean="0"/>
              <a:t>انقر لتحرير نمط العنوان الرئيسي</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36E9B3C-B1A6-489D-B320-A6B420A3AF35}" type="datetimeFigureOut">
              <a:rPr lang="ar-IQ" smtClean="0"/>
              <a:t>14/02/1440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250AE88-2DCF-4B4C-AF8C-061408D6449A}"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36E9B3C-B1A6-489D-B320-A6B420A3AF35}" type="datetimeFigureOut">
              <a:rPr lang="ar-IQ" smtClean="0"/>
              <a:t>14/02/1440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250AE88-2DCF-4B4C-AF8C-061408D6449A}"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36E9B3C-B1A6-489D-B320-A6B420A3AF35}" type="datetimeFigureOut">
              <a:rPr lang="ar-IQ" smtClean="0"/>
              <a:t>14/02/1440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250AE88-2DCF-4B4C-AF8C-061408D6449A}" type="slidenum">
              <a:rPr lang="ar-IQ" smtClean="0"/>
              <a:t>‹#›</a:t>
            </a:fld>
            <a:endParaRPr lang="ar-IQ"/>
          </a:p>
        </p:txBody>
      </p:sp>
      <p:sp>
        <p:nvSpPr>
          <p:cNvPr id="6" name="Title 5"/>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36E9B3C-B1A6-489D-B320-A6B420A3AF35}" type="datetimeFigureOut">
              <a:rPr lang="ar-IQ" smtClean="0"/>
              <a:t>14/02/1440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250AE88-2DCF-4B4C-AF8C-061408D6449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36E9B3C-B1A6-489D-B320-A6B420A3AF35}" type="datetimeFigureOut">
              <a:rPr lang="ar-IQ" smtClean="0"/>
              <a:t>14/02/1440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250AE88-2DCF-4B4C-AF8C-061408D6449A}" type="slidenum">
              <a:rPr lang="ar-IQ" smtClean="0"/>
              <a:t>‹#›</a:t>
            </a:fld>
            <a:endParaRPr lang="ar-IQ"/>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ar-SA" smtClean="0"/>
              <a:t>انقر لتحرير نمط العنوان الرئيسي</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36E9B3C-B1A6-489D-B320-A6B420A3AF35}" type="datetimeFigureOut">
              <a:rPr lang="ar-IQ" smtClean="0"/>
              <a:t>14/02/1440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250AE88-2DCF-4B4C-AF8C-061408D6449A}" type="slidenum">
              <a:rPr lang="ar-IQ" smtClean="0"/>
              <a:t>‹#›</a:t>
            </a:fld>
            <a:endParaRPr lang="ar-IQ"/>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ar-SA" smtClean="0"/>
              <a:t>انقر لتحرير نمط العنوان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36E9B3C-B1A6-489D-B320-A6B420A3AF35}" type="datetimeFigureOut">
              <a:rPr lang="ar-IQ" smtClean="0"/>
              <a:t>14/02/1440</a:t>
            </a:fld>
            <a:endParaRPr lang="ar-IQ"/>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ar-IQ"/>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250AE88-2DCF-4B4C-AF8C-061408D6449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r" defTabSz="914400" rtl="1"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r" defTabSz="914400" rtl="1"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r" defTabSz="914400" rtl="1"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r" defTabSz="914400" rtl="1"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r" defTabSz="914400" rtl="1"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r" defTabSz="914400" rtl="1"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r" defTabSz="914400" rtl="1"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r" defTabSz="914400" rtl="1"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r" defTabSz="914400" rtl="1"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pPr algn="ctr"/>
            <a:r>
              <a:rPr lang="ar-IQ" sz="2400" b="1" dirty="0">
                <a:solidFill>
                  <a:schemeClr val="tx1"/>
                </a:solidFill>
                <a:ea typeface="Calibri"/>
                <a:cs typeface="Simplified Arabic"/>
              </a:rPr>
              <a:t>عصر النهضة </a:t>
            </a:r>
            <a:endParaRPr lang="ar-IQ" sz="2400" b="1" dirty="0">
              <a:solidFill>
                <a:schemeClr val="tx1"/>
              </a:solidFill>
            </a:endParaRPr>
          </a:p>
        </p:txBody>
      </p:sp>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algn="l"/>
            <a:r>
              <a:rPr lang="ar-IQ" sz="3200" dirty="0" smtClean="0">
                <a:solidFill>
                  <a:schemeClr val="tx1"/>
                </a:solidFill>
              </a:rPr>
              <a:t>المحاضرة الخامسة في المذاهب الادبية</a:t>
            </a:r>
            <a:br>
              <a:rPr lang="ar-IQ" sz="3200" dirty="0" smtClean="0">
                <a:solidFill>
                  <a:schemeClr val="tx1"/>
                </a:solidFill>
              </a:rPr>
            </a:br>
            <a:r>
              <a:rPr lang="ar-IQ" sz="3200" dirty="0" smtClean="0">
                <a:solidFill>
                  <a:schemeClr val="tx1"/>
                </a:solidFill>
              </a:rPr>
              <a:t>د. إسراء حسين جابر </a:t>
            </a:r>
            <a:endParaRPr lang="ar-IQ" sz="3200" dirty="0">
              <a:solidFill>
                <a:schemeClr val="tx1"/>
              </a:solidFill>
            </a:endParaRPr>
          </a:p>
        </p:txBody>
      </p:sp>
    </p:spTree>
    <p:extLst>
      <p:ext uri="{BB962C8B-B14F-4D97-AF65-F5344CB8AC3E}">
        <p14:creationId xmlns:p14="http://schemas.microsoft.com/office/powerpoint/2010/main" val="3761651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algn="just">
              <a:lnSpc>
                <a:spcPct val="115000"/>
              </a:lnSpc>
              <a:spcAft>
                <a:spcPts val="1000"/>
              </a:spcAft>
            </a:pPr>
            <a:r>
              <a:rPr lang="ar-IQ" sz="2400" b="1" dirty="0">
                <a:solidFill>
                  <a:schemeClr val="tx1"/>
                </a:solidFill>
                <a:latin typeface="Calibri"/>
                <a:ea typeface="Calibri"/>
                <a:cs typeface="Simplified Arabic"/>
              </a:rPr>
              <a:t>هي مرحلة من </a:t>
            </a:r>
            <a:r>
              <a:rPr lang="ar-IQ" sz="2400" dirty="0">
                <a:solidFill>
                  <a:schemeClr val="tx1"/>
                </a:solidFill>
                <a:latin typeface="Calibri"/>
                <a:ea typeface="Calibri"/>
                <a:cs typeface="Simplified Arabic"/>
              </a:rPr>
              <a:t>مراحل</a:t>
            </a:r>
            <a:r>
              <a:rPr lang="ar-IQ" sz="2400" b="1" dirty="0">
                <a:solidFill>
                  <a:schemeClr val="tx1"/>
                </a:solidFill>
                <a:latin typeface="Calibri"/>
                <a:ea typeface="Calibri"/>
                <a:cs typeface="Simplified Arabic"/>
              </a:rPr>
              <a:t> تطور العقل في </a:t>
            </a:r>
            <a:r>
              <a:rPr lang="ar-IQ" sz="2400" b="1" dirty="0" err="1">
                <a:solidFill>
                  <a:schemeClr val="tx1"/>
                </a:solidFill>
                <a:latin typeface="Calibri"/>
                <a:ea typeface="Calibri"/>
                <a:cs typeface="Simplified Arabic"/>
              </a:rPr>
              <a:t>اوربا</a:t>
            </a:r>
            <a:r>
              <a:rPr lang="ar-IQ" sz="2400" b="1" dirty="0">
                <a:solidFill>
                  <a:schemeClr val="tx1"/>
                </a:solidFill>
                <a:latin typeface="Calibri"/>
                <a:ea typeface="Calibri"/>
                <a:cs typeface="Simplified Arabic"/>
              </a:rPr>
              <a:t> وهي تتميز بالحركة والحيوية فضلا عن طابعها الانساني . او هي الحركة التي تهدف الى بعث الثقافات القديمة ولاسيما الاغريقية منها ..وهذا ما جعلهم يطلقون عليه اسم الاتجاه الفكري الجديد (</a:t>
            </a:r>
            <a:r>
              <a:rPr lang="en-US" sz="2400" b="1" dirty="0">
                <a:solidFill>
                  <a:schemeClr val="tx1"/>
                </a:solidFill>
                <a:latin typeface="Simplified Arabic"/>
                <a:ea typeface="Calibri"/>
                <a:cs typeface="Arial"/>
              </a:rPr>
              <a:t>Renaissance</a:t>
            </a:r>
            <a:r>
              <a:rPr lang="ar-IQ" sz="2400" b="1" dirty="0">
                <a:solidFill>
                  <a:schemeClr val="tx1"/>
                </a:solidFill>
                <a:latin typeface="Calibri"/>
                <a:ea typeface="Calibri"/>
                <a:cs typeface="Simplified Arabic"/>
              </a:rPr>
              <a:t>)الذي يعني البعث او الاحياء او الميلاد في الفرنسية .</a:t>
            </a:r>
            <a:endParaRPr lang="en-US" sz="2400" b="1" dirty="0">
              <a:solidFill>
                <a:schemeClr val="tx1"/>
              </a:solidFill>
              <a:latin typeface="Calibri"/>
              <a:ea typeface="Calibri"/>
              <a:cs typeface="Arial"/>
            </a:endParaRPr>
          </a:p>
          <a:p>
            <a:pPr algn="just">
              <a:lnSpc>
                <a:spcPct val="115000"/>
              </a:lnSpc>
              <a:spcAft>
                <a:spcPts val="1000"/>
              </a:spcAft>
            </a:pPr>
            <a:r>
              <a:rPr lang="ar-IQ" sz="2400" b="1" dirty="0">
                <a:solidFill>
                  <a:schemeClr val="tx1"/>
                </a:solidFill>
                <a:latin typeface="Calibri"/>
                <a:ea typeface="Calibri"/>
                <a:cs typeface="Simplified Arabic"/>
              </a:rPr>
              <a:t>ومن </a:t>
            </a:r>
            <a:r>
              <a:rPr lang="ar-IQ" sz="2400" b="1" dirty="0" err="1">
                <a:solidFill>
                  <a:schemeClr val="tx1"/>
                </a:solidFill>
                <a:latin typeface="Calibri"/>
                <a:ea typeface="Calibri"/>
                <a:cs typeface="Simplified Arabic"/>
              </a:rPr>
              <a:t>الصعربة</a:t>
            </a:r>
            <a:r>
              <a:rPr lang="ar-IQ" sz="2400" b="1" dirty="0">
                <a:solidFill>
                  <a:schemeClr val="tx1"/>
                </a:solidFill>
                <a:latin typeface="Calibri"/>
                <a:ea typeface="Calibri"/>
                <a:cs typeface="Simplified Arabic"/>
              </a:rPr>
              <a:t> تحديد بداية او نهاية لعصر النهضة ، على الرغم من ان اغلب </a:t>
            </a:r>
            <a:r>
              <a:rPr lang="ar-IQ" sz="2400" b="1" dirty="0" err="1">
                <a:solidFill>
                  <a:schemeClr val="tx1"/>
                </a:solidFill>
                <a:latin typeface="Calibri"/>
                <a:ea typeface="Calibri"/>
                <a:cs typeface="Simplified Arabic"/>
              </a:rPr>
              <a:t>الاراء</a:t>
            </a:r>
            <a:r>
              <a:rPr lang="ar-IQ" sz="2400" b="1" dirty="0">
                <a:solidFill>
                  <a:schemeClr val="tx1"/>
                </a:solidFill>
                <a:latin typeface="Calibri"/>
                <a:ea typeface="Calibri"/>
                <a:cs typeface="Simplified Arabic"/>
              </a:rPr>
              <a:t> تصب في تحديد بدايتها في القرن الرابع عشر وانتهاءً بالقرن السادس عشر .</a:t>
            </a:r>
            <a:endParaRPr lang="en-US" sz="2400" b="1" dirty="0">
              <a:solidFill>
                <a:schemeClr val="tx1"/>
              </a:solidFill>
              <a:latin typeface="Calibri"/>
              <a:ea typeface="Calibri"/>
              <a:cs typeface="Arial"/>
            </a:endParaRPr>
          </a:p>
          <a:p>
            <a:endParaRPr lang="ar-IQ" sz="2400" b="1" dirty="0">
              <a:solidFill>
                <a:schemeClr val="tx1"/>
              </a:solidFill>
            </a:endParaRPr>
          </a:p>
        </p:txBody>
      </p:sp>
      <p:sp>
        <p:nvSpPr>
          <p:cNvPr id="3" name="عنوان 2"/>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a:lnSpc>
                <a:spcPct val="115000"/>
              </a:lnSpc>
              <a:spcAft>
                <a:spcPts val="1000"/>
              </a:spcAft>
            </a:pPr>
            <a:r>
              <a:rPr lang="ar-IQ" b="1" dirty="0" smtClean="0">
                <a:solidFill>
                  <a:schemeClr val="tx1"/>
                </a:solidFill>
                <a:latin typeface="Calibri"/>
                <a:ea typeface="Calibri"/>
                <a:cs typeface="Simplified Arabic"/>
              </a:rPr>
              <a:t/>
            </a:r>
            <a:br>
              <a:rPr lang="ar-IQ" b="1" dirty="0" smtClean="0">
                <a:solidFill>
                  <a:schemeClr val="tx1"/>
                </a:solidFill>
                <a:latin typeface="Calibri"/>
                <a:ea typeface="Calibri"/>
                <a:cs typeface="Simplified Arabic"/>
              </a:rPr>
            </a:br>
            <a:r>
              <a:rPr lang="ar-IQ" b="1" dirty="0" smtClean="0">
                <a:solidFill>
                  <a:schemeClr val="tx1"/>
                </a:solidFill>
                <a:latin typeface="Calibri"/>
                <a:ea typeface="Calibri"/>
                <a:cs typeface="Simplified Arabic"/>
              </a:rPr>
              <a:t>النهضة </a:t>
            </a:r>
            <a:r>
              <a:rPr lang="ar-IQ" b="1" dirty="0">
                <a:solidFill>
                  <a:schemeClr val="tx1"/>
                </a:solidFill>
                <a:latin typeface="Calibri"/>
                <a:ea typeface="Calibri"/>
                <a:cs typeface="Simplified Arabic"/>
              </a:rPr>
              <a:t>( </a:t>
            </a:r>
            <a:r>
              <a:rPr lang="en-US" b="1" dirty="0" err="1">
                <a:solidFill>
                  <a:schemeClr val="tx1"/>
                </a:solidFill>
                <a:latin typeface="Simplified Arabic"/>
                <a:ea typeface="Calibri"/>
                <a:cs typeface="Arial"/>
              </a:rPr>
              <a:t>Renaissanc</a:t>
            </a:r>
            <a:r>
              <a:rPr lang="ar-IQ" b="1" dirty="0">
                <a:solidFill>
                  <a:schemeClr val="tx1"/>
                </a:solidFill>
                <a:latin typeface="Calibri"/>
                <a:ea typeface="Calibri"/>
                <a:cs typeface="Simplified Arabic"/>
              </a:rPr>
              <a:t>) </a:t>
            </a:r>
            <a:r>
              <a:rPr lang="en-US" sz="2000" b="1" dirty="0">
                <a:solidFill>
                  <a:schemeClr val="tx1"/>
                </a:solidFill>
                <a:latin typeface="Calibri"/>
                <a:ea typeface="Calibri"/>
                <a:cs typeface="Arial"/>
              </a:rPr>
              <a:t/>
            </a:r>
            <a:br>
              <a:rPr lang="en-US" sz="2000" b="1" dirty="0">
                <a:solidFill>
                  <a:schemeClr val="tx1"/>
                </a:solidFill>
                <a:latin typeface="Calibri"/>
                <a:ea typeface="Calibri"/>
                <a:cs typeface="Arial"/>
              </a:rPr>
            </a:br>
            <a:endParaRPr lang="ar-IQ" b="1" dirty="0">
              <a:solidFill>
                <a:schemeClr val="tx1"/>
              </a:solidFill>
            </a:endParaRPr>
          </a:p>
        </p:txBody>
      </p:sp>
    </p:spTree>
    <p:extLst>
      <p:ext uri="{BB962C8B-B14F-4D97-AF65-F5344CB8AC3E}">
        <p14:creationId xmlns:p14="http://schemas.microsoft.com/office/powerpoint/2010/main" val="1359075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lnSpc>
                <a:spcPct val="115000"/>
              </a:lnSpc>
              <a:spcAft>
                <a:spcPts val="1000"/>
              </a:spcAft>
            </a:pPr>
            <a:r>
              <a:rPr lang="ar-IQ" sz="3600" b="1" dirty="0">
                <a:solidFill>
                  <a:schemeClr val="tx1"/>
                </a:solidFill>
                <a:latin typeface="Calibri"/>
                <a:ea typeface="Calibri"/>
                <a:cs typeface="Simplified Arabic"/>
              </a:rPr>
              <a:t>س/ ما هو سبب تفاوت الدارسين في تحديد بداية عصر النهضة ؟</a:t>
            </a:r>
            <a:endParaRPr lang="en-US" sz="3600" b="1" dirty="0">
              <a:solidFill>
                <a:schemeClr val="tx1"/>
              </a:solidFill>
              <a:latin typeface="Calibri"/>
              <a:ea typeface="Calibri"/>
              <a:cs typeface="Arial"/>
            </a:endParaRPr>
          </a:p>
          <a:p>
            <a:pPr algn="just">
              <a:lnSpc>
                <a:spcPct val="115000"/>
              </a:lnSpc>
              <a:spcAft>
                <a:spcPts val="1000"/>
              </a:spcAft>
            </a:pPr>
            <a:r>
              <a:rPr lang="ar-IQ" sz="3600" b="1" dirty="0">
                <a:solidFill>
                  <a:schemeClr val="tx1"/>
                </a:solidFill>
                <a:latin typeface="Calibri"/>
                <a:ea typeface="Calibri"/>
                <a:cs typeface="Simplified Arabic"/>
              </a:rPr>
              <a:t>ج/ وذلك لان عصر النهضة قد تفاوت من قطر اوربي </a:t>
            </a:r>
            <a:r>
              <a:rPr lang="ar-IQ" sz="3600" b="1" dirty="0" err="1">
                <a:solidFill>
                  <a:schemeClr val="tx1"/>
                </a:solidFill>
                <a:latin typeface="Calibri"/>
                <a:ea typeface="Calibri"/>
                <a:cs typeface="Simplified Arabic"/>
              </a:rPr>
              <a:t>لاخر</a:t>
            </a:r>
            <a:r>
              <a:rPr lang="ar-IQ" sz="3600" b="1" dirty="0">
                <a:solidFill>
                  <a:schemeClr val="tx1"/>
                </a:solidFill>
                <a:latin typeface="Calibri"/>
                <a:ea typeface="Calibri"/>
                <a:cs typeface="Simplified Arabic"/>
              </a:rPr>
              <a:t> ، فقد بدأ في ايطاليا ثم </a:t>
            </a:r>
            <a:r>
              <a:rPr lang="ar-IQ" sz="3600" b="1" dirty="0" err="1">
                <a:solidFill>
                  <a:schemeClr val="tx1"/>
                </a:solidFill>
                <a:latin typeface="Calibri"/>
                <a:ea typeface="Calibri"/>
                <a:cs typeface="Simplified Arabic"/>
              </a:rPr>
              <a:t>انتثل</a:t>
            </a:r>
            <a:r>
              <a:rPr lang="ar-IQ" sz="3600" b="1" dirty="0">
                <a:solidFill>
                  <a:schemeClr val="tx1"/>
                </a:solidFill>
                <a:latin typeface="Calibri"/>
                <a:ea typeface="Calibri"/>
                <a:cs typeface="Simplified Arabic"/>
              </a:rPr>
              <a:t> الى اسبانيا وتأخرت عنه في انكلترا .</a:t>
            </a:r>
            <a:endParaRPr lang="en-US" sz="3600" b="1" dirty="0">
              <a:solidFill>
                <a:schemeClr val="tx1"/>
              </a:solidFill>
              <a:effectLst/>
              <a:latin typeface="Calibri"/>
              <a:ea typeface="Calibri"/>
              <a:cs typeface="Arial"/>
            </a:endParaRPr>
          </a:p>
        </p:txBody>
      </p:sp>
      <p:sp>
        <p:nvSpPr>
          <p:cNvPr id="3" name="عنوان 2"/>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IQ" dirty="0" smtClean="0">
                <a:solidFill>
                  <a:schemeClr val="tx1"/>
                </a:solidFill>
              </a:rPr>
              <a:t>عصر النهضة </a:t>
            </a:r>
            <a:endParaRPr lang="ar-IQ" dirty="0">
              <a:solidFill>
                <a:schemeClr val="tx1"/>
              </a:solidFill>
            </a:endParaRPr>
          </a:p>
        </p:txBody>
      </p:sp>
    </p:spTree>
    <p:extLst>
      <p:ext uri="{BB962C8B-B14F-4D97-AF65-F5344CB8AC3E}">
        <p14:creationId xmlns:p14="http://schemas.microsoft.com/office/powerpoint/2010/main" val="2975937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lnSpc>
                <a:spcPct val="115000"/>
              </a:lnSpc>
              <a:spcAft>
                <a:spcPts val="1000"/>
              </a:spcAft>
            </a:pPr>
            <a:r>
              <a:rPr lang="ar-IQ" sz="2400" b="1" dirty="0">
                <a:solidFill>
                  <a:schemeClr val="tx1"/>
                </a:solidFill>
                <a:latin typeface="Calibri"/>
                <a:ea typeface="Calibri"/>
                <a:cs typeface="Simplified Arabic"/>
              </a:rPr>
              <a:t>س/ما هي اسباب بواعث عصر النهضة ؟</a:t>
            </a:r>
            <a:endParaRPr lang="en-US" sz="2400" b="1" dirty="0">
              <a:solidFill>
                <a:schemeClr val="tx1"/>
              </a:solidFill>
              <a:latin typeface="Calibri"/>
              <a:ea typeface="Calibri"/>
              <a:cs typeface="Arial"/>
            </a:endParaRPr>
          </a:p>
          <a:p>
            <a:pPr algn="just">
              <a:lnSpc>
                <a:spcPct val="115000"/>
              </a:lnSpc>
              <a:spcAft>
                <a:spcPts val="1000"/>
              </a:spcAft>
            </a:pPr>
            <a:r>
              <a:rPr lang="ar-IQ" sz="2400" b="1" dirty="0">
                <a:solidFill>
                  <a:schemeClr val="tx1"/>
                </a:solidFill>
                <a:latin typeface="Calibri"/>
                <a:ea typeface="Calibri"/>
                <a:cs typeface="Simplified Arabic"/>
              </a:rPr>
              <a:t>ج/ من اهم الاسباب ان </a:t>
            </a:r>
            <a:r>
              <a:rPr lang="ar-IQ" sz="2400" b="1" dirty="0" err="1">
                <a:solidFill>
                  <a:schemeClr val="tx1"/>
                </a:solidFill>
                <a:latin typeface="Calibri"/>
                <a:ea typeface="Calibri"/>
                <a:cs typeface="Simplified Arabic"/>
              </a:rPr>
              <a:t>اوربا</a:t>
            </a:r>
            <a:r>
              <a:rPr lang="ar-IQ" sz="2400" b="1" dirty="0">
                <a:solidFill>
                  <a:schemeClr val="tx1"/>
                </a:solidFill>
                <a:latin typeface="Calibri"/>
                <a:ea typeface="Calibri"/>
                <a:cs typeface="Simplified Arabic"/>
              </a:rPr>
              <a:t> في العصور الوسطى بدأت تستقبل مؤثرات شرقية اسلامية الاصل والمنبع عن طريق الاندلس وصقلية وغيرها، والتي انتقلت بفضلها مؤلفات الفلاسفة الاقدمين وفي مقدمتهم ارسطو وافلاطون .ولعل ايطاليا هي البلد الذي احتضن المؤثرات العربية والاسلامية ، فتأثر دانتي في (الكوميديا الالهية ) </a:t>
            </a:r>
            <a:r>
              <a:rPr lang="ar-IQ" sz="2400" b="1" dirty="0" err="1">
                <a:solidFill>
                  <a:schemeClr val="tx1"/>
                </a:solidFill>
                <a:latin typeface="Calibri"/>
                <a:ea typeface="Calibri"/>
                <a:cs typeface="Simplified Arabic"/>
              </a:rPr>
              <a:t>بالاسراء</a:t>
            </a:r>
            <a:r>
              <a:rPr lang="ar-IQ" sz="2400" b="1" dirty="0">
                <a:solidFill>
                  <a:schemeClr val="tx1"/>
                </a:solidFill>
                <a:latin typeface="Calibri"/>
                <a:ea typeface="Calibri"/>
                <a:cs typeface="Simplified Arabic"/>
              </a:rPr>
              <a:t> والمعراج ، وتأثر </a:t>
            </a:r>
            <a:r>
              <a:rPr lang="ar-IQ" sz="2400" b="1" dirty="0" err="1">
                <a:solidFill>
                  <a:schemeClr val="tx1"/>
                </a:solidFill>
                <a:latin typeface="Calibri"/>
                <a:ea typeface="Calibri"/>
                <a:cs typeface="Simplified Arabic"/>
              </a:rPr>
              <a:t>بوكاشيو</a:t>
            </a:r>
            <a:r>
              <a:rPr lang="ar-IQ" sz="2400" b="1" dirty="0">
                <a:solidFill>
                  <a:schemeClr val="tx1"/>
                </a:solidFill>
                <a:latin typeface="Calibri"/>
                <a:ea typeface="Calibri"/>
                <a:cs typeface="Simplified Arabic"/>
              </a:rPr>
              <a:t> في قصصه (</a:t>
            </a:r>
            <a:r>
              <a:rPr lang="ar-IQ" sz="2400" b="1" dirty="0" err="1">
                <a:solidFill>
                  <a:schemeClr val="tx1"/>
                </a:solidFill>
                <a:latin typeface="Calibri"/>
                <a:ea typeface="Calibri"/>
                <a:cs typeface="Simplified Arabic"/>
              </a:rPr>
              <a:t>الديكاميرون</a:t>
            </a:r>
            <a:r>
              <a:rPr lang="ar-IQ" sz="2400" b="1" dirty="0">
                <a:solidFill>
                  <a:schemeClr val="tx1"/>
                </a:solidFill>
                <a:latin typeface="Calibri"/>
                <a:ea typeface="Calibri"/>
                <a:cs typeface="Simplified Arabic"/>
              </a:rPr>
              <a:t> ) بقصص الف ليلة وليلة .</a:t>
            </a:r>
            <a:endParaRPr lang="en-US" sz="2400" b="1" dirty="0">
              <a:solidFill>
                <a:schemeClr val="tx1"/>
              </a:solidFill>
              <a:latin typeface="Calibri"/>
              <a:ea typeface="Calibri"/>
              <a:cs typeface="Arial"/>
            </a:endParaRPr>
          </a:p>
          <a:p>
            <a:endParaRPr lang="ar-IQ" sz="2400" b="1" dirty="0">
              <a:solidFill>
                <a:schemeClr val="tx1"/>
              </a:solidFill>
            </a:endParaRPr>
          </a:p>
        </p:txBody>
      </p:sp>
      <p:sp>
        <p:nvSpPr>
          <p:cNvPr id="3" name="عنوان 2"/>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IQ" b="1" dirty="0" smtClean="0">
                <a:solidFill>
                  <a:schemeClr val="tx1"/>
                </a:solidFill>
              </a:rPr>
              <a:t>بواعث عصر النهضة </a:t>
            </a:r>
            <a:endParaRPr lang="ar-IQ" b="1" dirty="0">
              <a:solidFill>
                <a:schemeClr val="tx1"/>
              </a:solidFill>
            </a:endParaRPr>
          </a:p>
        </p:txBody>
      </p:sp>
    </p:spTree>
    <p:extLst>
      <p:ext uri="{BB962C8B-B14F-4D97-AF65-F5344CB8AC3E}">
        <p14:creationId xmlns:p14="http://schemas.microsoft.com/office/powerpoint/2010/main" val="173755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lnSpc>
                <a:spcPct val="115000"/>
              </a:lnSpc>
              <a:spcAft>
                <a:spcPts val="1000"/>
              </a:spcAft>
            </a:pPr>
            <a:r>
              <a:rPr lang="ar-IQ" b="1" dirty="0">
                <a:solidFill>
                  <a:schemeClr val="tx1"/>
                </a:solidFill>
                <a:latin typeface="Calibri"/>
                <a:ea typeface="Calibri"/>
                <a:cs typeface="Simplified Arabic"/>
              </a:rPr>
              <a:t> </a:t>
            </a:r>
            <a:r>
              <a:rPr lang="ar-IQ" b="1" dirty="0" smtClean="0">
                <a:solidFill>
                  <a:schemeClr val="tx1"/>
                </a:solidFill>
                <a:latin typeface="Calibri"/>
                <a:ea typeface="Calibri"/>
                <a:cs typeface="Simplified Arabic"/>
              </a:rPr>
              <a:t>  1- </a:t>
            </a:r>
            <a:r>
              <a:rPr lang="ar-IQ" b="1" dirty="0">
                <a:solidFill>
                  <a:schemeClr val="tx1"/>
                </a:solidFill>
                <a:latin typeface="Calibri"/>
                <a:ea typeface="Calibri"/>
                <a:cs typeface="Simplified Arabic"/>
              </a:rPr>
              <a:t>النزعة الانسانية ارتبط بهذه النزهة اسم </a:t>
            </a:r>
            <a:r>
              <a:rPr lang="ar-IQ" b="1" dirty="0" err="1">
                <a:solidFill>
                  <a:schemeClr val="tx1"/>
                </a:solidFill>
                <a:latin typeface="Calibri"/>
                <a:ea typeface="Calibri"/>
                <a:cs typeface="Simplified Arabic"/>
              </a:rPr>
              <a:t>بوكاشيو</a:t>
            </a:r>
            <a:r>
              <a:rPr lang="ar-IQ" b="1" dirty="0">
                <a:solidFill>
                  <a:schemeClr val="tx1"/>
                </a:solidFill>
                <a:latin typeface="Calibri"/>
                <a:ea typeface="Calibri"/>
                <a:cs typeface="Simplified Arabic"/>
              </a:rPr>
              <a:t> الذي تأثر بالقصص العربي </a:t>
            </a:r>
            <a:endParaRPr lang="en-US" b="1" dirty="0">
              <a:solidFill>
                <a:schemeClr val="tx1"/>
              </a:solidFill>
              <a:latin typeface="Calibri"/>
              <a:ea typeface="Calibri"/>
              <a:cs typeface="Arial"/>
            </a:endParaRPr>
          </a:p>
          <a:p>
            <a:pPr algn="just">
              <a:lnSpc>
                <a:spcPct val="115000"/>
              </a:lnSpc>
              <a:spcAft>
                <a:spcPts val="1000"/>
              </a:spcAft>
            </a:pPr>
            <a:r>
              <a:rPr lang="ar-IQ" b="1" dirty="0">
                <a:solidFill>
                  <a:schemeClr val="tx1"/>
                </a:solidFill>
                <a:latin typeface="Calibri"/>
                <a:ea typeface="Calibri"/>
                <a:cs typeface="Simplified Arabic"/>
              </a:rPr>
              <a:t>   2-المظهر الادبي واحدا من المظاهر التي حققتها النهضة </a:t>
            </a:r>
            <a:endParaRPr lang="en-US" b="1" dirty="0">
              <a:solidFill>
                <a:schemeClr val="tx1"/>
              </a:solidFill>
              <a:latin typeface="Calibri"/>
              <a:ea typeface="Calibri"/>
              <a:cs typeface="Arial"/>
            </a:endParaRPr>
          </a:p>
          <a:p>
            <a:pPr algn="just">
              <a:lnSpc>
                <a:spcPct val="115000"/>
              </a:lnSpc>
              <a:spcAft>
                <a:spcPts val="1000"/>
              </a:spcAft>
            </a:pPr>
            <a:r>
              <a:rPr lang="ar-IQ" b="1" dirty="0">
                <a:solidFill>
                  <a:schemeClr val="tx1"/>
                </a:solidFill>
                <a:latin typeface="Calibri"/>
                <a:ea typeface="Calibri"/>
                <a:cs typeface="Simplified Arabic"/>
              </a:rPr>
              <a:t>   3-النزوع الى كتابة الادب الشعبي سواء ما ظهر من في الافكار او ما تحقق في اساليب الكتابة ، ويظهر ذلك لدى معظم اقطاب الادب في </a:t>
            </a:r>
            <a:r>
              <a:rPr lang="ar-IQ" b="1" dirty="0" err="1">
                <a:solidFill>
                  <a:schemeClr val="tx1"/>
                </a:solidFill>
                <a:latin typeface="Calibri"/>
                <a:ea typeface="Calibri"/>
                <a:cs typeface="Simplified Arabic"/>
              </a:rPr>
              <a:t>اوربا</a:t>
            </a:r>
            <a:r>
              <a:rPr lang="ar-IQ" b="1" dirty="0">
                <a:solidFill>
                  <a:schemeClr val="tx1"/>
                </a:solidFill>
                <a:latin typeface="Calibri"/>
                <a:ea typeface="Calibri"/>
                <a:cs typeface="Simplified Arabic"/>
              </a:rPr>
              <a:t> ومنهم </a:t>
            </a:r>
            <a:r>
              <a:rPr lang="ar-IQ" b="1" dirty="0" err="1">
                <a:solidFill>
                  <a:schemeClr val="tx1"/>
                </a:solidFill>
                <a:latin typeface="Calibri"/>
                <a:ea typeface="Calibri"/>
                <a:cs typeface="Simplified Arabic"/>
              </a:rPr>
              <a:t>رابيليه</a:t>
            </a:r>
            <a:r>
              <a:rPr lang="ar-IQ" b="1" dirty="0">
                <a:solidFill>
                  <a:schemeClr val="tx1"/>
                </a:solidFill>
                <a:latin typeface="Calibri"/>
                <a:ea typeface="Calibri"/>
                <a:cs typeface="Simplified Arabic"/>
              </a:rPr>
              <a:t> وشكسبير </a:t>
            </a:r>
            <a:r>
              <a:rPr lang="ar-IQ" b="1" dirty="0" err="1">
                <a:solidFill>
                  <a:schemeClr val="tx1"/>
                </a:solidFill>
                <a:latin typeface="Calibri"/>
                <a:ea typeface="Calibri"/>
                <a:cs typeface="Simplified Arabic"/>
              </a:rPr>
              <a:t>وبوكاشيو</a:t>
            </a:r>
            <a:r>
              <a:rPr lang="ar-IQ" b="1" dirty="0">
                <a:solidFill>
                  <a:schemeClr val="tx1"/>
                </a:solidFill>
                <a:latin typeface="Calibri"/>
                <a:ea typeface="Calibri"/>
                <a:cs typeface="Simplified Arabic"/>
              </a:rPr>
              <a:t> </a:t>
            </a:r>
            <a:endParaRPr lang="en-US" b="1" dirty="0">
              <a:solidFill>
                <a:schemeClr val="tx1"/>
              </a:solidFill>
              <a:latin typeface="Calibri"/>
              <a:ea typeface="Calibri"/>
              <a:cs typeface="Arial"/>
            </a:endParaRPr>
          </a:p>
          <a:p>
            <a:pPr algn="just">
              <a:lnSpc>
                <a:spcPct val="115000"/>
              </a:lnSpc>
              <a:spcAft>
                <a:spcPts val="1000"/>
              </a:spcAft>
            </a:pPr>
            <a:r>
              <a:rPr lang="ar-IQ" b="1" dirty="0">
                <a:solidFill>
                  <a:schemeClr val="tx1"/>
                </a:solidFill>
                <a:latin typeface="Calibri"/>
                <a:ea typeface="Calibri"/>
                <a:cs typeface="Simplified Arabic"/>
              </a:rPr>
              <a:t>4- ظهور بعض الاجناس الادبية المتأثرة </a:t>
            </a:r>
            <a:r>
              <a:rPr lang="ar-IQ" b="1" dirty="0" err="1">
                <a:solidFill>
                  <a:schemeClr val="tx1"/>
                </a:solidFill>
                <a:latin typeface="Calibri"/>
                <a:ea typeface="Calibri"/>
                <a:cs typeface="Simplified Arabic"/>
              </a:rPr>
              <a:t>بالاجناس</a:t>
            </a:r>
            <a:r>
              <a:rPr lang="ar-IQ" b="1" dirty="0">
                <a:solidFill>
                  <a:schemeClr val="tx1"/>
                </a:solidFill>
                <a:latin typeface="Calibri"/>
                <a:ea typeface="Calibri"/>
                <a:cs typeface="Simplified Arabic"/>
              </a:rPr>
              <a:t> القديمة ، ولكنها لم تكن صورة منها </a:t>
            </a:r>
            <a:r>
              <a:rPr lang="ar-IQ" b="1" dirty="0" err="1">
                <a:solidFill>
                  <a:schemeClr val="tx1"/>
                </a:solidFill>
                <a:latin typeface="Calibri"/>
                <a:ea typeface="Calibri"/>
                <a:cs typeface="Simplified Arabic"/>
              </a:rPr>
              <a:t>لانها</a:t>
            </a:r>
            <a:r>
              <a:rPr lang="ar-IQ" b="1" dirty="0">
                <a:solidFill>
                  <a:schemeClr val="tx1"/>
                </a:solidFill>
                <a:latin typeface="Calibri"/>
                <a:ea typeface="Calibri"/>
                <a:cs typeface="Simplified Arabic"/>
              </a:rPr>
              <a:t> ارتبطت بقيم ومثل واتجاهات عصر النهضة ، من مثل الملحمة الدينية لدانتي والقصة الهزلية </a:t>
            </a:r>
            <a:r>
              <a:rPr lang="ar-IQ" b="1" dirty="0" err="1">
                <a:solidFill>
                  <a:schemeClr val="tx1"/>
                </a:solidFill>
                <a:latin typeface="Calibri"/>
                <a:ea typeface="Calibri"/>
                <a:cs typeface="Simplified Arabic"/>
              </a:rPr>
              <a:t>لبوكاشيو</a:t>
            </a:r>
            <a:r>
              <a:rPr lang="ar-IQ" b="1" dirty="0">
                <a:solidFill>
                  <a:schemeClr val="tx1"/>
                </a:solidFill>
                <a:latin typeface="Calibri"/>
                <a:ea typeface="Calibri"/>
                <a:cs typeface="Simplified Arabic"/>
              </a:rPr>
              <a:t> </a:t>
            </a:r>
            <a:r>
              <a:rPr lang="ar-IQ" b="1" dirty="0" err="1">
                <a:solidFill>
                  <a:schemeClr val="tx1"/>
                </a:solidFill>
                <a:latin typeface="Calibri"/>
                <a:ea typeface="Calibri"/>
                <a:cs typeface="Simplified Arabic"/>
              </a:rPr>
              <a:t>وساكيتي</a:t>
            </a:r>
            <a:endParaRPr lang="en-US" b="1" dirty="0">
              <a:solidFill>
                <a:schemeClr val="tx1"/>
              </a:solidFill>
              <a:effectLst/>
              <a:latin typeface="Calibri"/>
              <a:ea typeface="Calibri"/>
              <a:cs typeface="Arial"/>
            </a:endParaRPr>
          </a:p>
        </p:txBody>
      </p:sp>
      <p:sp>
        <p:nvSpPr>
          <p:cNvPr id="3" name="عنوان 2"/>
          <p:cNvSpPr>
            <a:spLocks noGrp="1"/>
          </p:cNvSpPr>
          <p:nvPr>
            <p:ph type="title"/>
          </p:nvPr>
        </p:nvSpPr>
        <p:spPr>
          <a:xfrm>
            <a:off x="395536" y="404664"/>
            <a:ext cx="8381260" cy="1054394"/>
          </a:xfrm>
        </p:spPr>
        <p:style>
          <a:lnRef idx="3">
            <a:schemeClr val="lt1"/>
          </a:lnRef>
          <a:fillRef idx="1">
            <a:schemeClr val="accent1"/>
          </a:fillRef>
          <a:effectRef idx="1">
            <a:schemeClr val="accent1"/>
          </a:effectRef>
          <a:fontRef idx="minor">
            <a:schemeClr val="lt1"/>
          </a:fontRef>
        </p:style>
        <p:txBody>
          <a:bodyPr/>
          <a:lstStyle/>
          <a:p>
            <a:r>
              <a:rPr lang="ar-IQ" b="1" dirty="0" smtClean="0">
                <a:solidFill>
                  <a:schemeClr val="tx1"/>
                </a:solidFill>
              </a:rPr>
              <a:t>مظاهر عصر النهضة </a:t>
            </a:r>
            <a:endParaRPr lang="ar-IQ" b="1" dirty="0">
              <a:solidFill>
                <a:schemeClr val="tx1"/>
              </a:solidFill>
            </a:endParaRPr>
          </a:p>
        </p:txBody>
      </p:sp>
    </p:spTree>
    <p:extLst>
      <p:ext uri="{BB962C8B-B14F-4D97-AF65-F5344CB8AC3E}">
        <p14:creationId xmlns:p14="http://schemas.microsoft.com/office/powerpoint/2010/main" val="2211961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lnSpc>
                <a:spcPct val="115000"/>
              </a:lnSpc>
              <a:spcAft>
                <a:spcPts val="1000"/>
              </a:spcAft>
            </a:pPr>
            <a:r>
              <a:rPr lang="ar-IQ" sz="2400" b="1" dirty="0">
                <a:solidFill>
                  <a:schemeClr val="tx1"/>
                </a:solidFill>
                <a:latin typeface="Calibri"/>
                <a:ea typeface="Calibri"/>
                <a:cs typeface="Simplified Arabic"/>
              </a:rPr>
              <a:t>5-ظهور </a:t>
            </a:r>
            <a:r>
              <a:rPr lang="ar-IQ" sz="2400" b="1" dirty="0" err="1">
                <a:solidFill>
                  <a:schemeClr val="tx1"/>
                </a:solidFill>
                <a:latin typeface="Calibri"/>
                <a:ea typeface="Calibri"/>
                <a:cs typeface="Simplified Arabic"/>
              </a:rPr>
              <a:t>الاداب</a:t>
            </a:r>
            <a:r>
              <a:rPr lang="ar-IQ" sz="2400" b="1" dirty="0">
                <a:solidFill>
                  <a:schemeClr val="tx1"/>
                </a:solidFill>
                <a:latin typeface="Calibri"/>
                <a:ea typeface="Calibri"/>
                <a:cs typeface="Simplified Arabic"/>
              </a:rPr>
              <a:t> القومية في </a:t>
            </a:r>
            <a:r>
              <a:rPr lang="ar-IQ" sz="2400" b="1" dirty="0" err="1">
                <a:solidFill>
                  <a:schemeClr val="tx1"/>
                </a:solidFill>
                <a:latin typeface="Calibri"/>
                <a:ea typeface="Calibri"/>
                <a:cs typeface="Simplified Arabic"/>
              </a:rPr>
              <a:t>اوربا</a:t>
            </a:r>
            <a:r>
              <a:rPr lang="ar-IQ" sz="2400" b="1" dirty="0">
                <a:solidFill>
                  <a:schemeClr val="tx1"/>
                </a:solidFill>
                <a:latin typeface="Calibri"/>
                <a:ea typeface="Calibri"/>
                <a:cs typeface="Simplified Arabic"/>
              </a:rPr>
              <a:t> كلها كجزء من نمو الشعور القومي ، وكانت ايطاليا الرائدة لهذا الاتجاه ، وما </a:t>
            </a:r>
            <a:r>
              <a:rPr lang="ar-IQ" sz="2400" b="1" dirty="0" err="1">
                <a:solidFill>
                  <a:schemeClr val="tx1"/>
                </a:solidFill>
                <a:latin typeface="Calibri"/>
                <a:ea typeface="Calibri"/>
                <a:cs typeface="Simplified Arabic"/>
              </a:rPr>
              <a:t>يتص</a:t>
            </a:r>
            <a:r>
              <a:rPr lang="ar-IQ" sz="2400" b="1" dirty="0">
                <a:solidFill>
                  <a:schemeClr val="tx1"/>
                </a:solidFill>
                <a:latin typeface="Calibri"/>
                <a:ea typeface="Calibri"/>
                <a:cs typeface="Simplified Arabic"/>
              </a:rPr>
              <a:t> بهذا توحيد لغة الادب في الكتابة بعد ان كانت متعددة ، فكانت اللاتينية مصدرا لهذا </a:t>
            </a:r>
            <a:r>
              <a:rPr lang="ar-IQ" sz="2400" b="1">
                <a:solidFill>
                  <a:schemeClr val="tx1"/>
                </a:solidFill>
                <a:latin typeface="Calibri"/>
                <a:ea typeface="Calibri"/>
                <a:cs typeface="Simplified Arabic"/>
              </a:rPr>
              <a:t>التوحيد </a:t>
            </a:r>
            <a:endParaRPr lang="en-US" sz="2400" b="1" dirty="0">
              <a:solidFill>
                <a:schemeClr val="tx1"/>
              </a:solidFill>
              <a:latin typeface="Calibri"/>
              <a:ea typeface="Calibri"/>
              <a:cs typeface="Arial"/>
            </a:endParaRPr>
          </a:p>
          <a:p>
            <a:pPr algn="just">
              <a:lnSpc>
                <a:spcPct val="115000"/>
              </a:lnSpc>
              <a:spcAft>
                <a:spcPts val="1000"/>
              </a:spcAft>
            </a:pPr>
            <a:r>
              <a:rPr lang="ar-IQ" sz="2400" b="1" dirty="0">
                <a:solidFill>
                  <a:schemeClr val="tx1"/>
                </a:solidFill>
                <a:latin typeface="Calibri"/>
                <a:ea typeface="Calibri"/>
                <a:cs typeface="Simplified Arabic"/>
              </a:rPr>
              <a:t>6- امتد تأثير الدعوة الانسانية الى مجال الادب الذي تحقق به جمع النتاج الادبي اليوناني والروماني وترجمته ، مثل اعمال هوميروس وارسطو  كذلك النتاج الفلسفي الذي يضم معظم مؤلفات افلاطون وارسطو .</a:t>
            </a:r>
            <a:endParaRPr lang="en-US" sz="2400" b="1" dirty="0">
              <a:solidFill>
                <a:schemeClr val="tx1"/>
              </a:solidFill>
              <a:latin typeface="Calibri"/>
              <a:ea typeface="Calibri"/>
              <a:cs typeface="Arial"/>
            </a:endParaRPr>
          </a:p>
          <a:p>
            <a:endParaRPr lang="ar-IQ" sz="2400" b="1" dirty="0">
              <a:solidFill>
                <a:schemeClr val="tx1"/>
              </a:solidFill>
            </a:endParaRPr>
          </a:p>
        </p:txBody>
      </p:sp>
      <p:sp>
        <p:nvSpPr>
          <p:cNvPr id="3" name="عنوان 2"/>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IQ" b="1" dirty="0">
                <a:solidFill>
                  <a:prstClr val="black"/>
                </a:solidFill>
                <a:ea typeface="+mn-ea"/>
              </a:rPr>
              <a:t>مظاهر عصر النهضة </a:t>
            </a:r>
            <a:endParaRPr lang="ar-IQ" dirty="0"/>
          </a:p>
        </p:txBody>
      </p:sp>
    </p:spTree>
    <p:extLst>
      <p:ext uri="{BB962C8B-B14F-4D97-AF65-F5344CB8AC3E}">
        <p14:creationId xmlns:p14="http://schemas.microsoft.com/office/powerpoint/2010/main" val="33848945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بكة">
  <a:themeElements>
    <a:clrScheme name="شبكة">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شبكة">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شبكة">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11</TotalTime>
  <Words>361</Words>
  <Application>Microsoft Office PowerPoint</Application>
  <PresentationFormat>عرض على الشاشة (3:4)‏</PresentationFormat>
  <Paragraphs>19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شبكة</vt:lpstr>
      <vt:lpstr>المحاضرة الخامسة في المذاهب الادبية د. إسراء حسين جابر </vt:lpstr>
      <vt:lpstr> النهضة ( Renaissanc)  </vt:lpstr>
      <vt:lpstr>عصر النهضة </vt:lpstr>
      <vt:lpstr>بواعث عصر النهضة </vt:lpstr>
      <vt:lpstr>مظاهر عصر النهضة </vt:lpstr>
      <vt:lpstr>مظاهر عصر النهضة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في المذاهب الادبية د. إسراء حسين جابر</dc:title>
  <dc:creator>DR.Ahmed Saker 2o1O</dc:creator>
  <cp:lastModifiedBy>DR.Ahmed Saker 2o1O</cp:lastModifiedBy>
  <cp:revision>3</cp:revision>
  <dcterms:created xsi:type="dcterms:W3CDTF">2018-10-24T05:41:48Z</dcterms:created>
  <dcterms:modified xsi:type="dcterms:W3CDTF">2018-10-24T05:54:09Z</dcterms:modified>
</cp:coreProperties>
</file>