
<file path=[Content_Types].xml><?xml version="1.0" encoding="utf-8"?>
<Types xmlns="http://schemas.openxmlformats.org/package/2006/content-types">
  <Default Extension="jpeg" ContentType="image/jpeg"/>
  <Default Extension="jpg" ContentType="image/jpeg"/>
  <Default Extension="jxr"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 id="279" r:id="rId25"/>
    <p:sldId id="280" r:id="rId26"/>
    <p:sldId id="281" r:id="rId27"/>
    <p:sldId id="282" r:id="rId28"/>
    <p:sldId id="283" r:id="rId29"/>
    <p:sldId id="284" r:id="rId30"/>
    <p:sldId id="286" r:id="rId31"/>
    <p:sldId id="28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7" d="100"/>
          <a:sy n="67" d="100"/>
        </p:scale>
        <p:origin x="102"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A257A-F120-4854-893A-0EA316DFF8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BBABB1-24B8-42C3-BACE-68483792CA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7F2F8C-5458-48B3-9E3B-F7738ED7EC7B}"/>
              </a:ext>
            </a:extLst>
          </p:cNvPr>
          <p:cNvSpPr>
            <a:spLocks noGrp="1"/>
          </p:cNvSpPr>
          <p:nvPr>
            <p:ph type="dt" sz="half" idx="10"/>
          </p:nvPr>
        </p:nvSpPr>
        <p:spPr/>
        <p:txBody>
          <a:bodyPr/>
          <a:lstStyle/>
          <a:p>
            <a:fld id="{5C111934-FF6E-4ABF-980B-112B46F004F4}" type="datetimeFigureOut">
              <a:rPr lang="en-US" smtClean="0"/>
              <a:t>11/9/2018</a:t>
            </a:fld>
            <a:endParaRPr lang="en-US"/>
          </a:p>
        </p:txBody>
      </p:sp>
      <p:sp>
        <p:nvSpPr>
          <p:cNvPr id="5" name="Footer Placeholder 4">
            <a:extLst>
              <a:ext uri="{FF2B5EF4-FFF2-40B4-BE49-F238E27FC236}">
                <a16:creationId xmlns:a16="http://schemas.microsoft.com/office/drawing/2014/main" id="{C21E60B8-BB53-40ED-8CFD-8922CCD22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FC5BF9-EAF7-4B56-AB9D-1648C6F5FEDE}"/>
              </a:ext>
            </a:extLst>
          </p:cNvPr>
          <p:cNvSpPr>
            <a:spLocks noGrp="1"/>
          </p:cNvSpPr>
          <p:nvPr>
            <p:ph type="sldNum" sz="quarter" idx="12"/>
          </p:nvPr>
        </p:nvSpPr>
        <p:spPr/>
        <p:txBody>
          <a:bodyPr/>
          <a:lstStyle/>
          <a:p>
            <a:fld id="{A961F45A-7263-47B4-94CC-BE31E3FFDA9D}" type="slidenum">
              <a:rPr lang="en-US" smtClean="0"/>
              <a:t>‹#›</a:t>
            </a:fld>
            <a:endParaRPr lang="en-US"/>
          </a:p>
        </p:txBody>
      </p:sp>
    </p:spTree>
    <p:extLst>
      <p:ext uri="{BB962C8B-B14F-4D97-AF65-F5344CB8AC3E}">
        <p14:creationId xmlns:p14="http://schemas.microsoft.com/office/powerpoint/2010/main" val="120554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3D247-59A4-4F86-9466-00BC3E290A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AE905F-301D-4E26-9114-FF6FACCAD6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597B1-946A-4C00-BDB8-0997CF95C22E}"/>
              </a:ext>
            </a:extLst>
          </p:cNvPr>
          <p:cNvSpPr>
            <a:spLocks noGrp="1"/>
          </p:cNvSpPr>
          <p:nvPr>
            <p:ph type="dt" sz="half" idx="10"/>
          </p:nvPr>
        </p:nvSpPr>
        <p:spPr/>
        <p:txBody>
          <a:bodyPr/>
          <a:lstStyle/>
          <a:p>
            <a:fld id="{5C111934-FF6E-4ABF-980B-112B46F004F4}" type="datetimeFigureOut">
              <a:rPr lang="en-US" smtClean="0"/>
              <a:t>11/9/2018</a:t>
            </a:fld>
            <a:endParaRPr lang="en-US"/>
          </a:p>
        </p:txBody>
      </p:sp>
      <p:sp>
        <p:nvSpPr>
          <p:cNvPr id="5" name="Footer Placeholder 4">
            <a:extLst>
              <a:ext uri="{FF2B5EF4-FFF2-40B4-BE49-F238E27FC236}">
                <a16:creationId xmlns:a16="http://schemas.microsoft.com/office/drawing/2014/main" id="{5A333058-1CBD-4872-A528-7D2BC86B6F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F314D-F030-494A-898B-06DB9BE7F571}"/>
              </a:ext>
            </a:extLst>
          </p:cNvPr>
          <p:cNvSpPr>
            <a:spLocks noGrp="1"/>
          </p:cNvSpPr>
          <p:nvPr>
            <p:ph type="sldNum" sz="quarter" idx="12"/>
          </p:nvPr>
        </p:nvSpPr>
        <p:spPr/>
        <p:txBody>
          <a:bodyPr/>
          <a:lstStyle/>
          <a:p>
            <a:fld id="{A961F45A-7263-47B4-94CC-BE31E3FFDA9D}" type="slidenum">
              <a:rPr lang="en-US" smtClean="0"/>
              <a:t>‹#›</a:t>
            </a:fld>
            <a:endParaRPr lang="en-US"/>
          </a:p>
        </p:txBody>
      </p:sp>
    </p:spTree>
    <p:extLst>
      <p:ext uri="{BB962C8B-B14F-4D97-AF65-F5344CB8AC3E}">
        <p14:creationId xmlns:p14="http://schemas.microsoft.com/office/powerpoint/2010/main" val="68555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386CD3-6EB9-40B5-8C26-24EC518914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99E4FE-FE5C-456A-B39B-F8F94D70319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4AC98B-E1C6-492D-8230-6C5CD8F95B3B}"/>
              </a:ext>
            </a:extLst>
          </p:cNvPr>
          <p:cNvSpPr>
            <a:spLocks noGrp="1"/>
          </p:cNvSpPr>
          <p:nvPr>
            <p:ph type="dt" sz="half" idx="10"/>
          </p:nvPr>
        </p:nvSpPr>
        <p:spPr/>
        <p:txBody>
          <a:bodyPr/>
          <a:lstStyle/>
          <a:p>
            <a:fld id="{5C111934-FF6E-4ABF-980B-112B46F004F4}" type="datetimeFigureOut">
              <a:rPr lang="en-US" smtClean="0"/>
              <a:t>11/9/2018</a:t>
            </a:fld>
            <a:endParaRPr lang="en-US"/>
          </a:p>
        </p:txBody>
      </p:sp>
      <p:sp>
        <p:nvSpPr>
          <p:cNvPr id="5" name="Footer Placeholder 4">
            <a:extLst>
              <a:ext uri="{FF2B5EF4-FFF2-40B4-BE49-F238E27FC236}">
                <a16:creationId xmlns:a16="http://schemas.microsoft.com/office/drawing/2014/main" id="{9F417259-BCBC-4149-BEBD-8C6FFD075C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D4A8C8-325D-466D-A63F-868C999F8188}"/>
              </a:ext>
            </a:extLst>
          </p:cNvPr>
          <p:cNvSpPr>
            <a:spLocks noGrp="1"/>
          </p:cNvSpPr>
          <p:nvPr>
            <p:ph type="sldNum" sz="quarter" idx="12"/>
          </p:nvPr>
        </p:nvSpPr>
        <p:spPr/>
        <p:txBody>
          <a:bodyPr/>
          <a:lstStyle/>
          <a:p>
            <a:fld id="{A961F45A-7263-47B4-94CC-BE31E3FFDA9D}" type="slidenum">
              <a:rPr lang="en-US" smtClean="0"/>
              <a:t>‹#›</a:t>
            </a:fld>
            <a:endParaRPr lang="en-US"/>
          </a:p>
        </p:txBody>
      </p:sp>
    </p:spTree>
    <p:extLst>
      <p:ext uri="{BB962C8B-B14F-4D97-AF65-F5344CB8AC3E}">
        <p14:creationId xmlns:p14="http://schemas.microsoft.com/office/powerpoint/2010/main" val="1075867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A8370-EA26-4A5B-806E-DCB5BA3E47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298265-14BE-4477-BA0C-4C73DE9BA98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C22E-1B7E-4D53-9F53-4053A5BBC3CA}"/>
              </a:ext>
            </a:extLst>
          </p:cNvPr>
          <p:cNvSpPr>
            <a:spLocks noGrp="1"/>
          </p:cNvSpPr>
          <p:nvPr>
            <p:ph type="dt" sz="half" idx="10"/>
          </p:nvPr>
        </p:nvSpPr>
        <p:spPr/>
        <p:txBody>
          <a:bodyPr/>
          <a:lstStyle/>
          <a:p>
            <a:fld id="{5C111934-FF6E-4ABF-980B-112B46F004F4}" type="datetimeFigureOut">
              <a:rPr lang="en-US" smtClean="0"/>
              <a:t>11/9/2018</a:t>
            </a:fld>
            <a:endParaRPr lang="en-US"/>
          </a:p>
        </p:txBody>
      </p:sp>
      <p:sp>
        <p:nvSpPr>
          <p:cNvPr id="5" name="Footer Placeholder 4">
            <a:extLst>
              <a:ext uri="{FF2B5EF4-FFF2-40B4-BE49-F238E27FC236}">
                <a16:creationId xmlns:a16="http://schemas.microsoft.com/office/drawing/2014/main" id="{AC24450E-2E07-4CDF-81C8-C393E42D59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CD70BD-1ACC-43E1-B4AF-0CB4B5AA1BD1}"/>
              </a:ext>
            </a:extLst>
          </p:cNvPr>
          <p:cNvSpPr>
            <a:spLocks noGrp="1"/>
          </p:cNvSpPr>
          <p:nvPr>
            <p:ph type="sldNum" sz="quarter" idx="12"/>
          </p:nvPr>
        </p:nvSpPr>
        <p:spPr/>
        <p:txBody>
          <a:bodyPr/>
          <a:lstStyle/>
          <a:p>
            <a:fld id="{A961F45A-7263-47B4-94CC-BE31E3FFDA9D}" type="slidenum">
              <a:rPr lang="en-US" smtClean="0"/>
              <a:t>‹#›</a:t>
            </a:fld>
            <a:endParaRPr lang="en-US"/>
          </a:p>
        </p:txBody>
      </p:sp>
    </p:spTree>
    <p:extLst>
      <p:ext uri="{BB962C8B-B14F-4D97-AF65-F5344CB8AC3E}">
        <p14:creationId xmlns:p14="http://schemas.microsoft.com/office/powerpoint/2010/main" val="780390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D5979-089A-42D2-AC8D-D08E2FA89F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4439D7-E552-444E-9456-2984BF14E9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5495477-1FB7-4A3B-8DB0-B4F493A96061}"/>
              </a:ext>
            </a:extLst>
          </p:cNvPr>
          <p:cNvSpPr>
            <a:spLocks noGrp="1"/>
          </p:cNvSpPr>
          <p:nvPr>
            <p:ph type="dt" sz="half" idx="10"/>
          </p:nvPr>
        </p:nvSpPr>
        <p:spPr/>
        <p:txBody>
          <a:bodyPr/>
          <a:lstStyle/>
          <a:p>
            <a:fld id="{5C111934-FF6E-4ABF-980B-112B46F004F4}" type="datetimeFigureOut">
              <a:rPr lang="en-US" smtClean="0"/>
              <a:t>11/9/2018</a:t>
            </a:fld>
            <a:endParaRPr lang="en-US"/>
          </a:p>
        </p:txBody>
      </p:sp>
      <p:sp>
        <p:nvSpPr>
          <p:cNvPr id="5" name="Footer Placeholder 4">
            <a:extLst>
              <a:ext uri="{FF2B5EF4-FFF2-40B4-BE49-F238E27FC236}">
                <a16:creationId xmlns:a16="http://schemas.microsoft.com/office/drawing/2014/main" id="{2F188C97-68EB-4F9F-A44B-52C6777420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351740-EBF1-40D9-9DE8-62E6EF41513E}"/>
              </a:ext>
            </a:extLst>
          </p:cNvPr>
          <p:cNvSpPr>
            <a:spLocks noGrp="1"/>
          </p:cNvSpPr>
          <p:nvPr>
            <p:ph type="sldNum" sz="quarter" idx="12"/>
          </p:nvPr>
        </p:nvSpPr>
        <p:spPr/>
        <p:txBody>
          <a:bodyPr/>
          <a:lstStyle/>
          <a:p>
            <a:fld id="{A961F45A-7263-47B4-94CC-BE31E3FFDA9D}" type="slidenum">
              <a:rPr lang="en-US" smtClean="0"/>
              <a:t>‹#›</a:t>
            </a:fld>
            <a:endParaRPr lang="en-US"/>
          </a:p>
        </p:txBody>
      </p:sp>
    </p:spTree>
    <p:extLst>
      <p:ext uri="{BB962C8B-B14F-4D97-AF65-F5344CB8AC3E}">
        <p14:creationId xmlns:p14="http://schemas.microsoft.com/office/powerpoint/2010/main" val="1691866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58A02-9DAF-4200-AD59-DDF1ED9213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A68CCC-E8E0-4F55-BAF1-26D19B3A1DA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F36A83-9040-44F1-9C64-43EC90DE1B9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49EA5C-D93E-4BA7-815F-BFE5AC1B1E0D}"/>
              </a:ext>
            </a:extLst>
          </p:cNvPr>
          <p:cNvSpPr>
            <a:spLocks noGrp="1"/>
          </p:cNvSpPr>
          <p:nvPr>
            <p:ph type="dt" sz="half" idx="10"/>
          </p:nvPr>
        </p:nvSpPr>
        <p:spPr/>
        <p:txBody>
          <a:bodyPr/>
          <a:lstStyle/>
          <a:p>
            <a:fld id="{5C111934-FF6E-4ABF-980B-112B46F004F4}" type="datetimeFigureOut">
              <a:rPr lang="en-US" smtClean="0"/>
              <a:t>11/9/2018</a:t>
            </a:fld>
            <a:endParaRPr lang="en-US"/>
          </a:p>
        </p:txBody>
      </p:sp>
      <p:sp>
        <p:nvSpPr>
          <p:cNvPr id="6" name="Footer Placeholder 5">
            <a:extLst>
              <a:ext uri="{FF2B5EF4-FFF2-40B4-BE49-F238E27FC236}">
                <a16:creationId xmlns:a16="http://schemas.microsoft.com/office/drawing/2014/main" id="{0164F71D-A538-427C-BC4C-26E9D6F87D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454704-930F-4021-992C-1DC30EC5F87A}"/>
              </a:ext>
            </a:extLst>
          </p:cNvPr>
          <p:cNvSpPr>
            <a:spLocks noGrp="1"/>
          </p:cNvSpPr>
          <p:nvPr>
            <p:ph type="sldNum" sz="quarter" idx="12"/>
          </p:nvPr>
        </p:nvSpPr>
        <p:spPr/>
        <p:txBody>
          <a:bodyPr/>
          <a:lstStyle/>
          <a:p>
            <a:fld id="{A961F45A-7263-47B4-94CC-BE31E3FFDA9D}" type="slidenum">
              <a:rPr lang="en-US" smtClean="0"/>
              <a:t>‹#›</a:t>
            </a:fld>
            <a:endParaRPr lang="en-US"/>
          </a:p>
        </p:txBody>
      </p:sp>
    </p:spTree>
    <p:extLst>
      <p:ext uri="{BB962C8B-B14F-4D97-AF65-F5344CB8AC3E}">
        <p14:creationId xmlns:p14="http://schemas.microsoft.com/office/powerpoint/2010/main" val="3342425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C636-11AD-44BF-8400-8B6D5A3AAE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CD3A04-157A-4E96-B45C-4B308DD9F5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0D1E2E5-7A3E-4F52-A2E7-DAE46F69AFD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3E7798-C721-4DA2-A386-33BF708D65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E0B36D4-6CAB-45F4-8534-3E9ECABE110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EA5961-6C04-4273-9A49-F12A407803DA}"/>
              </a:ext>
            </a:extLst>
          </p:cNvPr>
          <p:cNvSpPr>
            <a:spLocks noGrp="1"/>
          </p:cNvSpPr>
          <p:nvPr>
            <p:ph type="dt" sz="half" idx="10"/>
          </p:nvPr>
        </p:nvSpPr>
        <p:spPr/>
        <p:txBody>
          <a:bodyPr/>
          <a:lstStyle/>
          <a:p>
            <a:fld id="{5C111934-FF6E-4ABF-980B-112B46F004F4}" type="datetimeFigureOut">
              <a:rPr lang="en-US" smtClean="0"/>
              <a:t>11/9/2018</a:t>
            </a:fld>
            <a:endParaRPr lang="en-US"/>
          </a:p>
        </p:txBody>
      </p:sp>
      <p:sp>
        <p:nvSpPr>
          <p:cNvPr id="8" name="Footer Placeholder 7">
            <a:extLst>
              <a:ext uri="{FF2B5EF4-FFF2-40B4-BE49-F238E27FC236}">
                <a16:creationId xmlns:a16="http://schemas.microsoft.com/office/drawing/2014/main" id="{B24C5F61-F133-4AB2-9A33-9D62D53E3C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0D6373-4658-4508-BACA-B2006FC62BDB}"/>
              </a:ext>
            </a:extLst>
          </p:cNvPr>
          <p:cNvSpPr>
            <a:spLocks noGrp="1"/>
          </p:cNvSpPr>
          <p:nvPr>
            <p:ph type="sldNum" sz="quarter" idx="12"/>
          </p:nvPr>
        </p:nvSpPr>
        <p:spPr/>
        <p:txBody>
          <a:bodyPr/>
          <a:lstStyle/>
          <a:p>
            <a:fld id="{A961F45A-7263-47B4-94CC-BE31E3FFDA9D}" type="slidenum">
              <a:rPr lang="en-US" smtClean="0"/>
              <a:t>‹#›</a:t>
            </a:fld>
            <a:endParaRPr lang="en-US"/>
          </a:p>
        </p:txBody>
      </p:sp>
    </p:spTree>
    <p:extLst>
      <p:ext uri="{BB962C8B-B14F-4D97-AF65-F5344CB8AC3E}">
        <p14:creationId xmlns:p14="http://schemas.microsoft.com/office/powerpoint/2010/main" val="1285130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19978-E045-4FDF-A2A6-9EFC2A4021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2C7510-3B45-489B-AF7E-A2176EAAAAA4}"/>
              </a:ext>
            </a:extLst>
          </p:cNvPr>
          <p:cNvSpPr>
            <a:spLocks noGrp="1"/>
          </p:cNvSpPr>
          <p:nvPr>
            <p:ph type="dt" sz="half" idx="10"/>
          </p:nvPr>
        </p:nvSpPr>
        <p:spPr/>
        <p:txBody>
          <a:bodyPr/>
          <a:lstStyle/>
          <a:p>
            <a:fld id="{5C111934-FF6E-4ABF-980B-112B46F004F4}" type="datetimeFigureOut">
              <a:rPr lang="en-US" smtClean="0"/>
              <a:t>11/9/2018</a:t>
            </a:fld>
            <a:endParaRPr lang="en-US"/>
          </a:p>
        </p:txBody>
      </p:sp>
      <p:sp>
        <p:nvSpPr>
          <p:cNvPr id="4" name="Footer Placeholder 3">
            <a:extLst>
              <a:ext uri="{FF2B5EF4-FFF2-40B4-BE49-F238E27FC236}">
                <a16:creationId xmlns:a16="http://schemas.microsoft.com/office/drawing/2014/main" id="{D802D2CC-7023-49FF-8A21-810ABDA849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18705B-EE90-40F3-94C0-4289C2C9F6D9}"/>
              </a:ext>
            </a:extLst>
          </p:cNvPr>
          <p:cNvSpPr>
            <a:spLocks noGrp="1"/>
          </p:cNvSpPr>
          <p:nvPr>
            <p:ph type="sldNum" sz="quarter" idx="12"/>
          </p:nvPr>
        </p:nvSpPr>
        <p:spPr/>
        <p:txBody>
          <a:bodyPr/>
          <a:lstStyle/>
          <a:p>
            <a:fld id="{A961F45A-7263-47B4-94CC-BE31E3FFDA9D}" type="slidenum">
              <a:rPr lang="en-US" smtClean="0"/>
              <a:t>‹#›</a:t>
            </a:fld>
            <a:endParaRPr lang="en-US"/>
          </a:p>
        </p:txBody>
      </p:sp>
    </p:spTree>
    <p:extLst>
      <p:ext uri="{BB962C8B-B14F-4D97-AF65-F5344CB8AC3E}">
        <p14:creationId xmlns:p14="http://schemas.microsoft.com/office/powerpoint/2010/main" val="3975366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D6520C-BCB2-4F9C-AF27-84595136B2D9}"/>
              </a:ext>
            </a:extLst>
          </p:cNvPr>
          <p:cNvSpPr>
            <a:spLocks noGrp="1"/>
          </p:cNvSpPr>
          <p:nvPr>
            <p:ph type="dt" sz="half" idx="10"/>
          </p:nvPr>
        </p:nvSpPr>
        <p:spPr/>
        <p:txBody>
          <a:bodyPr/>
          <a:lstStyle/>
          <a:p>
            <a:fld id="{5C111934-FF6E-4ABF-980B-112B46F004F4}" type="datetimeFigureOut">
              <a:rPr lang="en-US" smtClean="0"/>
              <a:t>11/9/2018</a:t>
            </a:fld>
            <a:endParaRPr lang="en-US"/>
          </a:p>
        </p:txBody>
      </p:sp>
      <p:sp>
        <p:nvSpPr>
          <p:cNvPr id="3" name="Footer Placeholder 2">
            <a:extLst>
              <a:ext uri="{FF2B5EF4-FFF2-40B4-BE49-F238E27FC236}">
                <a16:creationId xmlns:a16="http://schemas.microsoft.com/office/drawing/2014/main" id="{00EEDAA4-6582-43BF-9A63-D14E53E6FC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CCBF02-F0A9-4E7E-AE7F-9FE99CD5E58B}"/>
              </a:ext>
            </a:extLst>
          </p:cNvPr>
          <p:cNvSpPr>
            <a:spLocks noGrp="1"/>
          </p:cNvSpPr>
          <p:nvPr>
            <p:ph type="sldNum" sz="quarter" idx="12"/>
          </p:nvPr>
        </p:nvSpPr>
        <p:spPr/>
        <p:txBody>
          <a:bodyPr/>
          <a:lstStyle/>
          <a:p>
            <a:fld id="{A961F45A-7263-47B4-94CC-BE31E3FFDA9D}" type="slidenum">
              <a:rPr lang="en-US" smtClean="0"/>
              <a:t>‹#›</a:t>
            </a:fld>
            <a:endParaRPr lang="en-US"/>
          </a:p>
        </p:txBody>
      </p:sp>
    </p:spTree>
    <p:extLst>
      <p:ext uri="{BB962C8B-B14F-4D97-AF65-F5344CB8AC3E}">
        <p14:creationId xmlns:p14="http://schemas.microsoft.com/office/powerpoint/2010/main" val="2065895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BDBE1-1331-4AD5-9944-954D63AB19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50712A-41FF-4B32-AF5E-63AE3EC910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8D5E1C-4C1A-4571-993D-BBD67624E7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05D31D-6D59-4323-BEE5-92B0C4DFAE60}"/>
              </a:ext>
            </a:extLst>
          </p:cNvPr>
          <p:cNvSpPr>
            <a:spLocks noGrp="1"/>
          </p:cNvSpPr>
          <p:nvPr>
            <p:ph type="dt" sz="half" idx="10"/>
          </p:nvPr>
        </p:nvSpPr>
        <p:spPr/>
        <p:txBody>
          <a:bodyPr/>
          <a:lstStyle/>
          <a:p>
            <a:fld id="{5C111934-FF6E-4ABF-980B-112B46F004F4}" type="datetimeFigureOut">
              <a:rPr lang="en-US" smtClean="0"/>
              <a:t>11/9/2018</a:t>
            </a:fld>
            <a:endParaRPr lang="en-US"/>
          </a:p>
        </p:txBody>
      </p:sp>
      <p:sp>
        <p:nvSpPr>
          <p:cNvPr id="6" name="Footer Placeholder 5">
            <a:extLst>
              <a:ext uri="{FF2B5EF4-FFF2-40B4-BE49-F238E27FC236}">
                <a16:creationId xmlns:a16="http://schemas.microsoft.com/office/drawing/2014/main" id="{4A5ABB71-EE5C-4BC0-8EB3-ED9D00D770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3A5DE7-985E-4337-87C7-CDD66F873D2C}"/>
              </a:ext>
            </a:extLst>
          </p:cNvPr>
          <p:cNvSpPr>
            <a:spLocks noGrp="1"/>
          </p:cNvSpPr>
          <p:nvPr>
            <p:ph type="sldNum" sz="quarter" idx="12"/>
          </p:nvPr>
        </p:nvSpPr>
        <p:spPr/>
        <p:txBody>
          <a:bodyPr/>
          <a:lstStyle/>
          <a:p>
            <a:fld id="{A961F45A-7263-47B4-94CC-BE31E3FFDA9D}" type="slidenum">
              <a:rPr lang="en-US" smtClean="0"/>
              <a:t>‹#›</a:t>
            </a:fld>
            <a:endParaRPr lang="en-US"/>
          </a:p>
        </p:txBody>
      </p:sp>
    </p:spTree>
    <p:extLst>
      <p:ext uri="{BB962C8B-B14F-4D97-AF65-F5344CB8AC3E}">
        <p14:creationId xmlns:p14="http://schemas.microsoft.com/office/powerpoint/2010/main" val="3307744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ED5D4-7716-4295-8AC1-B1390FF6B0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A2A976-F5A7-4D7F-BCDA-8C245E0FB2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DB222F-488C-45B1-9E4B-1643FAE62E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A150FB-91BD-41E7-BAD9-7958EE24D5EC}"/>
              </a:ext>
            </a:extLst>
          </p:cNvPr>
          <p:cNvSpPr>
            <a:spLocks noGrp="1"/>
          </p:cNvSpPr>
          <p:nvPr>
            <p:ph type="dt" sz="half" idx="10"/>
          </p:nvPr>
        </p:nvSpPr>
        <p:spPr/>
        <p:txBody>
          <a:bodyPr/>
          <a:lstStyle/>
          <a:p>
            <a:fld id="{5C111934-FF6E-4ABF-980B-112B46F004F4}" type="datetimeFigureOut">
              <a:rPr lang="en-US" smtClean="0"/>
              <a:t>11/9/2018</a:t>
            </a:fld>
            <a:endParaRPr lang="en-US"/>
          </a:p>
        </p:txBody>
      </p:sp>
      <p:sp>
        <p:nvSpPr>
          <p:cNvPr id="6" name="Footer Placeholder 5">
            <a:extLst>
              <a:ext uri="{FF2B5EF4-FFF2-40B4-BE49-F238E27FC236}">
                <a16:creationId xmlns:a16="http://schemas.microsoft.com/office/drawing/2014/main" id="{DCC62ADF-250F-4994-A040-72D01885E5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20C28F-2A65-439B-BDD2-116B03CC065B}"/>
              </a:ext>
            </a:extLst>
          </p:cNvPr>
          <p:cNvSpPr>
            <a:spLocks noGrp="1"/>
          </p:cNvSpPr>
          <p:nvPr>
            <p:ph type="sldNum" sz="quarter" idx="12"/>
          </p:nvPr>
        </p:nvSpPr>
        <p:spPr/>
        <p:txBody>
          <a:bodyPr/>
          <a:lstStyle/>
          <a:p>
            <a:fld id="{A961F45A-7263-47B4-94CC-BE31E3FFDA9D}" type="slidenum">
              <a:rPr lang="en-US" smtClean="0"/>
              <a:t>‹#›</a:t>
            </a:fld>
            <a:endParaRPr lang="en-US"/>
          </a:p>
        </p:txBody>
      </p:sp>
    </p:spTree>
    <p:extLst>
      <p:ext uri="{BB962C8B-B14F-4D97-AF65-F5344CB8AC3E}">
        <p14:creationId xmlns:p14="http://schemas.microsoft.com/office/powerpoint/2010/main" val="3680433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EB8B18-170F-4458-860B-B2A5BE93F4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12A517-406A-4495-BCA4-B26F373FDA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6B84B9-5E16-4725-9C8D-624408E901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11934-FF6E-4ABF-980B-112B46F004F4}" type="datetimeFigureOut">
              <a:rPr lang="en-US" smtClean="0"/>
              <a:t>11/9/2018</a:t>
            </a:fld>
            <a:endParaRPr lang="en-US"/>
          </a:p>
        </p:txBody>
      </p:sp>
      <p:sp>
        <p:nvSpPr>
          <p:cNvPr id="5" name="Footer Placeholder 4">
            <a:extLst>
              <a:ext uri="{FF2B5EF4-FFF2-40B4-BE49-F238E27FC236}">
                <a16:creationId xmlns:a16="http://schemas.microsoft.com/office/drawing/2014/main" id="{84EEF4EB-13D4-4846-B59B-8B1C40B60B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3E6572-1584-455D-A4B6-181F55A027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61F45A-7263-47B4-94CC-BE31E3FFDA9D}" type="slidenum">
              <a:rPr lang="en-US" smtClean="0"/>
              <a:t>‹#›</a:t>
            </a:fld>
            <a:endParaRPr lang="en-US"/>
          </a:p>
        </p:txBody>
      </p:sp>
    </p:spTree>
    <p:extLst>
      <p:ext uri="{BB962C8B-B14F-4D97-AF65-F5344CB8AC3E}">
        <p14:creationId xmlns:p14="http://schemas.microsoft.com/office/powerpoint/2010/main" val="1638497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xr"/><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54AAE-E2ED-4772-A7F1-528D62C7C501}"/>
              </a:ext>
            </a:extLst>
          </p:cNvPr>
          <p:cNvSpPr>
            <a:spLocks noGrp="1"/>
          </p:cNvSpPr>
          <p:nvPr>
            <p:ph type="ctrTitle"/>
          </p:nvPr>
        </p:nvSpPr>
        <p:spPr/>
        <p:txBody>
          <a:bodyPr>
            <a:normAutofit/>
          </a:bodyPr>
          <a:lstStyle/>
          <a:p>
            <a:r>
              <a:rPr lang="en-US" sz="6600" b="1" dirty="0"/>
              <a:t>Has Modi's Pakistan Policy completely failed?</a:t>
            </a:r>
          </a:p>
        </p:txBody>
      </p:sp>
      <p:sp>
        <p:nvSpPr>
          <p:cNvPr id="3" name="Subtitle 2">
            <a:extLst>
              <a:ext uri="{FF2B5EF4-FFF2-40B4-BE49-F238E27FC236}">
                <a16:creationId xmlns:a16="http://schemas.microsoft.com/office/drawing/2014/main" id="{49DA5166-8C41-4D25-8DA7-A2CBB1B96B5C}"/>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F45EAFF4-BB7B-4AC6-A358-91AC8BF4D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02038"/>
            <a:ext cx="12192000" cy="3255962"/>
          </a:xfrm>
          <a:prstGeom prst="rect">
            <a:avLst/>
          </a:prstGeom>
        </p:spPr>
      </p:pic>
    </p:spTree>
    <p:extLst>
      <p:ext uri="{BB962C8B-B14F-4D97-AF65-F5344CB8AC3E}">
        <p14:creationId xmlns:p14="http://schemas.microsoft.com/office/powerpoint/2010/main" val="2480845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0254-7EEC-488A-9CD0-D1ABC90B1B7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38975FD-56E3-41CE-A567-8794607C02C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EBD467E-47D8-47B5-ACDA-5B02652FC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97815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D9150-B2CA-442F-916C-DCF52C243764}"/>
              </a:ext>
            </a:extLst>
          </p:cNvPr>
          <p:cNvSpPr>
            <a:spLocks noGrp="1"/>
          </p:cNvSpPr>
          <p:nvPr>
            <p:ph type="ctrTitle"/>
          </p:nvPr>
        </p:nvSpPr>
        <p:spPr>
          <a:xfrm>
            <a:off x="0" y="0"/>
            <a:ext cx="12192000" cy="6858000"/>
          </a:xfrm>
        </p:spPr>
        <p:txBody>
          <a:bodyPr>
            <a:noAutofit/>
          </a:bodyPr>
          <a:lstStyle/>
          <a:p>
            <a:r>
              <a:rPr lang="en-US" sz="7200" b="1" dirty="0"/>
              <a:t>Given this scenario, India’s foreign policy towards Pakistan, which has historically been defensive – offensive, will follow the normal course – from talks to disruption and from disruption to talks.</a:t>
            </a:r>
          </a:p>
        </p:txBody>
      </p:sp>
      <p:sp>
        <p:nvSpPr>
          <p:cNvPr id="3" name="Subtitle 2">
            <a:extLst>
              <a:ext uri="{FF2B5EF4-FFF2-40B4-BE49-F238E27FC236}">
                <a16:creationId xmlns:a16="http://schemas.microsoft.com/office/drawing/2014/main" id="{72B439BB-3A13-4192-8D64-1912B10ED00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7579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0A755-402E-4C1F-B98B-C1298CBAFAA5}"/>
              </a:ext>
            </a:extLst>
          </p:cNvPr>
          <p:cNvSpPr>
            <a:spLocks noGrp="1"/>
          </p:cNvSpPr>
          <p:nvPr>
            <p:ph type="ctrTitle"/>
          </p:nvPr>
        </p:nvSpPr>
        <p:spPr>
          <a:xfrm>
            <a:off x="0" y="0"/>
            <a:ext cx="12063413" cy="6858000"/>
          </a:xfrm>
        </p:spPr>
        <p:txBody>
          <a:bodyPr>
            <a:noAutofit/>
          </a:bodyPr>
          <a:lstStyle/>
          <a:p>
            <a:r>
              <a:rPr lang="en-US" sz="7200" b="1" dirty="0"/>
              <a:t>Reconciliation with Pakistan remains a challenge due to persistent issues that adversely affect ties, namely the Pakistan army’s influence over the country’s foreign policy and meager bilateral economic ties.</a:t>
            </a:r>
          </a:p>
        </p:txBody>
      </p:sp>
      <p:sp>
        <p:nvSpPr>
          <p:cNvPr id="3" name="Subtitle 2">
            <a:extLst>
              <a:ext uri="{FF2B5EF4-FFF2-40B4-BE49-F238E27FC236}">
                <a16:creationId xmlns:a16="http://schemas.microsoft.com/office/drawing/2014/main" id="{31ED1FAE-409E-4F0B-A13A-98FF5274199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69571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BF359-DC11-4156-9DE5-289169E5E63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11D495F-7EC9-4081-8958-F19DFCA9575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81560B1-688B-4C33-A917-162D8F5D3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Tree>
    <p:extLst>
      <p:ext uri="{BB962C8B-B14F-4D97-AF65-F5344CB8AC3E}">
        <p14:creationId xmlns:p14="http://schemas.microsoft.com/office/powerpoint/2010/main" val="752705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DA3D-9ADC-47BA-A816-1DD2E8303919}"/>
              </a:ext>
            </a:extLst>
          </p:cNvPr>
          <p:cNvSpPr>
            <a:spLocks noGrp="1"/>
          </p:cNvSpPr>
          <p:nvPr>
            <p:ph type="ctrTitle"/>
          </p:nvPr>
        </p:nvSpPr>
        <p:spPr>
          <a:xfrm>
            <a:off x="0" y="0"/>
            <a:ext cx="12192000" cy="6857999"/>
          </a:xfrm>
        </p:spPr>
        <p:txBody>
          <a:bodyPr>
            <a:normAutofit/>
          </a:bodyPr>
          <a:lstStyle/>
          <a:p>
            <a:r>
              <a:rPr lang="en-US" b="1" dirty="0"/>
              <a:t>There is no doubt that Kashmir is slipping fast out of India’s hand, but the wrong and half - baked policies of the Narendra Modi government are also gravely harming India's image as a responsible democratic state, which is expected to respect human rights and rule of law.</a:t>
            </a:r>
          </a:p>
        </p:txBody>
      </p:sp>
      <p:sp>
        <p:nvSpPr>
          <p:cNvPr id="3" name="Subtitle 2">
            <a:extLst>
              <a:ext uri="{FF2B5EF4-FFF2-40B4-BE49-F238E27FC236}">
                <a16:creationId xmlns:a16="http://schemas.microsoft.com/office/drawing/2014/main" id="{6A2270D5-4264-4A7C-8551-23EEF30E34D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06923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FD3B3-E76B-4EA2-90DE-800ADD39777E}"/>
              </a:ext>
            </a:extLst>
          </p:cNvPr>
          <p:cNvSpPr>
            <a:spLocks noGrp="1"/>
          </p:cNvSpPr>
          <p:nvPr>
            <p:ph type="ctrTitle"/>
          </p:nvPr>
        </p:nvSpPr>
        <p:spPr>
          <a:xfrm>
            <a:off x="0" y="0"/>
            <a:ext cx="12192000" cy="6857999"/>
          </a:xfrm>
        </p:spPr>
        <p:txBody>
          <a:bodyPr>
            <a:normAutofit/>
          </a:bodyPr>
          <a:lstStyle/>
          <a:p>
            <a:r>
              <a:rPr lang="en-US" b="1" dirty="0"/>
              <a:t>Related Terms</a:t>
            </a:r>
            <a:br>
              <a:rPr lang="en-US" b="1" dirty="0"/>
            </a:br>
            <a:r>
              <a:rPr lang="en-US" b="1" dirty="0"/>
              <a:t>Pakistan High Commissioner to India / Pakistan’s ambassador to India </a:t>
            </a:r>
            <a:br>
              <a:rPr lang="en-US" b="1" dirty="0"/>
            </a:br>
            <a:r>
              <a:rPr lang="ar-IQ" b="1" dirty="0"/>
              <a:t>المفوض السامي الباكستاني في الهند / السفير الباكستاني في الهند</a:t>
            </a:r>
            <a:br>
              <a:rPr lang="ar-IQ" b="1" dirty="0"/>
            </a:br>
            <a:endParaRPr lang="en-US" b="1" dirty="0"/>
          </a:p>
        </p:txBody>
      </p:sp>
      <p:sp>
        <p:nvSpPr>
          <p:cNvPr id="3" name="Subtitle 2">
            <a:extLst>
              <a:ext uri="{FF2B5EF4-FFF2-40B4-BE49-F238E27FC236}">
                <a16:creationId xmlns:a16="http://schemas.microsoft.com/office/drawing/2014/main" id="{8A371352-A3E8-40E0-A6A8-D743169232E8}"/>
              </a:ext>
            </a:extLst>
          </p:cNvPr>
          <p:cNvSpPr>
            <a:spLocks noGrp="1"/>
          </p:cNvSpPr>
          <p:nvPr>
            <p:ph type="subTitle" idx="1"/>
          </p:nvPr>
        </p:nvSpPr>
        <p:spPr>
          <a:xfrm>
            <a:off x="1524000" y="3602038"/>
            <a:ext cx="9144000" cy="1655762"/>
          </a:xfrm>
        </p:spPr>
        <p:txBody>
          <a:bodyPr/>
          <a:lstStyle/>
          <a:p>
            <a:endParaRPr lang="en-US" dirty="0"/>
          </a:p>
        </p:txBody>
      </p:sp>
    </p:spTree>
    <p:extLst>
      <p:ext uri="{BB962C8B-B14F-4D97-AF65-F5344CB8AC3E}">
        <p14:creationId xmlns:p14="http://schemas.microsoft.com/office/powerpoint/2010/main" val="1137363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F5B27-2B23-449D-9F70-091F8B5BF465}"/>
              </a:ext>
            </a:extLst>
          </p:cNvPr>
          <p:cNvSpPr>
            <a:spLocks noGrp="1"/>
          </p:cNvSpPr>
          <p:nvPr>
            <p:ph type="ctrTitle"/>
          </p:nvPr>
        </p:nvSpPr>
        <p:spPr>
          <a:xfrm>
            <a:off x="0" y="1"/>
            <a:ext cx="12192000" cy="1943100"/>
          </a:xfrm>
        </p:spPr>
        <p:txBody>
          <a:bodyPr>
            <a:normAutofit/>
          </a:bodyPr>
          <a:lstStyle/>
          <a:p>
            <a:r>
              <a:rPr lang="en-US" sz="6600" b="1" dirty="0"/>
              <a:t>How Brexit threatens to shift the balance of power in the EU</a:t>
            </a:r>
          </a:p>
        </p:txBody>
      </p:sp>
      <p:sp>
        <p:nvSpPr>
          <p:cNvPr id="3" name="Subtitle 2">
            <a:extLst>
              <a:ext uri="{FF2B5EF4-FFF2-40B4-BE49-F238E27FC236}">
                <a16:creationId xmlns:a16="http://schemas.microsoft.com/office/drawing/2014/main" id="{B0E1D87A-DAB8-4C15-BFA4-A362C0133260}"/>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98486EB3-9166-4617-991B-CFEAE45246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3101"/>
            <a:ext cx="12192000" cy="4914899"/>
          </a:xfrm>
          <a:prstGeom prst="rect">
            <a:avLst/>
          </a:prstGeom>
        </p:spPr>
      </p:pic>
    </p:spTree>
    <p:extLst>
      <p:ext uri="{BB962C8B-B14F-4D97-AF65-F5344CB8AC3E}">
        <p14:creationId xmlns:p14="http://schemas.microsoft.com/office/powerpoint/2010/main" val="3530104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0F751-F897-4C25-B391-5685464735ED}"/>
              </a:ext>
            </a:extLst>
          </p:cNvPr>
          <p:cNvSpPr>
            <a:spLocks noGrp="1"/>
          </p:cNvSpPr>
          <p:nvPr>
            <p:ph type="ctrTitle"/>
          </p:nvPr>
        </p:nvSpPr>
        <p:spPr>
          <a:xfrm>
            <a:off x="0" y="0"/>
            <a:ext cx="12192000" cy="6858000"/>
          </a:xfrm>
        </p:spPr>
        <p:txBody>
          <a:bodyPr>
            <a:normAutofit/>
          </a:bodyPr>
          <a:lstStyle/>
          <a:p>
            <a:r>
              <a:rPr lang="en-US" sz="8000" b="1" dirty="0"/>
              <a:t>The British referendum on continuing membership of the European Union in June 2016 represented a turning point in the relationship between the UK and the EU.</a:t>
            </a:r>
          </a:p>
        </p:txBody>
      </p:sp>
      <p:sp>
        <p:nvSpPr>
          <p:cNvPr id="3" name="Subtitle 2">
            <a:extLst>
              <a:ext uri="{FF2B5EF4-FFF2-40B4-BE49-F238E27FC236}">
                <a16:creationId xmlns:a16="http://schemas.microsoft.com/office/drawing/2014/main" id="{2855ACEE-F733-46F5-8A1D-B3410246533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61650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60398-5C59-46BF-B079-9FC8D53661E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8F3B359-E7B4-4795-9693-4FBAFE575B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387262" cy="6858000"/>
          </a:xfrm>
        </p:spPr>
      </p:pic>
    </p:spTree>
    <p:extLst>
      <p:ext uri="{BB962C8B-B14F-4D97-AF65-F5344CB8AC3E}">
        <p14:creationId xmlns:p14="http://schemas.microsoft.com/office/powerpoint/2010/main" val="1778631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82487-E583-43F4-92BA-FDAB8D0A54F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004827B-B0DA-4DA2-BF3B-FE8016F3E40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7C49E1A-D474-4979-8541-D22EC822C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7999"/>
          </a:xfrm>
          <a:prstGeom prst="rect">
            <a:avLst/>
          </a:prstGeom>
        </p:spPr>
      </p:pic>
    </p:spTree>
    <p:extLst>
      <p:ext uri="{BB962C8B-B14F-4D97-AF65-F5344CB8AC3E}">
        <p14:creationId xmlns:p14="http://schemas.microsoft.com/office/powerpoint/2010/main" val="3257578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501EE-DE61-46A6-AEDF-5003A9146E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B3DFC6F-8311-4819-A6A1-389848BE2813}"/>
              </a:ext>
            </a:extLst>
          </p:cNvPr>
          <p:cNvSpPr>
            <a:spLocks noGrp="1"/>
          </p:cNvSpPr>
          <p:nvPr>
            <p:ph idx="1"/>
          </p:nvPr>
        </p:nvSpPr>
        <p:spPr>
          <a:xfrm>
            <a:off x="0" y="0"/>
            <a:ext cx="12192000" cy="6858000"/>
          </a:xfrm>
        </p:spPr>
        <p:txBody>
          <a:bodyPr>
            <a:normAutofit/>
          </a:bodyPr>
          <a:lstStyle/>
          <a:p>
            <a:r>
              <a:rPr lang="en-US" sz="6600" b="1" dirty="0"/>
              <a:t>Since Prime Minister Narendra Modi came to power, India’s approach to relations with Pakistan has been inconsistent and episodic, typified in the tensions at the recent UN General Assembly.</a:t>
            </a:r>
          </a:p>
        </p:txBody>
      </p:sp>
    </p:spTree>
    <p:extLst>
      <p:ext uri="{BB962C8B-B14F-4D97-AF65-F5344CB8AC3E}">
        <p14:creationId xmlns:p14="http://schemas.microsoft.com/office/powerpoint/2010/main" val="1279054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62179-5FCD-4A0D-909B-FBEE4FA707C3}"/>
              </a:ext>
            </a:extLst>
          </p:cNvPr>
          <p:cNvSpPr>
            <a:spLocks noGrp="1"/>
          </p:cNvSpPr>
          <p:nvPr>
            <p:ph type="ctrTitle"/>
          </p:nvPr>
        </p:nvSpPr>
        <p:spPr>
          <a:xfrm>
            <a:off x="0" y="0"/>
            <a:ext cx="12192000" cy="6857999"/>
          </a:xfrm>
        </p:spPr>
        <p:txBody>
          <a:bodyPr>
            <a:normAutofit/>
          </a:bodyPr>
          <a:lstStyle/>
          <a:p>
            <a:r>
              <a:rPr lang="en-US" sz="5400" b="1" dirty="0"/>
              <a:t>Brexit is probably the biggest challenge yet faced by the EU. Certain parts of Europe—notably Ireland and Germany—could potentially be hit quite hard if the United Kingdom were to leave the EU without a deal. So, those parts of Europe will likely be focused on making sure there is some type of deal, although not necessarily the best deal for all sides.</a:t>
            </a:r>
          </a:p>
        </p:txBody>
      </p:sp>
      <p:sp>
        <p:nvSpPr>
          <p:cNvPr id="3" name="Subtitle 2">
            <a:extLst>
              <a:ext uri="{FF2B5EF4-FFF2-40B4-BE49-F238E27FC236}">
                <a16:creationId xmlns:a16="http://schemas.microsoft.com/office/drawing/2014/main" id="{68FCA29D-ECAB-4C21-8C0E-EA784CA1E6B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46551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3BCB0-C40D-486F-A58D-D1636783489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03DC065-DAF8-45C4-BA3F-A15EA931AE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1164890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CF1AE-6328-4BE6-8790-8E015228B14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E18E3E8-B58B-4F80-B180-B08DA2DE4805}"/>
              </a:ext>
            </a:extLst>
          </p:cNvPr>
          <p:cNvSpPr>
            <a:spLocks noGrp="1"/>
          </p:cNvSpPr>
          <p:nvPr>
            <p:ph idx="1"/>
          </p:nvPr>
        </p:nvSpPr>
        <p:spPr>
          <a:xfrm>
            <a:off x="0" y="0"/>
            <a:ext cx="12192000" cy="6858000"/>
          </a:xfrm>
        </p:spPr>
        <p:txBody>
          <a:bodyPr>
            <a:normAutofit/>
          </a:bodyPr>
          <a:lstStyle/>
          <a:p>
            <a:r>
              <a:rPr lang="en-US" sz="6000" b="1" dirty="0"/>
              <a:t>But longer term, we think the United Kingdom’s departure from the EU may start to reveal differences of attitude amongst different factions within the trading bloc. And, it may bring about a switch in the balance of power in the European Parliament towards eurozone countries.</a:t>
            </a:r>
          </a:p>
        </p:txBody>
      </p:sp>
    </p:spTree>
    <p:extLst>
      <p:ext uri="{BB962C8B-B14F-4D97-AF65-F5344CB8AC3E}">
        <p14:creationId xmlns:p14="http://schemas.microsoft.com/office/powerpoint/2010/main" val="1060822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C6F7-EE38-4518-AB27-33C903EC5B2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D70ECA4-47D6-4992-976C-3F326277D75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99824E0A-40EE-473C-A671-464E2ED31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58986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F1F21-CFEC-4E0D-A509-65E55FF5B0F6}"/>
              </a:ext>
            </a:extLst>
          </p:cNvPr>
          <p:cNvSpPr>
            <a:spLocks noGrp="1"/>
          </p:cNvSpPr>
          <p:nvPr>
            <p:ph type="ctrTitle"/>
          </p:nvPr>
        </p:nvSpPr>
        <p:spPr>
          <a:xfrm>
            <a:off x="0" y="0"/>
            <a:ext cx="12192000" cy="6858000"/>
          </a:xfrm>
        </p:spPr>
        <p:txBody>
          <a:bodyPr>
            <a:normAutofit/>
          </a:bodyPr>
          <a:lstStyle/>
          <a:p>
            <a:r>
              <a:rPr lang="en-US" b="1" dirty="0"/>
              <a:t>Countries such as Germany and France want to have a more integrated EU, while others, for example in Central Europe, </a:t>
            </a:r>
            <a:r>
              <a:rPr lang="en-US" b="1" dirty="0" err="1"/>
              <a:t>favour</a:t>
            </a:r>
            <a:r>
              <a:rPr lang="en-US" b="1" dirty="0"/>
              <a:t> a looser grouping that offers them trading benefits while allowing greater control over their sovereignty.</a:t>
            </a:r>
          </a:p>
        </p:txBody>
      </p:sp>
      <p:sp>
        <p:nvSpPr>
          <p:cNvPr id="3" name="Subtitle 2">
            <a:extLst>
              <a:ext uri="{FF2B5EF4-FFF2-40B4-BE49-F238E27FC236}">
                <a16:creationId xmlns:a16="http://schemas.microsoft.com/office/drawing/2014/main" id="{F54C2CB1-9079-4DE6-AC67-9EAD4182AC1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5068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40719-0EC5-4ED5-8428-9F3C1D4B82E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D7210E7-1FA6-47D2-B9B8-A3218D8321B9}"/>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FD908E7-0E2E-412F-9C69-AAF98A85DF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25828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87D0B-07A9-424B-B617-BCFDC4D043BA}"/>
              </a:ext>
            </a:extLst>
          </p:cNvPr>
          <p:cNvSpPr>
            <a:spLocks noGrp="1"/>
          </p:cNvSpPr>
          <p:nvPr>
            <p:ph type="ctrTitle"/>
          </p:nvPr>
        </p:nvSpPr>
        <p:spPr>
          <a:xfrm>
            <a:off x="0" y="0"/>
            <a:ext cx="12192000" cy="6972299"/>
          </a:xfrm>
        </p:spPr>
        <p:txBody>
          <a:bodyPr>
            <a:normAutofit/>
          </a:bodyPr>
          <a:lstStyle/>
          <a:p>
            <a:r>
              <a:rPr lang="en-US" b="1" dirty="0"/>
              <a:t>Since Macron won the French elections in the spring of 2017, German and French government officials have quietly been meeting to lay the groundwork for negotiations on the future of the EU. Some think the Franco-German axis will be less powerful than before.</a:t>
            </a:r>
          </a:p>
        </p:txBody>
      </p:sp>
      <p:sp>
        <p:nvSpPr>
          <p:cNvPr id="3" name="Subtitle 2">
            <a:extLst>
              <a:ext uri="{FF2B5EF4-FFF2-40B4-BE49-F238E27FC236}">
                <a16:creationId xmlns:a16="http://schemas.microsoft.com/office/drawing/2014/main" id="{5D80EEFF-2971-4904-8D11-A220CF4F753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74754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43447-BFC5-4613-A942-697A609F468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1477CB6-1DB7-49FE-8E46-FA2DEEBD6F7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BED808AC-CAA1-4C0F-A295-0713CAEAD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717134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9ECF7-B6BE-417D-85C9-16E5BB701FFD}"/>
              </a:ext>
            </a:extLst>
          </p:cNvPr>
          <p:cNvSpPr>
            <a:spLocks noGrp="1"/>
          </p:cNvSpPr>
          <p:nvPr>
            <p:ph type="ctrTitle"/>
          </p:nvPr>
        </p:nvSpPr>
        <p:spPr>
          <a:xfrm>
            <a:off x="0" y="0"/>
            <a:ext cx="12192000" cy="4414838"/>
          </a:xfrm>
        </p:spPr>
        <p:txBody>
          <a:bodyPr>
            <a:normAutofit/>
          </a:bodyPr>
          <a:lstStyle/>
          <a:p>
            <a:r>
              <a:rPr lang="en-US" sz="7200" b="1" dirty="0"/>
              <a:t>Post-Brexit, the Eurozone will represent 85% of the EU’s GDP and 76% of the EU’s population.</a:t>
            </a:r>
          </a:p>
        </p:txBody>
      </p:sp>
      <p:sp>
        <p:nvSpPr>
          <p:cNvPr id="3" name="Subtitle 2">
            <a:extLst>
              <a:ext uri="{FF2B5EF4-FFF2-40B4-BE49-F238E27FC236}">
                <a16:creationId xmlns:a16="http://schemas.microsoft.com/office/drawing/2014/main" id="{CA9A19C6-B83F-4E51-8DF5-52A8196966AD}"/>
              </a:ext>
            </a:extLst>
          </p:cNvPr>
          <p:cNvSpPr>
            <a:spLocks noGrp="1"/>
          </p:cNvSpPr>
          <p:nvPr>
            <p:ph type="subTitle" idx="1"/>
          </p:nvPr>
        </p:nvSpPr>
        <p:spPr>
          <a:xfrm>
            <a:off x="1524000" y="3602038"/>
            <a:ext cx="9144000" cy="1655762"/>
          </a:xfrm>
        </p:spPr>
        <p:txBody>
          <a:bodyPr/>
          <a:lstStyle/>
          <a:p>
            <a:endParaRPr lang="en-US" dirty="0"/>
          </a:p>
        </p:txBody>
      </p:sp>
    </p:spTree>
    <p:extLst>
      <p:ext uri="{BB962C8B-B14F-4D97-AF65-F5344CB8AC3E}">
        <p14:creationId xmlns:p14="http://schemas.microsoft.com/office/powerpoint/2010/main" val="2986381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2F35-04C4-4CD5-800A-680444E0C12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7ED57A4-928E-4BF1-B88D-7E6E164AADE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98631EFF-6B2F-4703-8A78-D9384299EF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1042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A131D-3D5C-4808-8851-27F7C31D8EA1}"/>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F27B6046-C8DF-48B4-ABE2-51835ECEFCC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3195DCD-C648-4FE0-881B-DF8045F48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159124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EEB74-EA51-452E-957F-6EC297BD56C0}"/>
              </a:ext>
            </a:extLst>
          </p:cNvPr>
          <p:cNvSpPr>
            <a:spLocks noGrp="1"/>
          </p:cNvSpPr>
          <p:nvPr>
            <p:ph type="ctrTitle"/>
          </p:nvPr>
        </p:nvSpPr>
        <p:spPr>
          <a:xfrm>
            <a:off x="0" y="1"/>
            <a:ext cx="12192000" cy="6858000"/>
          </a:xfrm>
        </p:spPr>
        <p:txBody>
          <a:bodyPr>
            <a:noAutofit/>
          </a:bodyPr>
          <a:lstStyle/>
          <a:p>
            <a:r>
              <a:rPr lang="en-US" sz="3600" b="1" dirty="0"/>
              <a:t>Related Terms</a:t>
            </a:r>
            <a:br>
              <a:rPr lang="en-US" sz="3600" b="1" dirty="0"/>
            </a:br>
            <a:r>
              <a:rPr lang="en-US" sz="3600" b="1" dirty="0"/>
              <a:t>tariff-free trade: Trade without any taxes or duties to pay when goods are imported or exported:</a:t>
            </a:r>
            <a:br>
              <a:rPr lang="en-US" sz="3600" b="1" dirty="0"/>
            </a:br>
            <a:r>
              <a:rPr lang="ar-IQ" sz="3600" b="1" dirty="0"/>
              <a:t>التجارة بدون رسوم / تعرفة جمركية</a:t>
            </a:r>
            <a:br>
              <a:rPr lang="ar-IQ" sz="3600" b="1" dirty="0"/>
            </a:br>
            <a:br>
              <a:rPr lang="ar-IQ" sz="3600" b="1" dirty="0"/>
            </a:br>
            <a:r>
              <a:rPr lang="en-US" sz="3600" b="1" dirty="0" err="1"/>
              <a:t>DExEU</a:t>
            </a:r>
            <a:r>
              <a:rPr lang="en-US" sz="3600" b="1" dirty="0"/>
              <a:t>: The Department for Exiting the European Union: the name of the new UK government department responsible for managing the UK's departure from the EU:</a:t>
            </a:r>
            <a:br>
              <a:rPr lang="en-US" sz="3600" b="1" dirty="0"/>
            </a:br>
            <a:r>
              <a:rPr lang="ar-IQ" sz="3600" b="1" dirty="0"/>
              <a:t>وزارة انسحاب المملكة المتحدة من الاتحاد الاوربي</a:t>
            </a:r>
            <a:br>
              <a:rPr lang="ar-IQ" sz="3600" b="1" dirty="0"/>
            </a:br>
            <a:br>
              <a:rPr lang="ar-IQ" sz="3600" b="1" dirty="0"/>
            </a:br>
            <a:r>
              <a:rPr lang="en-US" sz="3600" b="1" dirty="0"/>
              <a:t>MEP: Member of the European Parliament:</a:t>
            </a:r>
            <a:br>
              <a:rPr lang="en-US" sz="3600" b="1" dirty="0"/>
            </a:br>
            <a:endParaRPr lang="en-US" sz="3600" b="1" dirty="0"/>
          </a:p>
        </p:txBody>
      </p:sp>
      <p:sp>
        <p:nvSpPr>
          <p:cNvPr id="3" name="Subtitle 2">
            <a:extLst>
              <a:ext uri="{FF2B5EF4-FFF2-40B4-BE49-F238E27FC236}">
                <a16:creationId xmlns:a16="http://schemas.microsoft.com/office/drawing/2014/main" id="{92904F52-5D0A-46BC-97AE-DEBEFAA3F5A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81278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B0F08-0A53-4A71-BC3F-D06C7AA4B79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4E5784D-B8A6-4740-828D-33B14DD022C8}"/>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06F7650-53F5-4EE7-8AA8-1FBEC92905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8017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9D627-C3A7-4EB9-9C0D-2BF5AC1B7A12}"/>
              </a:ext>
            </a:extLst>
          </p:cNvPr>
          <p:cNvSpPr>
            <a:spLocks noGrp="1"/>
          </p:cNvSpPr>
          <p:nvPr>
            <p:ph type="ctrTitle"/>
          </p:nvPr>
        </p:nvSpPr>
        <p:spPr>
          <a:xfrm>
            <a:off x="0" y="0"/>
            <a:ext cx="12191999" cy="7031037"/>
          </a:xfrm>
        </p:spPr>
        <p:txBody>
          <a:bodyPr>
            <a:normAutofit/>
          </a:bodyPr>
          <a:lstStyle/>
          <a:p>
            <a:r>
              <a:rPr lang="en-US" b="1" dirty="0"/>
              <a:t>Firstly, he made the haphazard decision to suspend dialogue with Pakistan on the pretext of Pakistan’s ambassador meeting with Hurriyat leaders. That sent a clear message to all relevant parts and the rest of the world that Modi is reluctant about solving the Kashmir problem with Pakistan.</a:t>
            </a:r>
          </a:p>
        </p:txBody>
      </p:sp>
      <p:sp>
        <p:nvSpPr>
          <p:cNvPr id="3" name="Subtitle 2">
            <a:extLst>
              <a:ext uri="{FF2B5EF4-FFF2-40B4-BE49-F238E27FC236}">
                <a16:creationId xmlns:a16="http://schemas.microsoft.com/office/drawing/2014/main" id="{642FB3E0-18DA-4DED-9B3B-1AD054C1795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89146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B66D-E109-4651-942C-83190CDE316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0A87A00-0955-4118-B8F2-111A68944A5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A7E1743-DBAE-4CF1-9E5D-757DCD647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670"/>
            <a:ext cx="12192000" cy="6838329"/>
          </a:xfrm>
          <a:prstGeom prst="rect">
            <a:avLst/>
          </a:prstGeom>
        </p:spPr>
      </p:pic>
    </p:spTree>
    <p:extLst>
      <p:ext uri="{BB962C8B-B14F-4D97-AF65-F5344CB8AC3E}">
        <p14:creationId xmlns:p14="http://schemas.microsoft.com/office/powerpoint/2010/main" val="2761373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AB5D7-ACC8-4FFB-90CF-4BD120D767A7}"/>
              </a:ext>
            </a:extLst>
          </p:cNvPr>
          <p:cNvSpPr>
            <a:spLocks noGrp="1"/>
          </p:cNvSpPr>
          <p:nvPr>
            <p:ph type="ctrTitle"/>
          </p:nvPr>
        </p:nvSpPr>
        <p:spPr>
          <a:xfrm>
            <a:off x="0" y="0"/>
            <a:ext cx="12192000" cy="6779419"/>
          </a:xfrm>
        </p:spPr>
        <p:txBody>
          <a:bodyPr>
            <a:normAutofit/>
          </a:bodyPr>
          <a:lstStyle/>
          <a:p>
            <a:r>
              <a:rPr lang="en-US" sz="6600" b="1" dirty="0"/>
              <a:t>India-administered Kashmir is again in the grip of violence, as protesters clash with security forces. New Delhi claims Pakistan is fueling terrorism in the area, but some say PM Modi's Kashmir strategy is to blame.</a:t>
            </a:r>
          </a:p>
        </p:txBody>
      </p:sp>
      <p:sp>
        <p:nvSpPr>
          <p:cNvPr id="3" name="Subtitle 2">
            <a:extLst>
              <a:ext uri="{FF2B5EF4-FFF2-40B4-BE49-F238E27FC236}">
                <a16:creationId xmlns:a16="http://schemas.microsoft.com/office/drawing/2014/main" id="{1AC2794A-9F6E-4341-9867-C6818345D43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0570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AAC88-B7F2-433C-AD6A-3F111A4E253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58A3AB0-C9C5-4947-8B4C-04025C0F6769}"/>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4EEF359-4B59-4E73-99F0-5391AF764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4125153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C639A-A980-4D22-8990-89873A07AFD6}"/>
              </a:ext>
            </a:extLst>
          </p:cNvPr>
          <p:cNvSpPr>
            <a:spLocks noGrp="1"/>
          </p:cNvSpPr>
          <p:nvPr>
            <p:ph type="ctrTitle"/>
          </p:nvPr>
        </p:nvSpPr>
        <p:spPr>
          <a:xfrm>
            <a:off x="0" y="0"/>
            <a:ext cx="12192000" cy="6858000"/>
          </a:xfrm>
        </p:spPr>
        <p:txBody>
          <a:bodyPr>
            <a:normAutofit/>
          </a:bodyPr>
          <a:lstStyle/>
          <a:p>
            <a:r>
              <a:rPr lang="en-US" b="1" dirty="0"/>
              <a:t>At certain times, India has engaged in talks with Pakistan on various bilateral issues. At other times, it has adopted a hardline approach and canceled talks, stating that Pakistan had not demonstrated any sincerity in wanting to end cross-border terrorism against India.</a:t>
            </a:r>
          </a:p>
        </p:txBody>
      </p:sp>
      <p:sp>
        <p:nvSpPr>
          <p:cNvPr id="3" name="Subtitle 2">
            <a:extLst>
              <a:ext uri="{FF2B5EF4-FFF2-40B4-BE49-F238E27FC236}">
                <a16:creationId xmlns:a16="http://schemas.microsoft.com/office/drawing/2014/main" id="{F61DAF7E-133E-43B7-81A1-1911B742D57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03346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26F6-30CD-4C0A-A5AB-23C3E22395D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2F53969-15B7-4546-8ECB-E0208C6DCF5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1ADFF3F-43EA-46A3-9EFF-36E62A724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
            <a:ext cx="12192000" cy="6858000"/>
          </a:xfrm>
          <a:prstGeom prst="rect">
            <a:avLst/>
          </a:prstGeom>
        </p:spPr>
      </p:pic>
    </p:spTree>
    <p:extLst>
      <p:ext uri="{BB962C8B-B14F-4D97-AF65-F5344CB8AC3E}">
        <p14:creationId xmlns:p14="http://schemas.microsoft.com/office/powerpoint/2010/main" val="4215771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560</Words>
  <Application>Microsoft Office PowerPoint</Application>
  <PresentationFormat>Widescreen</PresentationFormat>
  <Paragraphs>17</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Times New Roman</vt:lpstr>
      <vt:lpstr>Office Theme</vt:lpstr>
      <vt:lpstr>Has Modi's Pakistan Policy completely failed?</vt:lpstr>
      <vt:lpstr>PowerPoint Presentation</vt:lpstr>
      <vt:lpstr>PowerPoint Presentation</vt:lpstr>
      <vt:lpstr>Firstly, he made the haphazard decision to suspend dialogue with Pakistan on the pretext of Pakistan’s ambassador meeting with Hurriyat leaders. That sent a clear message to all relevant parts and the rest of the world that Modi is reluctant about solving the Kashmir problem with Pakistan.</vt:lpstr>
      <vt:lpstr>PowerPoint Presentation</vt:lpstr>
      <vt:lpstr>India-administered Kashmir is again in the grip of violence, as protesters clash with security forces. New Delhi claims Pakistan is fueling terrorism in the area, but some say PM Modi's Kashmir strategy is to blame.</vt:lpstr>
      <vt:lpstr>PowerPoint Presentation</vt:lpstr>
      <vt:lpstr>At certain times, India has engaged in talks with Pakistan on various bilateral issues. At other times, it has adopted a hardline approach and canceled talks, stating that Pakistan had not demonstrated any sincerity in wanting to end cross-border terrorism against India.</vt:lpstr>
      <vt:lpstr>PowerPoint Presentation</vt:lpstr>
      <vt:lpstr>PowerPoint Presentation</vt:lpstr>
      <vt:lpstr>Given this scenario, India’s foreign policy towards Pakistan, which has historically been defensive – offensive, will follow the normal course – from talks to disruption and from disruption to talks.</vt:lpstr>
      <vt:lpstr>Reconciliation with Pakistan remains a challenge due to persistent issues that adversely affect ties, namely the Pakistan army’s influence over the country’s foreign policy and meager bilateral economic ties.</vt:lpstr>
      <vt:lpstr>PowerPoint Presentation</vt:lpstr>
      <vt:lpstr>There is no doubt that Kashmir is slipping fast out of India’s hand, but the wrong and half - baked policies of the Narendra Modi government are also gravely harming India's image as a responsible democratic state, which is expected to respect human rights and rule of law.</vt:lpstr>
      <vt:lpstr>Related Terms Pakistan High Commissioner to India / Pakistan’s ambassador to India  المفوض السامي الباكستاني في الهند / السفير الباكستاني في الهند </vt:lpstr>
      <vt:lpstr>How Brexit threatens to shift the balance of power in the EU</vt:lpstr>
      <vt:lpstr>The British referendum on continuing membership of the European Union in June 2016 represented a turning point in the relationship between the UK and the EU.</vt:lpstr>
      <vt:lpstr>PowerPoint Presentation</vt:lpstr>
      <vt:lpstr>PowerPoint Presentation</vt:lpstr>
      <vt:lpstr>Brexit is probably the biggest challenge yet faced by the EU. Certain parts of Europe—notably Ireland and Germany—could potentially be hit quite hard if the United Kingdom were to leave the EU without a deal. So, those parts of Europe will likely be focused on making sure there is some type of deal, although not necessarily the best deal for all sides.</vt:lpstr>
      <vt:lpstr>PowerPoint Presentation</vt:lpstr>
      <vt:lpstr>PowerPoint Presentation</vt:lpstr>
      <vt:lpstr>PowerPoint Presentation</vt:lpstr>
      <vt:lpstr>Countries such as Germany and France want to have a more integrated EU, while others, for example in Central Europe, favour a looser grouping that offers them trading benefits while allowing greater control over their sovereignty.</vt:lpstr>
      <vt:lpstr>PowerPoint Presentation</vt:lpstr>
      <vt:lpstr>Since Macron won the French elections in the spring of 2017, German and French government officials have quietly been meeting to lay the groundwork for negotiations on the future of the EU. Some think the Franco-German axis will be less powerful than before.</vt:lpstr>
      <vt:lpstr>PowerPoint Presentation</vt:lpstr>
      <vt:lpstr>Post-Brexit, the Eurozone will represent 85% of the EU’s GDP and 76% of the EU’s population.</vt:lpstr>
      <vt:lpstr>PowerPoint Presentation</vt:lpstr>
      <vt:lpstr>Related Terms tariff-free trade: Trade without any taxes or duties to pay when goods are imported or exported: التجارة بدون رسوم / تعرفة جمركية  DExEU: The Department for Exiting the European Union: the name of the new UK government department responsible for managing the UK's departure from the EU: وزارة انسحاب المملكة المتحدة من الاتحاد الاوربي  MEP: Member of the European Parliament: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Has Modi's Pakistan Policy completely failed?</dc:title>
  <dc:creator>Noona</dc:creator>
  <cp:lastModifiedBy>Noona</cp:lastModifiedBy>
  <cp:revision>40</cp:revision>
  <dcterms:created xsi:type="dcterms:W3CDTF">2018-11-09T15:53:47Z</dcterms:created>
  <dcterms:modified xsi:type="dcterms:W3CDTF">2018-11-09T19:44:58Z</dcterms:modified>
</cp:coreProperties>
</file>