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7" d="100"/>
          <a:sy n="67" d="100"/>
        </p:scale>
        <p:origin x="102"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86F4E-4CF8-44CE-A857-135CDBAFF5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43DDB3-60B7-454C-9B5C-7167BED3DA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4709AE-DD1A-4978-B05F-375759FB19A0}"/>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5" name="Footer Placeholder 4">
            <a:extLst>
              <a:ext uri="{FF2B5EF4-FFF2-40B4-BE49-F238E27FC236}">
                <a16:creationId xmlns:a16="http://schemas.microsoft.com/office/drawing/2014/main" id="{54718858-2978-4C3C-B2F4-33F639830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37BEC9-D5B8-4440-BD92-F6F5892BD290}"/>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328944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4EB41-9A09-48CB-9724-92E16F609C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584D27-0ED3-4C3B-8AA9-F6A7089E3B7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DE36A9-FFAB-4E80-A51B-95DFC1BA6194}"/>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5" name="Footer Placeholder 4">
            <a:extLst>
              <a:ext uri="{FF2B5EF4-FFF2-40B4-BE49-F238E27FC236}">
                <a16:creationId xmlns:a16="http://schemas.microsoft.com/office/drawing/2014/main" id="{EF9B0779-6871-484B-B38F-D16293355B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B128A5-4298-4DA8-8598-0FC7C6B9AD06}"/>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4027651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DB7E39-9BB8-4259-B3D0-15A1C73797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6B01C8-7120-4EDE-B575-4A7179F3608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C9EEDB-3735-4351-9E1E-D3EA10B9D452}"/>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5" name="Footer Placeholder 4">
            <a:extLst>
              <a:ext uri="{FF2B5EF4-FFF2-40B4-BE49-F238E27FC236}">
                <a16:creationId xmlns:a16="http://schemas.microsoft.com/office/drawing/2014/main" id="{1FFC4C72-DDFE-4F7B-B607-0FB531C50F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114BC-1FA5-443E-AE3F-F67CB8A4DB79}"/>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2120374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F9D9A-DD68-4BFA-8BDB-37F2BBA39C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44916C-3A7B-4C1C-87E5-6629EE595B5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394A61-FD99-47C8-938E-63EBE545B97A}"/>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5" name="Footer Placeholder 4">
            <a:extLst>
              <a:ext uri="{FF2B5EF4-FFF2-40B4-BE49-F238E27FC236}">
                <a16:creationId xmlns:a16="http://schemas.microsoft.com/office/drawing/2014/main" id="{C9B0338C-E758-4DE4-8EE5-5612D2F743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D523A8-1825-41CF-867C-17916DC927AD}"/>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4080291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AC231-D3EB-4B71-A0FB-52834F21DB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EDE6BE-7F85-4CC8-A1A2-03D0E61B22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9003C86-1892-4E2A-AD20-80D80DD1D9A0}"/>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5" name="Footer Placeholder 4">
            <a:extLst>
              <a:ext uri="{FF2B5EF4-FFF2-40B4-BE49-F238E27FC236}">
                <a16:creationId xmlns:a16="http://schemas.microsoft.com/office/drawing/2014/main" id="{4B23965F-FBCF-4450-95E7-129E80EED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0FA54-F3E4-4C83-90FD-F1497AEC8616}"/>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1615744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F6BB-CF54-48AA-9252-BAEDFDEC3B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479C70-65C4-41BA-A4DD-0865B9A1506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7521C8-3084-4FEB-9157-546AF210395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5C1C7F-D014-488A-96E3-D41A097BD197}"/>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6" name="Footer Placeholder 5">
            <a:extLst>
              <a:ext uri="{FF2B5EF4-FFF2-40B4-BE49-F238E27FC236}">
                <a16:creationId xmlns:a16="http://schemas.microsoft.com/office/drawing/2014/main" id="{80FC1534-57B3-4016-A02F-7A60B4EDE2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91910D-B275-450F-8223-81E6F95BAC09}"/>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175440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9493A-2674-49A0-89E2-B4100B08E3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4F375D-6789-499B-8268-4E3A938192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7681AD-E56E-4538-B0ED-7BFBCBFDDB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E810D4-B06A-462D-93BF-0E5D29698F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EAE5966-EED9-4930-82B5-3975A6B22B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638F93-5886-4B7B-8E5E-DCEC0646D80C}"/>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8" name="Footer Placeholder 7">
            <a:extLst>
              <a:ext uri="{FF2B5EF4-FFF2-40B4-BE49-F238E27FC236}">
                <a16:creationId xmlns:a16="http://schemas.microsoft.com/office/drawing/2014/main" id="{980BFCF8-70C7-47F3-8527-1E8DB40CAA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BAE822-FC4C-4BF1-96DB-5CBB81EF55F7}"/>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3900860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15A55-947A-48D6-8238-A5F9931CAF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748535-5524-47A3-A089-59B1C493E9B7}"/>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4" name="Footer Placeholder 3">
            <a:extLst>
              <a:ext uri="{FF2B5EF4-FFF2-40B4-BE49-F238E27FC236}">
                <a16:creationId xmlns:a16="http://schemas.microsoft.com/office/drawing/2014/main" id="{F790387F-597F-486B-8C22-6CC2601545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8CE854-6E72-47AA-B630-9E9755A7B5A5}"/>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3167004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0B5468-444F-4FD8-9878-0594D8CAA233}"/>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3" name="Footer Placeholder 2">
            <a:extLst>
              <a:ext uri="{FF2B5EF4-FFF2-40B4-BE49-F238E27FC236}">
                <a16:creationId xmlns:a16="http://schemas.microsoft.com/office/drawing/2014/main" id="{58DDA88D-2502-4C42-AFD8-282718F0DE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97640E-DF08-400B-A031-0A9CC0F23CE3}"/>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632881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1CAB6-48D2-467C-96D8-172E57C122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CC3EB-3019-4AE3-9547-4B5543960D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AF8921-BC7A-41D0-B12D-E1CD90CDB3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9EB544-ACB1-4FE9-A006-F411521E4807}"/>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6" name="Footer Placeholder 5">
            <a:extLst>
              <a:ext uri="{FF2B5EF4-FFF2-40B4-BE49-F238E27FC236}">
                <a16:creationId xmlns:a16="http://schemas.microsoft.com/office/drawing/2014/main" id="{B9B05C2A-0016-4744-91F5-9379047E91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7ABB26-3870-4076-9563-C03B6232F905}"/>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3887475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714E-5676-4D25-881D-CEA7C547E9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00F42-E3C1-4466-8EEF-5624118FBA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96492C3-0976-4860-85F5-274263F877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43676D2-FCC2-4EA7-BB38-DCCE4511F114}"/>
              </a:ext>
            </a:extLst>
          </p:cNvPr>
          <p:cNvSpPr>
            <a:spLocks noGrp="1"/>
          </p:cNvSpPr>
          <p:nvPr>
            <p:ph type="dt" sz="half" idx="10"/>
          </p:nvPr>
        </p:nvSpPr>
        <p:spPr/>
        <p:txBody>
          <a:bodyPr/>
          <a:lstStyle/>
          <a:p>
            <a:fld id="{887A7FB1-B857-441D-BCCD-8BEB19368AF7}" type="datetimeFigureOut">
              <a:rPr lang="en-US" smtClean="0"/>
              <a:t>11/3/2018</a:t>
            </a:fld>
            <a:endParaRPr lang="en-US"/>
          </a:p>
        </p:txBody>
      </p:sp>
      <p:sp>
        <p:nvSpPr>
          <p:cNvPr id="6" name="Footer Placeholder 5">
            <a:extLst>
              <a:ext uri="{FF2B5EF4-FFF2-40B4-BE49-F238E27FC236}">
                <a16:creationId xmlns:a16="http://schemas.microsoft.com/office/drawing/2014/main" id="{DD3A54E6-BA54-40C8-A037-8F009A2E12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E3A5F6-76AB-408A-B831-D96E18D913B8}"/>
              </a:ext>
            </a:extLst>
          </p:cNvPr>
          <p:cNvSpPr>
            <a:spLocks noGrp="1"/>
          </p:cNvSpPr>
          <p:nvPr>
            <p:ph type="sldNum" sz="quarter" idx="12"/>
          </p:nvPr>
        </p:nvSpPr>
        <p:spPr/>
        <p:txBody>
          <a:bodyPr/>
          <a:lstStyle/>
          <a:p>
            <a:fld id="{CC06D775-0697-4FA6-9A20-0417D928B04D}" type="slidenum">
              <a:rPr lang="en-US" smtClean="0"/>
              <a:t>‹#›</a:t>
            </a:fld>
            <a:endParaRPr lang="en-US"/>
          </a:p>
        </p:txBody>
      </p:sp>
    </p:spTree>
    <p:extLst>
      <p:ext uri="{BB962C8B-B14F-4D97-AF65-F5344CB8AC3E}">
        <p14:creationId xmlns:p14="http://schemas.microsoft.com/office/powerpoint/2010/main" val="3881002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C97065-1661-4559-999A-3B6651D73B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D6C19E-2437-489E-8F9D-7B473318B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F70C4-70CF-4EF3-A4BA-9A7DF3005E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7A7FB1-B857-441D-BCCD-8BEB19368AF7}" type="datetimeFigureOut">
              <a:rPr lang="en-US" smtClean="0"/>
              <a:t>11/3/2018</a:t>
            </a:fld>
            <a:endParaRPr lang="en-US"/>
          </a:p>
        </p:txBody>
      </p:sp>
      <p:sp>
        <p:nvSpPr>
          <p:cNvPr id="5" name="Footer Placeholder 4">
            <a:extLst>
              <a:ext uri="{FF2B5EF4-FFF2-40B4-BE49-F238E27FC236}">
                <a16:creationId xmlns:a16="http://schemas.microsoft.com/office/drawing/2014/main" id="{D6DB13EA-734C-40D5-8FC8-898046B821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4CEB76-EAC8-4D1F-84EB-6330A1539C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6D775-0697-4FA6-9A20-0417D928B04D}" type="slidenum">
              <a:rPr lang="en-US" smtClean="0"/>
              <a:t>‹#›</a:t>
            </a:fld>
            <a:endParaRPr lang="en-US"/>
          </a:p>
        </p:txBody>
      </p:sp>
    </p:spTree>
    <p:extLst>
      <p:ext uri="{BB962C8B-B14F-4D97-AF65-F5344CB8AC3E}">
        <p14:creationId xmlns:p14="http://schemas.microsoft.com/office/powerpoint/2010/main" val="1369126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0C98A-C46E-44C9-945F-79E53BC484EA}"/>
              </a:ext>
            </a:extLst>
          </p:cNvPr>
          <p:cNvSpPr>
            <a:spLocks noGrp="1"/>
          </p:cNvSpPr>
          <p:nvPr>
            <p:ph type="ctrTitle"/>
          </p:nvPr>
        </p:nvSpPr>
        <p:spPr/>
        <p:txBody>
          <a:bodyPr>
            <a:noAutofit/>
          </a:bodyPr>
          <a:lstStyle/>
          <a:p>
            <a:r>
              <a:rPr lang="en-US" sz="8000" dirty="0"/>
              <a:t>France calls for new global coalition, with or without US</a:t>
            </a:r>
          </a:p>
        </p:txBody>
      </p:sp>
      <p:sp>
        <p:nvSpPr>
          <p:cNvPr id="3" name="Subtitle 2">
            <a:extLst>
              <a:ext uri="{FF2B5EF4-FFF2-40B4-BE49-F238E27FC236}">
                <a16:creationId xmlns:a16="http://schemas.microsoft.com/office/drawing/2014/main" id="{7D21102B-7351-4F36-9AB6-D73FE9703171}"/>
              </a:ext>
            </a:extLst>
          </p:cNvPr>
          <p:cNvSpPr>
            <a:spLocks noGrp="1"/>
          </p:cNvSpPr>
          <p:nvPr>
            <p:ph type="subTitle" idx="1"/>
          </p:nvPr>
        </p:nvSpPr>
        <p:spPr>
          <a:xfrm>
            <a:off x="0" y="0"/>
            <a:ext cx="12192000" cy="6858000"/>
          </a:xfrm>
        </p:spPr>
        <p:txBody>
          <a:bodyPr/>
          <a:lstStyle/>
          <a:p>
            <a:endParaRPr lang="en-US" dirty="0"/>
          </a:p>
        </p:txBody>
      </p:sp>
    </p:spTree>
    <p:extLst>
      <p:ext uri="{BB962C8B-B14F-4D97-AF65-F5344CB8AC3E}">
        <p14:creationId xmlns:p14="http://schemas.microsoft.com/office/powerpoint/2010/main" val="1175911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AE2D3-6DFD-4683-8B0D-63DFB5C45A2A}"/>
              </a:ext>
            </a:extLst>
          </p:cNvPr>
          <p:cNvSpPr>
            <a:spLocks noGrp="1"/>
          </p:cNvSpPr>
          <p:nvPr>
            <p:ph type="title"/>
          </p:nvPr>
        </p:nvSpPr>
        <p:spPr>
          <a:xfrm>
            <a:off x="642938" y="365125"/>
            <a:ext cx="10710862" cy="6021388"/>
          </a:xfrm>
        </p:spPr>
        <p:txBody>
          <a:bodyPr>
            <a:normAutofit/>
          </a:bodyPr>
          <a:lstStyle/>
          <a:p>
            <a:r>
              <a:rPr lang="en-US" sz="4800" b="1" dirty="0"/>
              <a:t>In a letter to EU leaders Monday evening ahead of a summit in Salzburg, Austria, Tusk told the heads of state and government that they would discuss the joint political declaration on the EU’s future relationship with the U.K., and that they should consider calling a November summit in Brussels in the hope of completing a withdrawal treaty.</a:t>
            </a:r>
          </a:p>
        </p:txBody>
      </p:sp>
      <p:sp>
        <p:nvSpPr>
          <p:cNvPr id="3" name="Content Placeholder 2">
            <a:extLst>
              <a:ext uri="{FF2B5EF4-FFF2-40B4-BE49-F238E27FC236}">
                <a16:creationId xmlns:a16="http://schemas.microsoft.com/office/drawing/2014/main" id="{96ED507A-6A66-4608-9600-3A4AC6F4579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260430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1FBD-A49A-43D4-9281-00FD29B6DDD5}"/>
              </a:ext>
            </a:extLst>
          </p:cNvPr>
          <p:cNvSpPr>
            <a:spLocks noGrp="1"/>
          </p:cNvSpPr>
          <p:nvPr>
            <p:ph type="ctrTitle"/>
          </p:nvPr>
        </p:nvSpPr>
        <p:spPr>
          <a:xfrm>
            <a:off x="1524000" y="1122362"/>
            <a:ext cx="9144000" cy="4649787"/>
          </a:xfrm>
        </p:spPr>
        <p:txBody>
          <a:bodyPr>
            <a:noAutofit/>
          </a:bodyPr>
          <a:lstStyle/>
          <a:p>
            <a:r>
              <a:rPr lang="en-US" b="1" dirty="0"/>
              <a:t>“First, we should reach a common view on the nature and overall shape of the joint political declaration about our future partnership with the U.K.”, Tusk wrote.</a:t>
            </a:r>
          </a:p>
        </p:txBody>
      </p:sp>
      <p:sp>
        <p:nvSpPr>
          <p:cNvPr id="3" name="Subtitle 2">
            <a:extLst>
              <a:ext uri="{FF2B5EF4-FFF2-40B4-BE49-F238E27FC236}">
                <a16:creationId xmlns:a16="http://schemas.microsoft.com/office/drawing/2014/main" id="{DCE7F652-7C31-4918-8824-F9277C76ED60}"/>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22094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30292-1627-4BD9-B77F-1F188D5C7DA8}"/>
              </a:ext>
            </a:extLst>
          </p:cNvPr>
          <p:cNvSpPr>
            <a:spLocks noGrp="1"/>
          </p:cNvSpPr>
          <p:nvPr>
            <p:ph type="ctrTitle"/>
          </p:nvPr>
        </p:nvSpPr>
        <p:spPr>
          <a:xfrm>
            <a:off x="0" y="0"/>
            <a:ext cx="12192000" cy="6858000"/>
          </a:xfrm>
        </p:spPr>
        <p:txBody>
          <a:bodyPr>
            <a:normAutofit/>
          </a:bodyPr>
          <a:lstStyle/>
          <a:p>
            <a:r>
              <a:rPr lang="en-US" dirty="0"/>
              <a:t> “Second, we will discuss how to organize the final phase of the Brexit talks, including the possibility of calling another European Council in November’’, he added.</a:t>
            </a:r>
          </a:p>
        </p:txBody>
      </p:sp>
      <p:sp>
        <p:nvSpPr>
          <p:cNvPr id="3" name="Subtitle 2">
            <a:extLst>
              <a:ext uri="{FF2B5EF4-FFF2-40B4-BE49-F238E27FC236}">
                <a16:creationId xmlns:a16="http://schemas.microsoft.com/office/drawing/2014/main" id="{06236978-6B6F-464A-97CF-C947237792E0}"/>
              </a:ext>
            </a:extLst>
          </p:cNvPr>
          <p:cNvSpPr>
            <a:spLocks noGrp="1"/>
          </p:cNvSpPr>
          <p:nvPr>
            <p:ph type="subTitle" idx="1"/>
          </p:nvPr>
        </p:nvSpPr>
        <p:spPr>
          <a:xfrm>
            <a:off x="-1" y="0"/>
            <a:ext cx="12191999" cy="6858000"/>
          </a:xfrm>
        </p:spPr>
        <p:txBody>
          <a:bodyPr/>
          <a:lstStyle/>
          <a:p>
            <a:endParaRPr lang="en-US" dirty="0"/>
          </a:p>
        </p:txBody>
      </p:sp>
    </p:spTree>
    <p:extLst>
      <p:ext uri="{BB962C8B-B14F-4D97-AF65-F5344CB8AC3E}">
        <p14:creationId xmlns:p14="http://schemas.microsoft.com/office/powerpoint/2010/main" val="1714363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476E4-819B-45E8-BB5F-8C25241F5D3F}"/>
              </a:ext>
            </a:extLst>
          </p:cNvPr>
          <p:cNvSpPr>
            <a:spLocks noGrp="1"/>
          </p:cNvSpPr>
          <p:nvPr>
            <p:ph type="ctrTitle"/>
          </p:nvPr>
        </p:nvSpPr>
        <p:spPr>
          <a:xfrm>
            <a:off x="0" y="0"/>
            <a:ext cx="12192000" cy="6858000"/>
          </a:xfrm>
        </p:spPr>
        <p:txBody>
          <a:bodyPr>
            <a:normAutofit/>
          </a:bodyPr>
          <a:lstStyle/>
          <a:p>
            <a:r>
              <a:rPr lang="en-US" sz="7200" dirty="0"/>
              <a:t>Tusk warned there is still a major risk of a no-deal Brexit. “Unfortunately, a no deal scenario is still quite possible. But if we all act responsibly, we can avoid a catastrophe.</a:t>
            </a:r>
            <a:r>
              <a:rPr lang="en-US" dirty="0"/>
              <a:t>”</a:t>
            </a:r>
          </a:p>
        </p:txBody>
      </p:sp>
      <p:sp>
        <p:nvSpPr>
          <p:cNvPr id="3" name="Subtitle 2">
            <a:extLst>
              <a:ext uri="{FF2B5EF4-FFF2-40B4-BE49-F238E27FC236}">
                <a16:creationId xmlns:a16="http://schemas.microsoft.com/office/drawing/2014/main" id="{FEE44289-A62A-490F-A891-80798E9CE98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88146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D814E-5CD1-42DF-84FA-662EF0098B63}"/>
              </a:ext>
            </a:extLst>
          </p:cNvPr>
          <p:cNvSpPr>
            <a:spLocks noGrp="1"/>
          </p:cNvSpPr>
          <p:nvPr>
            <p:ph type="ctrTitle"/>
          </p:nvPr>
        </p:nvSpPr>
        <p:spPr>
          <a:xfrm>
            <a:off x="0" y="0"/>
            <a:ext cx="12192000" cy="6858000"/>
          </a:xfrm>
          <a:blipFill>
            <a:blip r:embed="rId2"/>
            <a:tile tx="0" ty="0" sx="100000" sy="100000" flip="none" algn="tl"/>
          </a:blipFill>
        </p:spPr>
        <p:txBody>
          <a:bodyPr>
            <a:normAutofit/>
          </a:bodyPr>
          <a:lstStyle/>
          <a:p>
            <a:r>
              <a:rPr lang="en-US" sz="7200" dirty="0"/>
              <a:t>However, he is still not pessimistic of reaching a deal with Britain. "Every day that is left we must use for talks. I'd like to finalize them this autumn," he said.</a:t>
            </a:r>
          </a:p>
        </p:txBody>
      </p:sp>
      <p:sp>
        <p:nvSpPr>
          <p:cNvPr id="3" name="Subtitle 2">
            <a:extLst>
              <a:ext uri="{FF2B5EF4-FFF2-40B4-BE49-F238E27FC236}">
                <a16:creationId xmlns:a16="http://schemas.microsoft.com/office/drawing/2014/main" id="{7398FBEE-3FE9-4A12-8DC3-6E5DCBCB81D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8821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1D3B7-9CD9-44C8-B0DC-541876A72C35}"/>
              </a:ext>
            </a:extLst>
          </p:cNvPr>
          <p:cNvSpPr>
            <a:spLocks noGrp="1"/>
          </p:cNvSpPr>
          <p:nvPr>
            <p:ph type="ctrTitle"/>
          </p:nvPr>
        </p:nvSpPr>
        <p:spPr>
          <a:xfrm>
            <a:off x="1271588" y="1714499"/>
            <a:ext cx="9301162" cy="5800726"/>
          </a:xfrm>
        </p:spPr>
        <p:txBody>
          <a:bodyPr>
            <a:normAutofit fontScale="90000"/>
          </a:bodyPr>
          <a:lstStyle/>
          <a:p>
            <a:r>
              <a:rPr lang="en-US" sz="4000" b="1" dirty="0"/>
              <a:t>Related Terms</a:t>
            </a:r>
            <a:br>
              <a:rPr lang="en-US" sz="4000" b="1" dirty="0"/>
            </a:br>
            <a:r>
              <a:rPr lang="en-US" sz="4000" b="1" dirty="0"/>
              <a:t>European Commission: </a:t>
            </a:r>
            <a:r>
              <a:rPr lang="ar-IQ" sz="4000" b="1" dirty="0"/>
              <a:t>المفوضية الأوروبية</a:t>
            </a:r>
            <a:br>
              <a:rPr lang="ar-IQ" sz="4000" b="1" dirty="0"/>
            </a:br>
            <a:r>
              <a:rPr lang="en-US" sz="4000" b="1" dirty="0"/>
              <a:t>Pessimism: </a:t>
            </a:r>
            <a:r>
              <a:rPr lang="ar-IQ" sz="4000" b="1" dirty="0"/>
              <a:t>التشاؤم</a:t>
            </a:r>
            <a:br>
              <a:rPr lang="ar-IQ" sz="4000" b="1" dirty="0"/>
            </a:br>
            <a:r>
              <a:rPr lang="en-US" sz="4000" b="1" dirty="0"/>
              <a:t>Optimism: </a:t>
            </a:r>
            <a:r>
              <a:rPr lang="ar-IQ" sz="4000" b="1" dirty="0"/>
              <a:t>التفاؤل</a:t>
            </a:r>
            <a:br>
              <a:rPr lang="ar-IQ" sz="4000" b="1" dirty="0"/>
            </a:br>
            <a:r>
              <a:rPr lang="en-US" sz="4000" b="1" dirty="0"/>
              <a:t>Brexiteers: </a:t>
            </a:r>
            <a:r>
              <a:rPr lang="ar-IQ" sz="4000" b="1" dirty="0"/>
              <a:t>مؤيدو انسحاب بريطانيا من الاتحاد الاوربي</a:t>
            </a:r>
            <a:br>
              <a:rPr lang="ar-IQ" sz="4000" b="1" dirty="0"/>
            </a:br>
            <a:r>
              <a:rPr lang="en-US" sz="4000" b="1" dirty="0" err="1"/>
              <a:t>Chequers</a:t>
            </a:r>
            <a:r>
              <a:rPr lang="en-US" sz="4000" b="1" dirty="0"/>
              <a:t>: the official country residence of British Prime Ministers since 1921: </a:t>
            </a:r>
            <a:br>
              <a:rPr lang="en-US" sz="4000" b="1" dirty="0"/>
            </a:br>
            <a:r>
              <a:rPr lang="en-US" sz="4000" b="1" dirty="0"/>
              <a:t>	</a:t>
            </a:r>
            <a:r>
              <a:rPr lang="ar-IQ" sz="4000" b="1" dirty="0"/>
              <a:t>المقر الريفي الرسمي لرؤساء وزراء بريطانيا منذ عام 1921</a:t>
            </a:r>
            <a:br>
              <a:rPr lang="ar-IQ" sz="4000" b="1" dirty="0"/>
            </a:br>
            <a:r>
              <a:rPr lang="ar-IQ" sz="4000" b="1" dirty="0"/>
              <a:t>10 </a:t>
            </a:r>
            <a:r>
              <a:rPr lang="en-US" sz="4000" b="1" dirty="0"/>
              <a:t>Downing Street: the official headquarters of the Government of the United Kingdom: </a:t>
            </a:r>
            <a:r>
              <a:rPr lang="ar-IQ" sz="4000" b="1" dirty="0"/>
              <a:t>شارع دونينغ 10</a:t>
            </a:r>
            <a:br>
              <a:rPr lang="ar-IQ" sz="4000" b="1" dirty="0"/>
            </a:br>
            <a:r>
              <a:rPr lang="ar-IQ" sz="4000" b="1" dirty="0"/>
              <a:t>مقر الإقامة الرسمية ومكتب رئيس وزراء بريطانيا))</a:t>
            </a:r>
            <a:br>
              <a:rPr lang="ar-IQ" b="1" dirty="0"/>
            </a:br>
            <a:endParaRPr lang="en-US" b="1" dirty="0"/>
          </a:p>
        </p:txBody>
      </p:sp>
      <p:sp>
        <p:nvSpPr>
          <p:cNvPr id="3" name="Subtitle 2">
            <a:extLst>
              <a:ext uri="{FF2B5EF4-FFF2-40B4-BE49-F238E27FC236}">
                <a16:creationId xmlns:a16="http://schemas.microsoft.com/office/drawing/2014/main" id="{0344A687-4D21-4859-BB5B-EAEDF0C642D2}"/>
              </a:ext>
            </a:extLst>
          </p:cNvPr>
          <p:cNvSpPr>
            <a:spLocks noGrp="1"/>
          </p:cNvSpPr>
          <p:nvPr>
            <p:ph type="subTitle" idx="1"/>
          </p:nvPr>
        </p:nvSpPr>
        <p:spPr>
          <a:xfrm>
            <a:off x="666750" y="6673850"/>
            <a:ext cx="9144000" cy="1655762"/>
          </a:xfrm>
        </p:spPr>
        <p:txBody>
          <a:bodyPr/>
          <a:lstStyle/>
          <a:p>
            <a:endParaRPr lang="en-US"/>
          </a:p>
        </p:txBody>
      </p:sp>
    </p:spTree>
    <p:extLst>
      <p:ext uri="{BB962C8B-B14F-4D97-AF65-F5344CB8AC3E}">
        <p14:creationId xmlns:p14="http://schemas.microsoft.com/office/powerpoint/2010/main" val="1734383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D02C5-C1C1-4813-BCD0-3B7B977DB397}"/>
              </a:ext>
            </a:extLst>
          </p:cNvPr>
          <p:cNvSpPr>
            <a:spLocks noGrp="1"/>
          </p:cNvSpPr>
          <p:nvPr>
            <p:ph type="ctrTitle"/>
          </p:nvPr>
        </p:nvSpPr>
        <p:spPr>
          <a:xfrm>
            <a:off x="757238" y="1122362"/>
            <a:ext cx="9910762" cy="5735637"/>
          </a:xfrm>
        </p:spPr>
        <p:txBody>
          <a:bodyPr>
            <a:normAutofit fontScale="90000"/>
          </a:bodyPr>
          <a:lstStyle/>
          <a:p>
            <a:r>
              <a:rPr lang="en-US" sz="3600" b="1" dirty="0"/>
              <a:t>Related Terms</a:t>
            </a:r>
            <a:br>
              <a:rPr lang="en-US" sz="3600" b="1" dirty="0"/>
            </a:br>
            <a:r>
              <a:rPr lang="en-US" sz="3600" b="1" dirty="0"/>
              <a:t>Unilateralism: any doctrine or agenda that supports one-sided action  </a:t>
            </a:r>
            <a:r>
              <a:rPr lang="ar-IQ" sz="3600" b="1" dirty="0"/>
              <a:t>الأحادية</a:t>
            </a:r>
            <a:br>
              <a:rPr lang="ar-IQ" sz="3600" b="1" dirty="0"/>
            </a:br>
            <a:r>
              <a:rPr lang="en-US" sz="3600" b="1" dirty="0"/>
              <a:t>Multilateralism: an alliance of multiple countries pursuing a common goal  </a:t>
            </a:r>
            <a:r>
              <a:rPr lang="ar-IQ" sz="3600" b="1" dirty="0"/>
              <a:t>التعددية</a:t>
            </a:r>
            <a:br>
              <a:rPr lang="ar-IQ" sz="3600" b="1" dirty="0"/>
            </a:br>
            <a:r>
              <a:rPr lang="en-US" sz="3600" b="1" dirty="0"/>
              <a:t>Align with: </a:t>
            </a:r>
            <a:r>
              <a:rPr lang="ar-IQ" sz="3600" b="1" dirty="0"/>
              <a:t>يصطف مع/ يحقق تقاربا مع</a:t>
            </a:r>
            <a:br>
              <a:rPr lang="ar-IQ" sz="3600" b="1" dirty="0"/>
            </a:br>
            <a:r>
              <a:rPr lang="en-US" sz="3600" b="1" dirty="0"/>
              <a:t>the doctrine of patriotism: </a:t>
            </a:r>
            <a:r>
              <a:rPr lang="ar-IQ" sz="3600" b="1" dirty="0"/>
              <a:t>عقيدة الوطنية</a:t>
            </a:r>
            <a:br>
              <a:rPr lang="ar-IQ" sz="3600" b="1" dirty="0"/>
            </a:br>
            <a:r>
              <a:rPr lang="en-US" sz="3600" b="1" dirty="0"/>
              <a:t>self-interest: </a:t>
            </a:r>
            <a:r>
              <a:rPr lang="ar-IQ" sz="3600" b="1" dirty="0"/>
              <a:t>المصلحة الذاتية</a:t>
            </a:r>
            <a:br>
              <a:rPr lang="ar-IQ" sz="3600" b="1" dirty="0"/>
            </a:br>
            <a:r>
              <a:rPr lang="en-US" sz="3600" b="1" dirty="0"/>
              <a:t>cybersecurity: </a:t>
            </a:r>
            <a:r>
              <a:rPr lang="ar-IQ" sz="3600" b="1" dirty="0"/>
              <a:t>الأمن الإلكتروني</a:t>
            </a:r>
            <a:br>
              <a:rPr lang="ar-IQ" sz="3600" b="1" dirty="0"/>
            </a:br>
            <a:r>
              <a:rPr lang="en-US" sz="3600" b="1" dirty="0"/>
              <a:t>a collective action: </a:t>
            </a:r>
            <a:r>
              <a:rPr lang="ar-IQ" sz="3600" b="1" dirty="0"/>
              <a:t>إجراء جماعي</a:t>
            </a:r>
            <a:br>
              <a:rPr lang="ar-IQ" sz="3600" b="1" dirty="0"/>
            </a:br>
            <a:r>
              <a:rPr lang="en-US" sz="3600" b="1" dirty="0"/>
              <a:t>United Nations Charter: </a:t>
            </a:r>
            <a:r>
              <a:rPr lang="ar-IQ" sz="3600" b="1" dirty="0"/>
              <a:t>ميثاق الأمم المتحدة</a:t>
            </a:r>
            <a:br>
              <a:rPr lang="ar-IQ" sz="3600" b="1" dirty="0"/>
            </a:br>
            <a:r>
              <a:rPr lang="en-US" sz="3600" b="1" dirty="0"/>
              <a:t>Globalization: </a:t>
            </a:r>
            <a:r>
              <a:rPr lang="ar-IQ" sz="3600" b="1" dirty="0"/>
              <a:t>عولمة</a:t>
            </a:r>
            <a:br>
              <a:rPr lang="ar-IQ" sz="3600" b="1" dirty="0"/>
            </a:br>
            <a:r>
              <a:rPr lang="en-US" sz="3600" b="1" dirty="0"/>
              <a:t>Globalism: </a:t>
            </a:r>
            <a:r>
              <a:rPr lang="ar-IQ" sz="3600" b="1" dirty="0"/>
              <a:t>عالمية سياسية</a:t>
            </a:r>
            <a:br>
              <a:rPr lang="ar-IQ" dirty="0"/>
            </a:br>
            <a:endParaRPr lang="en-US" dirty="0"/>
          </a:p>
        </p:txBody>
      </p:sp>
      <p:sp>
        <p:nvSpPr>
          <p:cNvPr id="3" name="Subtitle 2">
            <a:extLst>
              <a:ext uri="{FF2B5EF4-FFF2-40B4-BE49-F238E27FC236}">
                <a16:creationId xmlns:a16="http://schemas.microsoft.com/office/drawing/2014/main" id="{7E4B9C7D-5B9D-478F-80CE-2880D41B83B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33704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565E4-6D56-4F9F-A2DB-304F0833AF4B}"/>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5AC2B2A1-565C-40CA-A2FC-1590C92B632B}"/>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710AF2DE-DFDD-4C32-AB8B-91D0D7CFE4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58002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6B8E0-062B-4A85-BDAD-39F2D7DB0B2F}"/>
              </a:ext>
            </a:extLst>
          </p:cNvPr>
          <p:cNvSpPr>
            <a:spLocks noGrp="1"/>
          </p:cNvSpPr>
          <p:nvPr>
            <p:ph type="ctrTitle"/>
          </p:nvPr>
        </p:nvSpPr>
        <p:spPr>
          <a:xfrm>
            <a:off x="0" y="0"/>
            <a:ext cx="12063413" cy="6858000"/>
          </a:xfrm>
        </p:spPr>
        <p:txBody>
          <a:bodyPr>
            <a:normAutofit/>
          </a:bodyPr>
          <a:lstStyle/>
          <a:p>
            <a:r>
              <a:rPr lang="en-US" sz="7200" dirty="0"/>
              <a:t>France's leaders are proposing a new international coalition to revive global cooperation that they say is being threatened by countries like the United States and Russia</a:t>
            </a:r>
            <a:r>
              <a:rPr lang="en-US" dirty="0"/>
              <a:t>. </a:t>
            </a:r>
          </a:p>
        </p:txBody>
      </p:sp>
      <p:sp>
        <p:nvSpPr>
          <p:cNvPr id="3" name="Subtitle 2">
            <a:extLst>
              <a:ext uri="{FF2B5EF4-FFF2-40B4-BE49-F238E27FC236}">
                <a16:creationId xmlns:a16="http://schemas.microsoft.com/office/drawing/2014/main" id="{1E9E5C57-3F3A-45EA-AE64-7F52B12AA77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35802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FDA86-7ABD-4F01-9124-6E305FE84B3B}"/>
              </a:ext>
            </a:extLst>
          </p:cNvPr>
          <p:cNvSpPr>
            <a:spLocks noGrp="1"/>
          </p:cNvSpPr>
          <p:nvPr>
            <p:ph type="ctrTitle"/>
          </p:nvPr>
        </p:nvSpPr>
        <p:spPr>
          <a:xfrm>
            <a:off x="0" y="0"/>
            <a:ext cx="12192000" cy="6858000"/>
          </a:xfrm>
        </p:spPr>
        <p:txBody>
          <a:bodyPr>
            <a:noAutofit/>
          </a:bodyPr>
          <a:lstStyle/>
          <a:p>
            <a:r>
              <a:rPr lang="en-US" sz="7200" dirty="0"/>
              <a:t>Foreign Affairs Minister Jean-Yves Le </a:t>
            </a:r>
            <a:r>
              <a:rPr lang="en-US" sz="7200" dirty="0" err="1"/>
              <a:t>Drian</a:t>
            </a:r>
            <a:r>
              <a:rPr lang="en-US" sz="7200" dirty="0"/>
              <a:t> announced the plan Friday while speaking at Harvard University, calling for an alliance of "goodwill powers" that believe in cooperation and share democratic values. </a:t>
            </a:r>
          </a:p>
        </p:txBody>
      </p:sp>
      <p:sp>
        <p:nvSpPr>
          <p:cNvPr id="3" name="Subtitle 2">
            <a:extLst>
              <a:ext uri="{FF2B5EF4-FFF2-40B4-BE49-F238E27FC236}">
                <a16:creationId xmlns:a16="http://schemas.microsoft.com/office/drawing/2014/main" id="{2E9062CA-ED2A-4A37-A101-003663D226A5}"/>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58003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9F8C0-1F11-4CD0-ABCD-AAF339DFDBFC}"/>
              </a:ext>
            </a:extLst>
          </p:cNvPr>
          <p:cNvSpPr>
            <a:spLocks noGrp="1"/>
          </p:cNvSpPr>
          <p:nvPr>
            <p:ph type="ctrTitle"/>
          </p:nvPr>
        </p:nvSpPr>
        <p:spPr>
          <a:xfrm>
            <a:off x="0" y="0"/>
            <a:ext cx="12192000" cy="6858000"/>
          </a:xfrm>
        </p:spPr>
        <p:txBody>
          <a:bodyPr>
            <a:normAutofit fontScale="90000"/>
          </a:bodyPr>
          <a:lstStyle/>
          <a:p>
            <a:r>
              <a:rPr lang="en-US" sz="8000" dirty="0"/>
              <a:t>Any nation could join, but the minister says he hopes it would include countries like India, Australia and Japan, along with others in Europe. He says it would go on with or without the U.S</a:t>
            </a:r>
            <a:r>
              <a:rPr lang="en-US" dirty="0"/>
              <a:t>. </a:t>
            </a:r>
          </a:p>
        </p:txBody>
      </p:sp>
      <p:sp>
        <p:nvSpPr>
          <p:cNvPr id="3" name="Subtitle 2">
            <a:extLst>
              <a:ext uri="{FF2B5EF4-FFF2-40B4-BE49-F238E27FC236}">
                <a16:creationId xmlns:a16="http://schemas.microsoft.com/office/drawing/2014/main" id="{4AC6FD02-04F2-45D1-AD11-F2CA34B45DB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63237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5C38E-947C-4D59-9EAD-E04A4B8FC919}"/>
              </a:ext>
            </a:extLst>
          </p:cNvPr>
          <p:cNvSpPr>
            <a:spLocks noGrp="1"/>
          </p:cNvSpPr>
          <p:nvPr>
            <p:ph type="ctrTitle"/>
          </p:nvPr>
        </p:nvSpPr>
        <p:spPr>
          <a:xfrm>
            <a:off x="342900" y="1122362"/>
            <a:ext cx="10325100" cy="6307137"/>
          </a:xfrm>
        </p:spPr>
        <p:txBody>
          <a:bodyPr>
            <a:normAutofit fontScale="90000"/>
          </a:bodyPr>
          <a:lstStyle/>
          <a:p>
            <a:r>
              <a:rPr lang="en-US" b="1" dirty="0"/>
              <a:t>His speech came days after U.S. President Donald Trump told the United Nations General Assembly that he rejects "the ideology of globalism." </a:t>
            </a:r>
            <a:br>
              <a:rPr lang="en-US" b="1" dirty="0"/>
            </a:br>
            <a:r>
              <a:rPr lang="en-US" b="1" dirty="0"/>
              <a:t>French President Emmanuel Macron countered with calls for greater cooperation and said "nationalism always leads to defeat." </a:t>
            </a:r>
            <a:br>
              <a:rPr lang="en-US" dirty="0"/>
            </a:br>
            <a:endParaRPr lang="en-US" dirty="0"/>
          </a:p>
        </p:txBody>
      </p:sp>
      <p:sp>
        <p:nvSpPr>
          <p:cNvPr id="3" name="Subtitle 2">
            <a:extLst>
              <a:ext uri="{FF2B5EF4-FFF2-40B4-BE49-F238E27FC236}">
                <a16:creationId xmlns:a16="http://schemas.microsoft.com/office/drawing/2014/main" id="{76A8079A-9907-4065-9140-AFEB99071D1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1540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1933E-97CD-46BD-8D07-3468107F9119}"/>
              </a:ext>
            </a:extLst>
          </p:cNvPr>
          <p:cNvSpPr>
            <a:spLocks noGrp="1"/>
          </p:cNvSpPr>
          <p:nvPr>
            <p:ph type="ctrTitle"/>
          </p:nvPr>
        </p:nvSpPr>
        <p:spPr>
          <a:xfrm>
            <a:off x="1524000" y="4429919"/>
            <a:ext cx="9144000" cy="2387600"/>
          </a:xfrm>
        </p:spPr>
        <p:txBody>
          <a:bodyPr>
            <a:normAutofit fontScale="90000"/>
          </a:bodyPr>
          <a:lstStyle/>
          <a:p>
            <a:r>
              <a:rPr lang="en-US" b="1" dirty="0"/>
              <a:t>Although it’s still little more than an idea, the coalition would intend to go on with or without the United States. Still, the minister denied any attempt to isolate America, saying it would be embraced and could play a strong role if it chooses to join.</a:t>
            </a:r>
          </a:p>
        </p:txBody>
      </p:sp>
      <p:sp>
        <p:nvSpPr>
          <p:cNvPr id="3" name="Subtitle 2">
            <a:extLst>
              <a:ext uri="{FF2B5EF4-FFF2-40B4-BE49-F238E27FC236}">
                <a16:creationId xmlns:a16="http://schemas.microsoft.com/office/drawing/2014/main" id="{68DA2AD6-3ADF-4783-AF51-679BA4D8D5B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97979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6B2A6-827E-44E1-BEC6-5E83887B416E}"/>
              </a:ext>
            </a:extLst>
          </p:cNvPr>
          <p:cNvSpPr>
            <a:spLocks noGrp="1"/>
          </p:cNvSpPr>
          <p:nvPr>
            <p:ph type="ctrTitle"/>
          </p:nvPr>
        </p:nvSpPr>
        <p:spPr>
          <a:xfrm>
            <a:off x="0" y="0"/>
            <a:ext cx="12192000" cy="6857999"/>
          </a:xfrm>
        </p:spPr>
        <p:txBody>
          <a:bodyPr/>
          <a:lstStyle/>
          <a:p>
            <a:r>
              <a:rPr lang="en-US" dirty="0"/>
              <a:t>“</a:t>
            </a:r>
            <a:r>
              <a:rPr lang="en-US" sz="6600" dirty="0"/>
              <a:t>We don’t want to create any opposition. Our objective is to revive multilateralism, which has been the way of doing things since the end of World War II,” he said. “It’s not against anybody, but we see it as a real issue.”</a:t>
            </a:r>
          </a:p>
        </p:txBody>
      </p:sp>
      <p:sp>
        <p:nvSpPr>
          <p:cNvPr id="3" name="Subtitle 2">
            <a:extLst>
              <a:ext uri="{FF2B5EF4-FFF2-40B4-BE49-F238E27FC236}">
                <a16:creationId xmlns:a16="http://schemas.microsoft.com/office/drawing/2014/main" id="{CBB9FFB4-FE8F-4378-AA8A-51F83D77C084}"/>
              </a:ext>
            </a:extLst>
          </p:cNvPr>
          <p:cNvSpPr>
            <a:spLocks noGrp="1"/>
          </p:cNvSpPr>
          <p:nvPr>
            <p:ph type="subTitle" idx="1"/>
          </p:nvPr>
        </p:nvSpPr>
        <p:spPr>
          <a:xfrm>
            <a:off x="1524000" y="3602038"/>
            <a:ext cx="9144000" cy="1655762"/>
          </a:xfrm>
        </p:spPr>
        <p:txBody>
          <a:bodyPr/>
          <a:lstStyle/>
          <a:p>
            <a:endParaRPr lang="en-US" dirty="0"/>
          </a:p>
        </p:txBody>
      </p:sp>
    </p:spTree>
    <p:extLst>
      <p:ext uri="{BB962C8B-B14F-4D97-AF65-F5344CB8AC3E}">
        <p14:creationId xmlns:p14="http://schemas.microsoft.com/office/powerpoint/2010/main" val="3219134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09696-59CC-4064-8930-1DDA67F57EE7}"/>
              </a:ext>
            </a:extLst>
          </p:cNvPr>
          <p:cNvSpPr>
            <a:spLocks noGrp="1"/>
          </p:cNvSpPr>
          <p:nvPr>
            <p:ph type="ctrTitle"/>
          </p:nvPr>
        </p:nvSpPr>
        <p:spPr>
          <a:xfrm>
            <a:off x="1524000" y="2870200"/>
            <a:ext cx="9144000" cy="2387600"/>
          </a:xfrm>
        </p:spPr>
        <p:txBody>
          <a:bodyPr>
            <a:noAutofit/>
          </a:bodyPr>
          <a:lstStyle/>
          <a:p>
            <a:r>
              <a:rPr lang="en-US" sz="8800" dirty="0"/>
              <a:t>Donald Tusk: EU to consider special November Brexit summit</a:t>
            </a:r>
          </a:p>
        </p:txBody>
      </p:sp>
      <p:sp>
        <p:nvSpPr>
          <p:cNvPr id="3" name="Subtitle 2">
            <a:extLst>
              <a:ext uri="{FF2B5EF4-FFF2-40B4-BE49-F238E27FC236}">
                <a16:creationId xmlns:a16="http://schemas.microsoft.com/office/drawing/2014/main" id="{894320C4-C527-45E9-8D18-F886D7B6A8A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46199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A121-2A8A-4C76-B553-91F2B11D988E}"/>
              </a:ext>
            </a:extLst>
          </p:cNvPr>
          <p:cNvSpPr>
            <a:spLocks noGrp="1"/>
          </p:cNvSpPr>
          <p:nvPr>
            <p:ph type="ctrTitle"/>
          </p:nvPr>
        </p:nvSpPr>
        <p:spPr>
          <a:xfrm>
            <a:off x="1214438" y="1122362"/>
            <a:ext cx="9453562" cy="5464175"/>
          </a:xfrm>
        </p:spPr>
        <p:txBody>
          <a:bodyPr>
            <a:noAutofit/>
          </a:bodyPr>
          <a:lstStyle/>
          <a:p>
            <a:r>
              <a:rPr lang="en-US" sz="5400" b="1" dirty="0"/>
              <a:t>EU leaders meeting in Austria this week will consider convening a special summit on Brexit in November, and the real possibility of a catastrophic no-deal exit by the U.K. in March, European Council President Donald Tusk said.</a:t>
            </a:r>
          </a:p>
        </p:txBody>
      </p:sp>
      <p:sp>
        <p:nvSpPr>
          <p:cNvPr id="3" name="Subtitle 2">
            <a:extLst>
              <a:ext uri="{FF2B5EF4-FFF2-40B4-BE49-F238E27FC236}">
                <a16:creationId xmlns:a16="http://schemas.microsoft.com/office/drawing/2014/main" id="{52367D7A-4DC2-4C4E-9182-2143510E1A8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58480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503</Words>
  <Application>Microsoft Office PowerPoint</Application>
  <PresentationFormat>Widescreen</PresentationFormat>
  <Paragraphs>16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France calls for new global coalition, with or without US</vt:lpstr>
      <vt:lpstr>France's leaders are proposing a new international coalition to revive global cooperation that they say is being threatened by countries like the United States and Russia. </vt:lpstr>
      <vt:lpstr>Foreign Affairs Minister Jean-Yves Le Drian announced the plan Friday while speaking at Harvard University, calling for an alliance of "goodwill powers" that believe in cooperation and share democratic values. </vt:lpstr>
      <vt:lpstr>Any nation could join, but the minister says he hopes it would include countries like India, Australia and Japan, along with others in Europe. He says it would go on with or without the U.S. </vt:lpstr>
      <vt:lpstr>His speech came days after U.S. President Donald Trump told the United Nations General Assembly that he rejects "the ideology of globalism."  French President Emmanuel Macron countered with calls for greater cooperation and said "nationalism always leads to defeat."  </vt:lpstr>
      <vt:lpstr>Although it’s still little more than an idea, the coalition would intend to go on with or without the United States. Still, the minister denied any attempt to isolate America, saying it would be embraced and could play a strong role if it chooses to join.</vt:lpstr>
      <vt:lpstr>“We don’t want to create any opposition. Our objective is to revive multilateralism, which has been the way of doing things since the end of World War II,” he said. “It’s not against anybody, but we see it as a real issue.”</vt:lpstr>
      <vt:lpstr>Donald Tusk: EU to consider special November Brexit summit</vt:lpstr>
      <vt:lpstr>EU leaders meeting in Austria this week will consider convening a special summit on Brexit in November, and the real possibility of a catastrophic no-deal exit by the U.K. in March, European Council President Donald Tusk said.</vt:lpstr>
      <vt:lpstr>In a letter to EU leaders Monday evening ahead of a summit in Salzburg, Austria, Tusk told the heads of state and government that they would discuss the joint political declaration on the EU’s future relationship with the U.K., and that they should consider calling a November summit in Brussels in the hope of completing a withdrawal treaty.</vt:lpstr>
      <vt:lpstr>“First, we should reach a common view on the nature and overall shape of the joint political declaration about our future partnership with the U.K.”, Tusk wrote.</vt:lpstr>
      <vt:lpstr> “Second, we will discuss how to organize the final phase of the Brexit talks, including the possibility of calling another European Council in November’’, he added.</vt:lpstr>
      <vt:lpstr>Tusk warned there is still a major risk of a no-deal Brexit. “Unfortunately, a no deal scenario is still quite possible. But if we all act responsibly, we can avoid a catastrophe.”</vt:lpstr>
      <vt:lpstr>However, he is still not pessimistic of reaching a deal with Britain. "Every day that is left we must use for talks. I'd like to finalize them this autumn," he said.</vt:lpstr>
      <vt:lpstr>Related Terms European Commission: المفوضية الأوروبية Pessimism: التشاؤم Optimism: التفاؤل Brexiteers: مؤيدو انسحاب بريطانيا من الاتحاد الاوربي Chequers: the official country residence of British Prime Ministers since 1921:   المقر الريفي الرسمي لرؤساء وزراء بريطانيا منذ عام 1921 10 Downing Street: the official headquarters of the Government of the United Kingdom: شارع دونينغ 10 مقر الإقامة الرسمية ومكتب رئيس وزراء بريطانيا)) </vt:lpstr>
      <vt:lpstr>Related Terms Unilateralism: any doctrine or agenda that supports one-sided action  الأحادية Multilateralism: an alliance of multiple countries pursuing a common goal  التعددية Align with: يصطف مع/ يحقق تقاربا مع the doctrine of patriotism: عقيدة الوطنية self-interest: المصلحة الذاتية cybersecurity: الأمن الإلكتروني a collective action: إجراء جماعي United Nations Charter: ميثاق الأمم المتحدة Globalization: عولمة Globalism: عالمية سياسية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France calls for new global coalition, with or without US</dc:title>
  <dc:creator>Noona</dc:creator>
  <cp:lastModifiedBy>Noona</cp:lastModifiedBy>
  <cp:revision>31</cp:revision>
  <dcterms:created xsi:type="dcterms:W3CDTF">2018-11-03T19:10:29Z</dcterms:created>
  <dcterms:modified xsi:type="dcterms:W3CDTF">2018-11-03T19:43:15Z</dcterms:modified>
</cp:coreProperties>
</file>