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23"/>
  </p:notesMasterIdLst>
  <p:sldIdLst>
    <p:sldId id="256" r:id="rId2"/>
    <p:sldId id="257" r:id="rId3"/>
    <p:sldId id="262" r:id="rId4"/>
    <p:sldId id="263" r:id="rId5"/>
    <p:sldId id="264" r:id="rId6"/>
    <p:sldId id="266" r:id="rId7"/>
    <p:sldId id="267" r:id="rId8"/>
    <p:sldId id="259" r:id="rId9"/>
    <p:sldId id="268" r:id="rId10"/>
    <p:sldId id="269" r:id="rId11"/>
    <p:sldId id="272" r:id="rId12"/>
    <p:sldId id="270" r:id="rId13"/>
    <p:sldId id="271" r:id="rId14"/>
    <p:sldId id="273" r:id="rId15"/>
    <p:sldId id="258" r:id="rId16"/>
    <p:sldId id="274" r:id="rId17"/>
    <p:sldId id="275" r:id="rId18"/>
    <p:sldId id="276" r:id="rId19"/>
    <p:sldId id="278" r:id="rId20"/>
    <p:sldId id="279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67DA8-6527-405A-991B-6192EF5E245F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D99E5-03A4-4375-B4A4-0FAC6AC01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31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D99E5-03A4-4375-B4A4-0FAC6AC0149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81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french.stackexchange.com/questions/8052/usage-of-veuillez-and-sil-vous-pla&#238;t" TargetMode="External"/><Relationship Id="rId2" Type="http://schemas.openxmlformats.org/officeDocument/2006/relationships/hyperlink" Target="http://www.french-linguistics.co.uk/grammar/tu_and_vous.s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Semantics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4290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As defined by Palmer it is the study of meaning of words, phrases and sentences as found in the lexicon 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6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Etymology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distinction </a:t>
            </a:r>
            <a:r>
              <a:rPr lang="en-US" dirty="0"/>
              <a:t>made explicit by de Saussure (1916: </a:t>
            </a:r>
            <a:r>
              <a:rPr lang="en-US" dirty="0" smtClean="0"/>
              <a:t>117[1959:81]) </a:t>
            </a:r>
            <a:r>
              <a:rPr lang="en-US" dirty="0"/>
              <a:t>between </a:t>
            </a:r>
            <a:r>
              <a:rPr lang="en-US" dirty="0" smtClean="0">
                <a:solidFill>
                  <a:srgbClr val="FF0000"/>
                </a:solidFill>
              </a:rPr>
              <a:t>diachronic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synchronic </a:t>
            </a:r>
            <a:r>
              <a:rPr lang="en-US" dirty="0" smtClean="0"/>
              <a:t>linguistics:</a:t>
            </a:r>
          </a:p>
          <a:p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he diachronic: </a:t>
            </a:r>
            <a:r>
              <a:rPr lang="en-US" dirty="0" smtClean="0"/>
              <a:t>concerned </a:t>
            </a:r>
            <a:r>
              <a:rPr lang="en-US" dirty="0"/>
              <a:t>with language through </a:t>
            </a:r>
            <a:r>
              <a:rPr lang="en-US" dirty="0" smtClean="0"/>
              <a:t>time.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synchronic 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/>
              <a:t>concerned with language as it is, or as it was at a particular </a:t>
            </a:r>
            <a:r>
              <a:rPr lang="en-US" dirty="0" smtClean="0"/>
              <a:t>time.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Linguists have in years concentrated on the </a:t>
            </a:r>
            <a:r>
              <a:rPr lang="en-US" dirty="0" smtClean="0"/>
              <a:t>synchronic </a:t>
            </a:r>
            <a:r>
              <a:rPr lang="en-US" dirty="0"/>
              <a:t>study of </a:t>
            </a:r>
            <a:r>
              <a:rPr lang="en-US" dirty="0" smtClean="0"/>
              <a:t>language .because synchronic </a:t>
            </a:r>
            <a:r>
              <a:rPr lang="en-US" dirty="0"/>
              <a:t>study must </a:t>
            </a:r>
            <a:r>
              <a:rPr lang="en-US" dirty="0" smtClean="0"/>
              <a:t>precede </a:t>
            </a:r>
            <a:r>
              <a:rPr lang="en-US" dirty="0"/>
              <a:t>the diachronic study, for we cannot study change in a language until we have first established what the language was like at the time during which it changed.</a:t>
            </a:r>
          </a:p>
        </p:txBody>
      </p:sp>
    </p:spTree>
    <p:extLst>
      <p:ext uri="{BB962C8B-B14F-4D97-AF65-F5344CB8AC3E}">
        <p14:creationId xmlns:p14="http://schemas.microsoft.com/office/powerpoint/2010/main" val="180600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Paradigmatic and syntagmatic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The paradigmatic relations </a:t>
            </a:r>
            <a:r>
              <a:rPr lang="en-US" dirty="0"/>
              <a:t>are those into which a linguistic unit enters through being contrasted or substitutable, in a particular environment, with other similar units. (vertical).</a:t>
            </a:r>
            <a:br>
              <a:rPr lang="en-US" dirty="0"/>
            </a:b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The Syntagmatic relations </a:t>
            </a:r>
            <a:r>
              <a:rPr lang="en-US" dirty="0"/>
              <a:t>are those that a unit contracts </a:t>
            </a:r>
            <a:r>
              <a:rPr lang="en-US" dirty="0" smtClean="0"/>
              <a:t>by virtue of its co-occurrence </a:t>
            </a:r>
            <a:r>
              <a:rPr lang="en-US" dirty="0"/>
              <a:t>with similar units. </a:t>
            </a:r>
            <a:r>
              <a:rPr lang="en-US" dirty="0" smtClean="0"/>
              <a:t>(horizontal).</a:t>
            </a:r>
          </a:p>
          <a:p>
            <a:pPr marL="0" indent="0">
              <a:buNone/>
            </a:pPr>
            <a:r>
              <a:rPr lang="en-US" dirty="0" smtClean="0"/>
              <a:t>  ex:-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Red door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 smtClean="0"/>
              <a:t>                       </a:t>
            </a:r>
            <a:r>
              <a:rPr lang="en-US" sz="1800" b="1" dirty="0" smtClean="0"/>
              <a:t>paradigmatic relation between the words </a:t>
            </a:r>
            <a:r>
              <a:rPr lang="en-US" sz="1800" b="1" dirty="0" smtClean="0">
                <a:solidFill>
                  <a:srgbClr val="FF0000"/>
                </a:solidFill>
              </a:rPr>
              <a:t>red</a:t>
            </a:r>
            <a:r>
              <a:rPr lang="en-US" sz="1800" b="1" dirty="0" smtClean="0"/>
              <a:t> and </a:t>
            </a:r>
            <a:r>
              <a:rPr lang="en-US" sz="1800" b="1" dirty="0" smtClean="0">
                <a:solidFill>
                  <a:srgbClr val="FF0000"/>
                </a:solidFill>
              </a:rPr>
              <a:t>green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Green door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</a:t>
            </a:r>
            <a:r>
              <a:rPr lang="en-US" sz="1800" b="1" dirty="0" smtClean="0"/>
              <a:t>Syntagmatic relation between  the words </a:t>
            </a:r>
            <a:r>
              <a:rPr lang="en-US" sz="1800" b="1" dirty="0" smtClean="0">
                <a:solidFill>
                  <a:srgbClr val="FF0000"/>
                </a:solidFill>
              </a:rPr>
              <a:t>green</a:t>
            </a:r>
            <a:r>
              <a:rPr lang="en-US" sz="1800" b="1" dirty="0" smtClean="0"/>
              <a:t> and </a:t>
            </a:r>
            <a:r>
              <a:rPr lang="en-US" sz="1800" b="1" dirty="0" smtClean="0">
                <a:solidFill>
                  <a:srgbClr val="FF0000"/>
                </a:solidFill>
              </a:rPr>
              <a:t>door 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5" name="Up-Down Arrow 4"/>
          <p:cNvSpPr/>
          <p:nvPr/>
        </p:nvSpPr>
        <p:spPr>
          <a:xfrm>
            <a:off x="902504" y="4374470"/>
            <a:ext cx="121158" cy="83515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-Right Arrow 5"/>
          <p:cNvSpPr/>
          <p:nvPr/>
        </p:nvSpPr>
        <p:spPr>
          <a:xfrm>
            <a:off x="1023662" y="5838456"/>
            <a:ext cx="743490" cy="9182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1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Paradigmatic and syntagmatic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of the basic ideas </a:t>
            </a:r>
            <a:r>
              <a:rPr lang="en-US" dirty="0" smtClean="0"/>
              <a:t>derive </a:t>
            </a:r>
            <a:r>
              <a:rPr lang="en-US" dirty="0"/>
              <a:t>from de </a:t>
            </a:r>
            <a:r>
              <a:rPr lang="en-US" dirty="0" smtClean="0"/>
              <a:t>Saussure's </a:t>
            </a:r>
            <a:r>
              <a:rPr lang="en-US" dirty="0"/>
              <a:t>notion of </a:t>
            </a:r>
            <a:r>
              <a:rPr lang="en-US" dirty="0" smtClean="0"/>
              <a:t>value. </a:t>
            </a:r>
            <a:r>
              <a:rPr lang="en-US" dirty="0"/>
              <a:t>He pointed out (1916: </a:t>
            </a:r>
            <a:r>
              <a:rPr lang="en-US" dirty="0" smtClean="0"/>
              <a:t>153 (1959</a:t>
            </a:r>
            <a:r>
              <a:rPr lang="en-US" dirty="0"/>
              <a:t>: </a:t>
            </a:r>
            <a:r>
              <a:rPr lang="en-US" dirty="0" smtClean="0"/>
              <a:t>110) </a:t>
            </a:r>
            <a:r>
              <a:rPr lang="en-US" dirty="0"/>
              <a:t>that 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>
                <a:solidFill>
                  <a:srgbClr val="FF0000"/>
                </a:solidFill>
              </a:rPr>
              <a:t>knight</a:t>
            </a:r>
            <a:r>
              <a:rPr lang="en-US" dirty="0"/>
              <a:t> on a chess board is a knight not because of inherent quality (shape, size, etc.), but because of what it can do in relation to the other pieces on the board. </a:t>
            </a:r>
            <a:endParaRPr lang="en-US" dirty="0" smtClean="0"/>
          </a:p>
          <a:p>
            <a:pPr marL="176213" indent="-117475">
              <a:buNone/>
            </a:pPr>
            <a:endParaRPr lang="en-US" dirty="0" smtClean="0"/>
          </a:p>
          <a:p>
            <a:pPr marL="176213" indent="-117475">
              <a:buNone/>
            </a:pPr>
            <a:r>
              <a:rPr lang="en-US" dirty="0" smtClean="0"/>
              <a:t> He </a:t>
            </a:r>
            <a:r>
              <a:rPr lang="en-US" dirty="0"/>
              <a:t>stressed this relational aspect of </a:t>
            </a:r>
            <a:r>
              <a:rPr lang="en-US" dirty="0" smtClean="0"/>
              <a:t>language. </a:t>
            </a:r>
            <a:r>
              <a:rPr lang="en-US" dirty="0"/>
              <a:t>For instance, he argued that </a:t>
            </a:r>
            <a:r>
              <a:rPr lang="en-US" dirty="0">
                <a:solidFill>
                  <a:srgbClr val="FF0000"/>
                </a:solidFill>
              </a:rPr>
              <a:t>sheep</a:t>
            </a:r>
            <a:r>
              <a:rPr lang="en-US" dirty="0"/>
              <a:t> in English has a different value from </a:t>
            </a:r>
            <a:r>
              <a:rPr lang="en-US" dirty="0">
                <a:solidFill>
                  <a:srgbClr val="FF0000"/>
                </a:solidFill>
              </a:rPr>
              <a:t>mouton</a:t>
            </a:r>
            <a:r>
              <a:rPr lang="en-US" dirty="0"/>
              <a:t> in </a:t>
            </a:r>
            <a:r>
              <a:rPr lang="en-US" dirty="0" smtClean="0"/>
              <a:t>French because </a:t>
            </a:r>
            <a:r>
              <a:rPr lang="en-US" dirty="0"/>
              <a:t>English has also the word </a:t>
            </a:r>
            <a:r>
              <a:rPr lang="en-US" dirty="0" smtClean="0">
                <a:solidFill>
                  <a:srgbClr val="FF0000"/>
                </a:solidFill>
              </a:rPr>
              <a:t>mutton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71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Paradigmatic and syntagmatic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Similarly </a:t>
            </a:r>
            <a:r>
              <a:rPr lang="en-US" dirty="0"/>
              <a:t>plural in Sanskrit has a different value from plural in French (or English), because in Sanskrit it belongs to the three-term system singular, dual, plural, while in French it belongs to a two-term system of singular and plural </a:t>
            </a:r>
            <a:r>
              <a:rPr lang="en-US" dirty="0" smtClean="0"/>
              <a:t>only.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94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Deixis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Deixis:</a:t>
            </a:r>
            <a:r>
              <a:rPr lang="en-US" dirty="0" smtClean="0"/>
              <a:t> are elements of language that are so contextually bound.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b="1" i="1" dirty="0" smtClean="0">
                <a:solidFill>
                  <a:srgbClr val="FF0000"/>
                </a:solidFill>
              </a:rPr>
              <a:t>    ex: here, there, I and we etc..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 original form of the word is ( deictic) from the noun </a:t>
            </a:r>
            <a:r>
              <a:rPr lang="en-US" dirty="0" err="1" smtClean="0"/>
              <a:t>deixis</a:t>
            </a:r>
            <a:r>
              <a:rPr lang="en-US" dirty="0" smtClean="0"/>
              <a:t> that comes (from the Greek </a:t>
            </a:r>
            <a:r>
              <a:rPr lang="en-US" i="1" dirty="0" smtClean="0"/>
              <a:t>deiknymi</a:t>
            </a:r>
            <a:r>
              <a:rPr lang="en-US" dirty="0" smtClean="0"/>
              <a:t>) which means to show or to point out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61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Deixis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/ </a:t>
            </a:r>
            <a:r>
              <a:rPr lang="en-US" sz="3600" b="1" dirty="0" smtClean="0">
                <a:solidFill>
                  <a:srgbClr val="FF0000"/>
                </a:solidFill>
              </a:rPr>
              <a:t>Spatial deixis </a:t>
            </a:r>
            <a:r>
              <a:rPr lang="en-US" sz="3100" b="1" dirty="0" smtClean="0">
                <a:solidFill>
                  <a:srgbClr val="FF0000"/>
                </a:solidFill>
              </a:rPr>
              <a:t>:</a:t>
            </a:r>
            <a:endParaRPr lang="en-US" sz="31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The deictic devices in a language commit a speaker to set up a frame of reference around </a:t>
            </a:r>
            <a:r>
              <a:rPr lang="en-US" sz="2200" dirty="0" smtClean="0"/>
              <a:t>herself .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To </a:t>
            </a:r>
            <a:r>
              <a:rPr lang="en-US" sz="2200" dirty="0"/>
              <a:t>take a simple example, adverbs of location can be used deictically </a:t>
            </a:r>
            <a:r>
              <a:rPr lang="en-US" sz="2200" dirty="0" smtClean="0"/>
              <a:t>as </a:t>
            </a:r>
            <a:r>
              <a:rPr lang="en-US" dirty="0" smtClean="0"/>
              <a:t>:</a:t>
            </a:r>
          </a:p>
          <a:p>
            <a:r>
              <a:rPr lang="en-US" sz="2000" b="1" i="1" dirty="0" smtClean="0">
                <a:solidFill>
                  <a:srgbClr val="FF0000"/>
                </a:solidFill>
              </a:rPr>
              <a:t>Ex: it's </a:t>
            </a:r>
            <a:r>
              <a:rPr lang="en-US" sz="2000" b="1" i="1" dirty="0">
                <a:solidFill>
                  <a:srgbClr val="FF0000"/>
                </a:solidFill>
              </a:rPr>
              <a:t>too hot </a:t>
            </a:r>
            <a:r>
              <a:rPr lang="en-US" sz="2000" b="1" i="1" u="sng" dirty="0">
                <a:solidFill>
                  <a:srgbClr val="FF0000"/>
                </a:solidFill>
              </a:rPr>
              <a:t>here</a:t>
            </a:r>
            <a:r>
              <a:rPr lang="en-US" sz="2000" b="1" i="1" dirty="0">
                <a:solidFill>
                  <a:srgbClr val="FF0000"/>
                </a:solidFill>
              </a:rPr>
              <a:t> in the sun, let's take our drinks into the shade over </a:t>
            </a:r>
            <a:r>
              <a:rPr lang="en-US" sz="2000" b="1" i="1" u="sng" dirty="0">
                <a:solidFill>
                  <a:srgbClr val="FF0000"/>
                </a:solidFill>
              </a:rPr>
              <a:t>there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200" dirty="0"/>
              <a:t>The adverbs </a:t>
            </a:r>
            <a:r>
              <a:rPr lang="en-US" sz="2200" dirty="0">
                <a:solidFill>
                  <a:srgbClr val="FF0000"/>
                </a:solidFill>
              </a:rPr>
              <a:t>here</a:t>
            </a:r>
            <a:r>
              <a:rPr lang="en-US" sz="2200" dirty="0"/>
              <a:t> and </a:t>
            </a:r>
            <a:r>
              <a:rPr lang="en-US" sz="2200" dirty="0">
                <a:solidFill>
                  <a:srgbClr val="FF0000"/>
                </a:solidFill>
              </a:rPr>
              <a:t>there</a:t>
            </a:r>
            <a:r>
              <a:rPr lang="en-US" sz="2200" dirty="0"/>
              <a:t> pick out places according to their proximity to the </a:t>
            </a:r>
            <a:r>
              <a:rPr lang="en-US" sz="2200" dirty="0" smtClean="0"/>
              <a:t>location </a:t>
            </a:r>
            <a:r>
              <a:rPr lang="en-US" sz="2200" dirty="0"/>
              <a:t>of the speaker. We can see this because, of course, if the speaker moves, the interpretation of the adverbs will change. When the speaker and her </a:t>
            </a:r>
            <a:r>
              <a:rPr lang="en-US" sz="2200" dirty="0" smtClean="0"/>
              <a:t>addressee have moved , they can call the shade </a:t>
            </a:r>
            <a:r>
              <a:rPr lang="en-US" sz="2200" dirty="0" smtClean="0">
                <a:solidFill>
                  <a:srgbClr val="FF0000"/>
                </a:solidFill>
              </a:rPr>
              <a:t>here</a:t>
            </a:r>
            <a:r>
              <a:rPr lang="en-US" sz="2200" dirty="0" smtClean="0"/>
              <a:t> and in the sun </a:t>
            </a:r>
            <a:r>
              <a:rPr lang="en-US" sz="2200" dirty="0" smtClean="0">
                <a:solidFill>
                  <a:srgbClr val="FF0000"/>
                </a:solidFill>
              </a:rPr>
              <a:t>there</a:t>
            </a:r>
          </a:p>
          <a:p>
            <a:endParaRPr lang="en-US" sz="2200" dirty="0" smtClean="0">
              <a:solidFill>
                <a:srgbClr val="FF0000"/>
              </a:solidFill>
            </a:endParaRPr>
          </a:p>
          <a:p>
            <a:r>
              <a:rPr lang="en-US" sz="2000" b="1" i="1" dirty="0" smtClean="0">
                <a:solidFill>
                  <a:srgbClr val="FF0000"/>
                </a:solidFill>
              </a:rPr>
              <a:t>Ex: I’m glad we moved </a:t>
            </a:r>
            <a:r>
              <a:rPr lang="en-US" sz="2000" b="1" i="1" u="sng" dirty="0" smtClean="0">
                <a:solidFill>
                  <a:srgbClr val="FF0000"/>
                </a:solidFill>
              </a:rPr>
              <a:t>here</a:t>
            </a:r>
            <a:r>
              <a:rPr lang="en-US" sz="2000" b="1" i="1" dirty="0" smtClean="0">
                <a:solidFill>
                  <a:srgbClr val="FF0000"/>
                </a:solidFill>
              </a:rPr>
              <a:t>, I was melting over </a:t>
            </a:r>
            <a:r>
              <a:rPr lang="en-US" sz="2000" b="1" i="1" u="sng" dirty="0" smtClean="0">
                <a:solidFill>
                  <a:srgbClr val="FF0000"/>
                </a:solidFill>
              </a:rPr>
              <a:t>there</a:t>
            </a:r>
            <a:r>
              <a:rPr lang="en-US" sz="2000" b="1" i="1" dirty="0" smtClean="0">
                <a:solidFill>
                  <a:srgbClr val="FF0000"/>
                </a:solidFill>
              </a:rPr>
              <a:t> .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2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Deixis / Spatial deixis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While languages contain such deictic divisions of space, their use has to be calculated by the participants in actual contexts. For example, how big an area is meant by </a:t>
            </a:r>
            <a:r>
              <a:rPr lang="en-US" dirty="0">
                <a:solidFill>
                  <a:srgbClr val="FF0000"/>
                </a:solidFill>
              </a:rPr>
              <a:t>here</a:t>
            </a:r>
            <a:r>
              <a:rPr lang="en-US" dirty="0"/>
              <a:t> depends on </a:t>
            </a:r>
            <a:r>
              <a:rPr lang="en-US" dirty="0" smtClean="0"/>
              <a:t>context :</a:t>
            </a:r>
          </a:p>
          <a:p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speaker might use </a:t>
            </a:r>
            <a:r>
              <a:rPr lang="en-US" dirty="0">
                <a:solidFill>
                  <a:srgbClr val="FF0000"/>
                </a:solidFill>
              </a:rPr>
              <a:t>here</a:t>
            </a:r>
            <a:r>
              <a:rPr lang="en-US" dirty="0"/>
              <a:t> to refer to a country, a city, a </a:t>
            </a:r>
            <a:r>
              <a:rPr lang="en-US" dirty="0" smtClean="0"/>
              <a:t>room and </a:t>
            </a:r>
            <a:r>
              <a:rPr lang="en-US" dirty="0"/>
              <a:t>so on. 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Deixis may include information about motion toward or away from the speaker .</a:t>
            </a:r>
          </a:p>
          <a:p>
            <a:r>
              <a:rPr lang="en-US" dirty="0" smtClean="0"/>
              <a:t>Ex: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    - Don’t come into my bedroom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    - Don’t go into my bedroom </a:t>
            </a:r>
          </a:p>
        </p:txBody>
      </p:sp>
    </p:spTree>
    <p:extLst>
      <p:ext uri="{BB962C8B-B14F-4D97-AF65-F5344CB8AC3E}">
        <p14:creationId xmlns:p14="http://schemas.microsoft.com/office/powerpoint/2010/main" val="159651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Deixis / </a:t>
            </a:r>
            <a:r>
              <a:rPr lang="en-US" b="1" dirty="0" smtClean="0">
                <a:solidFill>
                  <a:srgbClr val="FF0000"/>
                </a:solidFill>
              </a:rPr>
              <a:t>person deixis 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Person deixis </a:t>
            </a:r>
            <a:r>
              <a:rPr lang="en-US" dirty="0" smtClean="0"/>
              <a:t>: deictic system grammaticalizes the role of  participants if it was the current speaker , addressee or others by pronouns :</a:t>
            </a:r>
          </a:p>
          <a:p>
            <a:r>
              <a:rPr lang="en-US" dirty="0" smtClean="0"/>
              <a:t>First person singular pronoun for speaker </a:t>
            </a:r>
          </a:p>
          <a:p>
            <a:r>
              <a:rPr lang="en-US" dirty="0" smtClean="0"/>
              <a:t>Second person pronoun for addressee </a:t>
            </a:r>
          </a:p>
          <a:p>
            <a:r>
              <a:rPr lang="en-US" dirty="0" smtClean="0"/>
              <a:t>Third-person category for neither the speaker nor addressee</a:t>
            </a:r>
          </a:p>
          <a:p>
            <a:r>
              <a:rPr lang="en-US" sz="2100" b="1" dirty="0" smtClean="0">
                <a:solidFill>
                  <a:srgbClr val="FF0000"/>
                </a:solidFill>
              </a:rPr>
              <a:t>            </a:t>
            </a:r>
            <a:r>
              <a:rPr lang="en-US" sz="2100" b="1" u="sng" dirty="0" smtClean="0">
                <a:solidFill>
                  <a:schemeClr val="accent1">
                    <a:lumMod val="75000"/>
                  </a:schemeClr>
                </a:solidFill>
              </a:rPr>
              <a:t>Singular</a:t>
            </a:r>
            <a:r>
              <a:rPr lang="en-US" sz="2100" b="1" dirty="0" smtClean="0">
                <a:solidFill>
                  <a:schemeClr val="accent1">
                    <a:lumMod val="75000"/>
                  </a:schemeClr>
                </a:solidFill>
              </a:rPr>
              <a:t>       </a:t>
            </a:r>
            <a:r>
              <a:rPr lang="en-US" sz="2100" b="1" u="sng" dirty="0" smtClean="0">
                <a:solidFill>
                  <a:schemeClr val="accent1">
                    <a:lumMod val="75000"/>
                  </a:schemeClr>
                </a:solidFill>
              </a:rPr>
              <a:t>plural</a:t>
            </a:r>
            <a:r>
              <a:rPr lang="en-US" sz="2100" b="1" dirty="0" smtClean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en-US" sz="2100" b="1" u="sng" dirty="0" smtClean="0">
                <a:solidFill>
                  <a:schemeClr val="accent1">
                    <a:lumMod val="75000"/>
                  </a:schemeClr>
                </a:solidFill>
              </a:rPr>
              <a:t>singular or plural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                    I                   we                        you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                    he                they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                    she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26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Deixis / </a:t>
            </a:r>
            <a:r>
              <a:rPr lang="en-US" b="1" dirty="0" smtClean="0">
                <a:solidFill>
                  <a:srgbClr val="FF0000"/>
                </a:solidFill>
              </a:rPr>
              <a:t>social deixis 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social </a:t>
            </a:r>
            <a:r>
              <a:rPr lang="en-US" b="1" dirty="0" smtClean="0">
                <a:solidFill>
                  <a:srgbClr val="FF0000"/>
                </a:solidFill>
              </a:rPr>
              <a:t>deixis:</a:t>
            </a:r>
            <a:r>
              <a:rPr lang="en-US" b="1" dirty="0" smtClean="0"/>
              <a:t> </a:t>
            </a:r>
            <a:r>
              <a:rPr lang="en-US" dirty="0"/>
              <a:t>deictic system grammaticalizes the </a:t>
            </a:r>
            <a:r>
              <a:rPr lang="en-US" dirty="0" smtClean="0"/>
              <a:t>social identities or relationships of the participants in the conversation 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Ex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familiar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polite</a:t>
            </a:r>
            <a:r>
              <a:rPr lang="en-US" dirty="0" smtClean="0"/>
              <a:t> pronouns in many European languages .</a:t>
            </a:r>
          </a:p>
          <a:p>
            <a:pPr marL="0" indent="0">
              <a:buNone/>
            </a:pPr>
            <a:r>
              <a:rPr lang="en-US" dirty="0" smtClean="0"/>
              <a:t>    Ex:    French :     </a:t>
            </a:r>
            <a:r>
              <a:rPr lang="en-US" i="1" dirty="0" smtClean="0">
                <a:solidFill>
                  <a:srgbClr val="FF0000"/>
                </a:solidFill>
              </a:rPr>
              <a:t>tu/ vous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        </a:t>
            </a:r>
            <a:r>
              <a:rPr lang="en-US" sz="2000" b="1" dirty="0" smtClean="0">
                <a:solidFill>
                  <a:srgbClr val="FF0000"/>
                </a:solidFill>
              </a:rPr>
              <a:t>s'il </a:t>
            </a:r>
            <a:r>
              <a:rPr lang="en-US" sz="2000" b="1" u="sng" dirty="0">
                <a:solidFill>
                  <a:srgbClr val="FF0000"/>
                </a:solidFill>
              </a:rPr>
              <a:t>vous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plaît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         s'il </a:t>
            </a:r>
            <a:r>
              <a:rPr lang="en-US" sz="2000" b="1" u="sng" dirty="0" err="1" smtClean="0">
                <a:solidFill>
                  <a:srgbClr val="FF0000"/>
                </a:solidFill>
              </a:rPr>
              <a:t>te</a:t>
            </a:r>
            <a:r>
              <a:rPr lang="en-US" sz="2000" b="1" dirty="0" smtClean="0">
                <a:solidFill>
                  <a:srgbClr val="FF0000"/>
                </a:solidFill>
              </a:rPr>
              <a:t> plaît</a:t>
            </a:r>
            <a:endParaRPr lang="en-US" sz="2000" b="1" dirty="0">
              <a:solidFill>
                <a:srgbClr val="FF0000"/>
              </a:solidFill>
            </a:endParaRPr>
          </a:p>
          <a:p>
            <a:pPr marL="176213" indent="-117475">
              <a:buNone/>
            </a:pPr>
            <a:r>
              <a:rPr lang="en-US" sz="1800" b="1" dirty="0" smtClean="0"/>
              <a:t>*</a:t>
            </a:r>
            <a:r>
              <a:rPr lang="en-US" sz="1800" b="1" dirty="0" smtClean="0">
                <a:solidFill>
                  <a:srgbClr val="FF0000"/>
                </a:solidFill>
              </a:rPr>
              <a:t>Tu</a:t>
            </a:r>
            <a:r>
              <a:rPr lang="en-US" sz="1800" dirty="0"/>
              <a:t> </a:t>
            </a:r>
            <a:r>
              <a:rPr lang="en-US" sz="1800" b="1" dirty="0" smtClean="0"/>
              <a:t>is </a:t>
            </a:r>
            <a:r>
              <a:rPr lang="en-US" sz="1800" b="1" dirty="0"/>
              <a:t>often referred to as the familiar form, and </a:t>
            </a:r>
            <a:r>
              <a:rPr lang="en-US" sz="1800" b="1" dirty="0">
                <a:solidFill>
                  <a:srgbClr val="FF0000"/>
                </a:solidFill>
              </a:rPr>
              <a:t>vous</a:t>
            </a:r>
            <a:r>
              <a:rPr lang="en-US" sz="1800" b="1" dirty="0"/>
              <a:t> as </a:t>
            </a:r>
            <a:r>
              <a:rPr lang="en-US" sz="1800" b="1" dirty="0" smtClean="0"/>
              <a:t>     the</a:t>
            </a:r>
            <a:r>
              <a:rPr lang="en-US" sz="1800" b="1" dirty="0"/>
              <a:t> formal or polite form</a:t>
            </a:r>
            <a:r>
              <a:rPr lang="en-US" sz="1800" b="1" dirty="0" smtClean="0"/>
              <a:t>.</a:t>
            </a:r>
          </a:p>
          <a:p>
            <a:pPr marL="176213" indent="0">
              <a:buNone/>
            </a:pPr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6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Reference and content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 of reference rely on context, a clear example is what Clark (1978) calls </a:t>
            </a:r>
            <a:r>
              <a:rPr lang="en-US" dirty="0" smtClean="0">
                <a:solidFill>
                  <a:srgbClr val="FF0000"/>
                </a:solidFill>
              </a:rPr>
              <a:t>shorthand, </a:t>
            </a:r>
            <a:r>
              <a:rPr lang="en-US" dirty="0" smtClean="0"/>
              <a:t>which is a type of reference that relies on the context  </a:t>
            </a:r>
            <a:r>
              <a:rPr lang="en-US" dirty="0" smtClean="0"/>
              <a:t>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FF0000"/>
                </a:solidFill>
              </a:rPr>
              <a:t>E</a:t>
            </a:r>
            <a:r>
              <a:rPr lang="en-US" sz="2000" b="1" dirty="0" smtClean="0">
                <a:solidFill>
                  <a:srgbClr val="FF0000"/>
                </a:solidFill>
              </a:rPr>
              <a:t>x</a:t>
            </a:r>
            <a:r>
              <a:rPr lang="en-US" sz="2000" b="1" dirty="0" smtClean="0">
                <a:solidFill>
                  <a:srgbClr val="FF0000"/>
                </a:solidFill>
              </a:rPr>
              <a:t>:   I am looking for </a:t>
            </a:r>
            <a:r>
              <a:rPr lang="en-US" sz="2000" b="1" u="sng" dirty="0" smtClean="0">
                <a:solidFill>
                  <a:srgbClr val="FF0000"/>
                </a:solidFill>
              </a:rPr>
              <a:t>the new wolf  </a:t>
            </a:r>
            <a:r>
              <a:rPr lang="en-US" sz="2000" b="1" dirty="0" smtClean="0">
                <a:solidFill>
                  <a:srgbClr val="FF0000"/>
                </a:solidFill>
              </a:rPr>
              <a:t>i.e.(Wolfe</a:t>
            </a:r>
            <a:r>
              <a:rPr lang="en-US" sz="2000" b="1" dirty="0" smtClean="0">
                <a:solidFill>
                  <a:srgbClr val="FF0000"/>
                </a:solidFill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100" dirty="0" smtClean="0"/>
              <a:t>Here the speaker felt that </a:t>
            </a:r>
            <a:r>
              <a:rPr lang="en-US" sz="2100" dirty="0" smtClean="0">
                <a:solidFill>
                  <a:srgbClr val="FF0000"/>
                </a:solidFill>
              </a:rPr>
              <a:t>the new Wolfe </a:t>
            </a:r>
            <a:r>
              <a:rPr lang="en-US" sz="2100" dirty="0" smtClean="0"/>
              <a:t>will be absolutely sufficient for the book seller to identify the new book by Tom </a:t>
            </a:r>
            <a:r>
              <a:rPr lang="en-US" sz="2100" dirty="0" smtClean="0"/>
              <a:t>Wolfe</a:t>
            </a:r>
          </a:p>
          <a:p>
            <a:endParaRPr lang="en-US" sz="2100" dirty="0" smtClean="0"/>
          </a:p>
          <a:p>
            <a:r>
              <a:rPr lang="en-US" sz="2000" b="1" dirty="0">
                <a:solidFill>
                  <a:srgbClr val="FF0000"/>
                </a:solidFill>
              </a:rPr>
              <a:t>Ex</a:t>
            </a:r>
            <a:r>
              <a:rPr lang="en-US" sz="2000" b="1" dirty="0" smtClean="0">
                <a:solidFill>
                  <a:srgbClr val="FF0000"/>
                </a:solidFill>
              </a:rPr>
              <a:t>:    He </a:t>
            </a:r>
            <a:r>
              <a:rPr lang="en-US" sz="2000" b="1" dirty="0">
                <a:solidFill>
                  <a:srgbClr val="FF0000"/>
                </a:solidFill>
              </a:rPr>
              <a:t>is here for </a:t>
            </a:r>
            <a:r>
              <a:rPr lang="en-US" sz="2000" b="1" u="sng" dirty="0">
                <a:solidFill>
                  <a:srgbClr val="FF0000"/>
                </a:solidFill>
              </a:rPr>
              <a:t>a month </a:t>
            </a:r>
          </a:p>
          <a:p>
            <a:pPr marL="0" indent="0"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      </a:t>
            </a:r>
            <a:r>
              <a:rPr lang="en-US" sz="2000" b="1" dirty="0" smtClean="0">
                <a:solidFill>
                  <a:srgbClr val="FF0000"/>
                </a:solidFill>
              </a:rPr>
              <a:t>       He </a:t>
            </a:r>
            <a:r>
              <a:rPr lang="en-US" sz="2000" b="1" dirty="0">
                <a:solidFill>
                  <a:srgbClr val="FF0000"/>
                </a:solidFill>
              </a:rPr>
              <a:t>is here for </a:t>
            </a:r>
            <a:r>
              <a:rPr lang="en-US" sz="2000" b="1" u="sng" dirty="0">
                <a:solidFill>
                  <a:srgbClr val="FF0000"/>
                </a:solidFill>
              </a:rPr>
              <a:t>the month 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38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Historical semantics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was noted earlier that that the term semantics was first used to refer to the development and change of meaning.</a:t>
            </a:r>
          </a:p>
          <a:p>
            <a:r>
              <a:rPr lang="en-US" dirty="0" smtClean="0"/>
              <a:t>The great </a:t>
            </a:r>
            <a:r>
              <a:rPr lang="en-US" dirty="0"/>
              <a:t>A</a:t>
            </a:r>
            <a:r>
              <a:rPr lang="en-US" dirty="0" smtClean="0"/>
              <a:t>merican linguist, Bloomfield (1933:427-7) , noted a number of types , each given a traditional name as shown below:</a:t>
            </a:r>
          </a:p>
          <a:p>
            <a:r>
              <a:rPr lang="en-US" dirty="0" smtClean="0"/>
              <a:t>Narrowing:                 </a:t>
            </a:r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eat     </a:t>
            </a:r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ood</a:t>
            </a:r>
          </a:p>
          <a:p>
            <a:r>
              <a:rPr lang="en-US" dirty="0" smtClean="0"/>
              <a:t>Widening:                   </a:t>
            </a:r>
            <a:r>
              <a:rPr lang="en-US" dirty="0" smtClean="0">
                <a:solidFill>
                  <a:srgbClr val="FF0000"/>
                </a:solidFill>
              </a:rPr>
              <a:t>bird       nestling</a:t>
            </a:r>
          </a:p>
          <a:p>
            <a:r>
              <a:rPr lang="en-US" dirty="0" smtClean="0"/>
              <a:t>Metaphor:                   </a:t>
            </a:r>
            <a:r>
              <a:rPr lang="en-US" dirty="0" smtClean="0">
                <a:solidFill>
                  <a:srgbClr val="FF0000"/>
                </a:solidFill>
              </a:rPr>
              <a:t>bitter     biting</a:t>
            </a:r>
          </a:p>
          <a:p>
            <a:r>
              <a:rPr lang="en-US" dirty="0" smtClean="0"/>
              <a:t>Metonymy:                  </a:t>
            </a:r>
            <a:r>
              <a:rPr lang="en-US" dirty="0" smtClean="0">
                <a:solidFill>
                  <a:srgbClr val="FF0000"/>
                </a:solidFill>
              </a:rPr>
              <a:t>jaw       cheek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909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Sense and reference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Sense</a:t>
            </a:r>
            <a:r>
              <a:rPr lang="en-US" dirty="0" smtClean="0"/>
              <a:t>: is the relationship inside language, the relationship between the words phrases and sentences .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Reference</a:t>
            </a:r>
            <a:r>
              <a:rPr lang="en-US" dirty="0" smtClean="0"/>
              <a:t>: is the relationship between language and outside world .</a:t>
            </a:r>
          </a:p>
          <a:p>
            <a:r>
              <a:rPr lang="en-US" dirty="0" smtClean="0"/>
              <a:t>Ex: 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iffel tower  </a:t>
            </a:r>
            <a:r>
              <a:rPr lang="en-US" dirty="0" smtClean="0"/>
              <a:t>/ refers to a tower in Paris</a:t>
            </a:r>
            <a:endParaRPr lang="en-US" dirty="0"/>
          </a:p>
          <a:p>
            <a:pPr marL="693738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Taj Mahal </a:t>
            </a:r>
            <a:r>
              <a:rPr lang="en-US" dirty="0" smtClean="0"/>
              <a:t>/ refers to a beautiful marble building at Agra in India .</a:t>
            </a:r>
            <a:endParaRPr lang="en-US" dirty="0"/>
          </a:p>
          <a:p>
            <a:pPr marL="236538" indent="0">
              <a:buNone/>
            </a:pPr>
            <a:r>
              <a:rPr lang="en-US" dirty="0" smtClean="0"/>
              <a:t>However, there are words in every language that do not refer to anything in the world . Words like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or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if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almost</a:t>
            </a:r>
            <a:r>
              <a:rPr lang="en-US" dirty="0" smtClean="0"/>
              <a:t> there words have sense but don’t have reference.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39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References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800" dirty="0" smtClean="0">
              <a:hlinkClick r:id="rId2"/>
            </a:endParaRPr>
          </a:p>
          <a:p>
            <a:r>
              <a:rPr lang="en-US" sz="2800" dirty="0" err="1" smtClean="0">
                <a:hlinkClick r:id="rId2"/>
              </a:rPr>
              <a:t>Saeed</a:t>
            </a:r>
            <a:r>
              <a:rPr lang="en-US" sz="2800" dirty="0" smtClean="0">
                <a:hlinkClick r:id="rId2"/>
              </a:rPr>
              <a:t>, J. (2009). </a:t>
            </a:r>
            <a:r>
              <a:rPr lang="en-US" sz="2800" dirty="0" smtClean="0">
                <a:hlinkClick r:id="rId2"/>
              </a:rPr>
              <a:t>Semantics. 4</a:t>
            </a:r>
            <a:r>
              <a:rPr lang="en-US" sz="2800" baseline="30000" dirty="0" smtClean="0">
                <a:hlinkClick r:id="rId2"/>
              </a:rPr>
              <a:t>th </a:t>
            </a:r>
            <a:r>
              <a:rPr lang="en-US" sz="2800" dirty="0" smtClean="0">
                <a:hlinkClick r:id="rId2"/>
              </a:rPr>
              <a:t>edition. Blackwell</a:t>
            </a:r>
            <a:r>
              <a:rPr lang="en-US" sz="2800" dirty="0" smtClean="0">
                <a:hlinkClick r:id="rId2"/>
              </a:rPr>
              <a:t>.</a:t>
            </a:r>
          </a:p>
          <a:p>
            <a:r>
              <a:rPr lang="en-US" sz="2800" dirty="0" smtClean="0">
                <a:hlinkClick r:id="rId2"/>
              </a:rPr>
              <a:t>Palmer, F.R. (1981). </a:t>
            </a:r>
            <a:r>
              <a:rPr lang="en-US" sz="2800" dirty="0" smtClean="0">
                <a:hlinkClick r:id="rId2"/>
              </a:rPr>
              <a:t>Semantics. 2</a:t>
            </a:r>
            <a:r>
              <a:rPr lang="en-US" sz="2800" baseline="30000" dirty="0" smtClean="0">
                <a:hlinkClick r:id="rId2"/>
              </a:rPr>
              <a:t>nd</a:t>
            </a:r>
            <a:r>
              <a:rPr lang="en-US" sz="2800" dirty="0" smtClean="0">
                <a:hlinkClick r:id="rId2"/>
              </a:rPr>
              <a:t> </a:t>
            </a:r>
            <a:r>
              <a:rPr lang="en-US" sz="2800" dirty="0" smtClean="0">
                <a:hlinkClick r:id="rId2"/>
              </a:rPr>
              <a:t>e</a:t>
            </a:r>
            <a:r>
              <a:rPr lang="en-US" sz="2800" dirty="0" smtClean="0">
                <a:hlinkClick r:id="rId2"/>
              </a:rPr>
              <a:t>dition. </a:t>
            </a:r>
            <a:r>
              <a:rPr lang="en-US" sz="2800" dirty="0" smtClean="0">
                <a:hlinkClick r:id="rId2"/>
              </a:rPr>
              <a:t>Cambridge University Press.</a:t>
            </a:r>
          </a:p>
          <a:p>
            <a:r>
              <a:rPr lang="en-US" sz="2800" dirty="0" smtClean="0">
                <a:hlinkClick r:id="rId2"/>
              </a:rPr>
              <a:t>Thakur, D. (1999). Linguistics </a:t>
            </a:r>
            <a:r>
              <a:rPr lang="en-US" sz="2800" dirty="0">
                <a:hlinkClick r:id="rId2"/>
              </a:rPr>
              <a:t>S</a:t>
            </a:r>
            <a:r>
              <a:rPr lang="en-US" sz="2800" dirty="0" smtClean="0">
                <a:hlinkClick r:id="rId2"/>
              </a:rPr>
              <a:t>implified Semantics. </a:t>
            </a:r>
            <a:r>
              <a:rPr lang="en-US" sz="2800" dirty="0" err="1" smtClean="0">
                <a:hlinkClick r:id="rId2"/>
              </a:rPr>
              <a:t>B</a:t>
            </a:r>
            <a:r>
              <a:rPr lang="en-US" sz="2800" dirty="0" err="1" smtClean="0">
                <a:hlinkClick r:id="rId2"/>
              </a:rPr>
              <a:t>harati</a:t>
            </a:r>
            <a:r>
              <a:rPr lang="en-US" sz="2800" dirty="0" smtClean="0">
                <a:hlinkClick r:id="rId2"/>
              </a:rPr>
              <a:t> </a:t>
            </a:r>
            <a:r>
              <a:rPr lang="en-US" sz="2800" dirty="0" err="1">
                <a:hlinkClick r:id="rId2"/>
              </a:rPr>
              <a:t>B</a:t>
            </a:r>
            <a:r>
              <a:rPr lang="en-US" sz="2800" dirty="0" err="1" smtClean="0">
                <a:hlinkClick r:id="rId2"/>
              </a:rPr>
              <a:t>hawan</a:t>
            </a:r>
            <a:r>
              <a:rPr lang="en-US" sz="2800" dirty="0" smtClean="0">
                <a:hlinkClick r:id="rId2"/>
              </a:rPr>
              <a:t>.</a:t>
            </a:r>
          </a:p>
          <a:p>
            <a:r>
              <a:rPr lang="en-US" sz="2800" dirty="0" err="1" smtClean="0">
                <a:hlinkClick r:id="rId2"/>
              </a:rPr>
              <a:t>Riemer</a:t>
            </a:r>
            <a:r>
              <a:rPr lang="en-US" sz="2800" dirty="0" smtClean="0">
                <a:hlinkClick r:id="rId2"/>
              </a:rPr>
              <a:t>, N. (2010). Introducing Semantics. </a:t>
            </a:r>
            <a:r>
              <a:rPr lang="en-US" sz="2800" dirty="0" smtClean="0">
                <a:hlinkClick r:id="rId2"/>
              </a:rPr>
              <a:t>Cambridge </a:t>
            </a:r>
            <a:r>
              <a:rPr lang="en-US" sz="2800" dirty="0">
                <a:hlinkClick r:id="rId2"/>
              </a:rPr>
              <a:t>University Press.</a:t>
            </a:r>
            <a:endParaRPr lang="en-US" sz="2800" dirty="0">
              <a:hlinkClick r:id="rId2"/>
            </a:endParaRPr>
          </a:p>
          <a:p>
            <a:r>
              <a:rPr lang="en-US" sz="2800" dirty="0" smtClean="0">
                <a:hlinkClick r:id="rId2"/>
              </a:rPr>
              <a:t>http</a:t>
            </a:r>
            <a:r>
              <a:rPr lang="en-US" sz="2800" dirty="0">
                <a:hlinkClick r:id="rId2"/>
              </a:rPr>
              <a:t>://</a:t>
            </a:r>
            <a:r>
              <a:rPr lang="en-US" sz="2800" dirty="0" smtClean="0">
                <a:hlinkClick r:id="rId2"/>
              </a:rPr>
              <a:t>www.french-linguistics.co.uk/grammar/tu_and_vous.shtml</a:t>
            </a:r>
            <a:endParaRPr lang="en-US" sz="2800" dirty="0" smtClean="0"/>
          </a:p>
          <a:p>
            <a:r>
              <a:rPr lang="en-US" sz="2800" dirty="0">
                <a:hlinkClick r:id="rId3"/>
              </a:rPr>
              <a:t>https://</a:t>
            </a:r>
            <a:r>
              <a:rPr lang="en-US" sz="2800" dirty="0" smtClean="0">
                <a:hlinkClick r:id="rId3"/>
              </a:rPr>
              <a:t>french.stackexchange.com/questions/8052/usage-of-</a:t>
            </a:r>
            <a:r>
              <a:rPr lang="en-US" sz="2800" dirty="0" err="1" smtClean="0">
                <a:hlinkClick r:id="rId3"/>
              </a:rPr>
              <a:t>veuillez</a:t>
            </a:r>
            <a:r>
              <a:rPr lang="en-US" sz="2800" dirty="0" smtClean="0">
                <a:hlinkClick r:id="rId3"/>
              </a:rPr>
              <a:t>-and-</a:t>
            </a:r>
            <a:r>
              <a:rPr lang="en-US" sz="2800" dirty="0" err="1" smtClean="0">
                <a:hlinkClick r:id="rId3"/>
              </a:rPr>
              <a:t>sil</a:t>
            </a:r>
            <a:r>
              <a:rPr lang="en-US" sz="2800" dirty="0" smtClean="0">
                <a:hlinkClick r:id="rId3"/>
              </a:rPr>
              <a:t>-vous-plaît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7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Historical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Synecdoche (whole / part relation ) :     </a:t>
            </a:r>
          </a:p>
          <a:p>
            <a:pPr marL="0" indent="0">
              <a:buNone/>
            </a:pPr>
            <a:r>
              <a:rPr lang="en-US" dirty="0"/>
              <a:t>                                     </a:t>
            </a:r>
            <a:r>
              <a:rPr lang="en-US" dirty="0">
                <a:solidFill>
                  <a:srgbClr val="FF0000"/>
                </a:solidFill>
              </a:rPr>
              <a:t>town      fence </a:t>
            </a:r>
          </a:p>
          <a:p>
            <a:r>
              <a:rPr lang="en-US" dirty="0"/>
              <a:t>Hyperbole (stronger to weaker meaning ) : </a:t>
            </a:r>
          </a:p>
          <a:p>
            <a:pPr marL="0" indent="0">
              <a:buNone/>
            </a:pPr>
            <a:r>
              <a:rPr lang="en-US" dirty="0"/>
              <a:t>                                     </a:t>
            </a:r>
            <a:r>
              <a:rPr lang="en-US" dirty="0">
                <a:solidFill>
                  <a:srgbClr val="FF0000"/>
                </a:solidFill>
              </a:rPr>
              <a:t>astound       strike with thunder </a:t>
            </a:r>
            <a:endParaRPr lang="en-US" dirty="0"/>
          </a:p>
          <a:p>
            <a:r>
              <a:rPr lang="en-US" dirty="0" smtClean="0"/>
              <a:t>Litotes ( weaker to stronger meaning ) :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kill            torment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Degeneration:             </a:t>
            </a:r>
            <a:r>
              <a:rPr lang="en-US" dirty="0" smtClean="0">
                <a:solidFill>
                  <a:srgbClr val="FF0000"/>
                </a:solidFill>
              </a:rPr>
              <a:t>knave       boy</a:t>
            </a:r>
          </a:p>
          <a:p>
            <a:r>
              <a:rPr lang="en-US" dirty="0" smtClean="0"/>
              <a:t>Elevation:                    </a:t>
            </a:r>
            <a:r>
              <a:rPr lang="en-US" dirty="0" smtClean="0">
                <a:solidFill>
                  <a:srgbClr val="FF0000"/>
                </a:solidFill>
              </a:rPr>
              <a:t>knight       boy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574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Historical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shall also try to find reasons for the </a:t>
            </a:r>
            <a:r>
              <a:rPr lang="en-US" dirty="0" smtClean="0"/>
              <a:t>changes. The </a:t>
            </a:r>
            <a:r>
              <a:rPr lang="en-US" dirty="0"/>
              <a:t>word </a:t>
            </a:r>
            <a:r>
              <a:rPr lang="en-US" dirty="0">
                <a:solidFill>
                  <a:srgbClr val="FF0000"/>
                </a:solidFill>
              </a:rPr>
              <a:t>money</a:t>
            </a:r>
            <a:r>
              <a:rPr lang="en-US" dirty="0"/>
              <a:t> is related to Latin </a:t>
            </a:r>
            <a:r>
              <a:rPr lang="en-US" dirty="0" err="1">
                <a:solidFill>
                  <a:srgbClr val="FF0000"/>
                </a:solidFill>
              </a:rPr>
              <a:t>moneo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which means </a:t>
            </a:r>
            <a:r>
              <a:rPr lang="en-US" dirty="0" smtClean="0">
                <a:solidFill>
                  <a:srgbClr val="FF0000"/>
                </a:solidFill>
              </a:rPr>
              <a:t>'warn</a:t>
            </a:r>
            <a:r>
              <a:rPr lang="en-US" dirty="0"/>
              <a:t>' (cf. admonish</a:t>
            </a:r>
            <a:r>
              <a:rPr lang="en-US" dirty="0" smtClean="0"/>
              <a:t>) used at wars to scare the Germans 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Other </a:t>
            </a:r>
            <a:r>
              <a:rPr lang="en-US" dirty="0"/>
              <a:t>changes arise </a:t>
            </a:r>
            <a:r>
              <a:rPr lang="en-US" dirty="0" smtClean="0"/>
              <a:t>from </a:t>
            </a:r>
            <a:r>
              <a:rPr lang="en-US" dirty="0"/>
              <a:t>new </a:t>
            </a:r>
            <a:r>
              <a:rPr lang="en-US" dirty="0" smtClean="0"/>
              <a:t>needs: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The word </a:t>
            </a:r>
            <a:r>
              <a:rPr lang="en-US" dirty="0">
                <a:solidFill>
                  <a:srgbClr val="FF0000"/>
                </a:solidFill>
              </a:rPr>
              <a:t>car</a:t>
            </a:r>
            <a:r>
              <a:rPr lang="en-US" dirty="0"/>
              <a:t> was an obsolete poetic word for </a:t>
            </a:r>
            <a:r>
              <a:rPr lang="en-US" dirty="0">
                <a:solidFill>
                  <a:srgbClr val="FF0000"/>
                </a:solidFill>
              </a:rPr>
              <a:t>chariot</a:t>
            </a:r>
            <a:r>
              <a:rPr lang="en-US" dirty="0"/>
              <a:t>', until the </a:t>
            </a:r>
            <a:r>
              <a:rPr lang="en-US" dirty="0">
                <a:solidFill>
                  <a:srgbClr val="FF0000"/>
                </a:solidFill>
              </a:rPr>
              <a:t>motor-car</a:t>
            </a:r>
            <a:r>
              <a:rPr lang="en-US" dirty="0"/>
              <a:t> was invented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51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Historical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cause of last change is </a:t>
            </a:r>
            <a:r>
              <a:rPr lang="en-US" dirty="0" smtClean="0">
                <a:solidFill>
                  <a:srgbClr val="FF0000"/>
                </a:solidFill>
              </a:rPr>
              <a:t>taboo </a:t>
            </a:r>
            <a:r>
              <a:rPr lang="en-US" dirty="0" smtClean="0"/>
              <a:t>, a </a:t>
            </a:r>
            <a:r>
              <a:rPr lang="en-US" dirty="0"/>
              <a:t>word that is used for something unpleasant is replaced </a:t>
            </a:r>
            <a:r>
              <a:rPr lang="en-US" dirty="0" smtClean="0"/>
              <a:t>by another </a:t>
            </a:r>
            <a:r>
              <a:rPr lang="en-US" dirty="0"/>
              <a:t>and that too is again had the terms </a:t>
            </a:r>
            <a:r>
              <a:rPr lang="en-US" dirty="0" smtClean="0">
                <a:solidFill>
                  <a:srgbClr val="FF0000"/>
                </a:solidFill>
              </a:rPr>
              <a:t>privy</a:t>
            </a:r>
            <a:r>
              <a:rPr lang="en-US" dirty="0">
                <a:solidFill>
                  <a:srgbClr val="FF0000"/>
                </a:solidFill>
              </a:rPr>
              <a:t>, W.C., lavatory, toilet, bathroom</a:t>
            </a:r>
            <a:r>
              <a:rPr lang="en-US" dirty="0"/>
              <a:t>, </a:t>
            </a:r>
            <a:r>
              <a:rPr lang="en-US" dirty="0" smtClean="0"/>
              <a:t>and </a:t>
            </a:r>
            <a:r>
              <a:rPr lang="en-US" dirty="0"/>
              <a:t>more recently, </a:t>
            </a:r>
            <a:r>
              <a:rPr lang="en-US" dirty="0" smtClean="0">
                <a:solidFill>
                  <a:srgbClr val="FF0000"/>
                </a:solidFill>
              </a:rPr>
              <a:t>loo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Historical change is </a:t>
            </a:r>
            <a:r>
              <a:rPr lang="en-US" dirty="0" smtClean="0"/>
              <a:t>what </a:t>
            </a:r>
            <a:r>
              <a:rPr lang="en-US" dirty="0"/>
              <a:t>is more commonly called </a:t>
            </a:r>
            <a:r>
              <a:rPr lang="en-US" b="1" dirty="0" smtClean="0"/>
              <a:t>comparative philology</a:t>
            </a:r>
            <a:r>
              <a:rPr lang="en-US" dirty="0" smtClean="0"/>
              <a:t>, which attempts </a:t>
            </a:r>
            <a:r>
              <a:rPr lang="en-US" dirty="0"/>
              <a:t>both to reconstruct the h</a:t>
            </a:r>
            <a:r>
              <a:rPr lang="en-US" dirty="0" smtClean="0"/>
              <a:t>istory </a:t>
            </a:r>
            <a:r>
              <a:rPr lang="en-US" dirty="0"/>
              <a:t>of languages </a:t>
            </a:r>
            <a:r>
              <a:rPr lang="en-US" dirty="0" smtClean="0"/>
              <a:t>and to </a:t>
            </a:r>
            <a:r>
              <a:rPr lang="en-US" dirty="0"/>
              <a:t>relate </a:t>
            </a:r>
            <a:r>
              <a:rPr lang="en-US" dirty="0" smtClean="0"/>
              <a:t>language </a:t>
            </a:r>
            <a:r>
              <a:rPr lang="en-US" dirty="0"/>
              <a:t>apparently coming from a common </a:t>
            </a:r>
            <a:r>
              <a:rPr lang="en-US" dirty="0" smtClean="0"/>
              <a:t>ancestor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00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Historical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aims of this subject is to establish </a:t>
            </a:r>
            <a:r>
              <a:rPr lang="en-US" dirty="0" smtClean="0"/>
              <a:t>sound laws 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Sound laws</a:t>
            </a:r>
            <a:r>
              <a:rPr lang="en-US" dirty="0" smtClean="0"/>
              <a:t>: the relation between words that have the same origin .</a:t>
            </a:r>
          </a:p>
          <a:p>
            <a:endParaRPr lang="en-US" dirty="0"/>
          </a:p>
          <a:p>
            <a:r>
              <a:rPr lang="en-US" dirty="0" smtClean="0"/>
              <a:t>we find </a:t>
            </a:r>
            <a:r>
              <a:rPr lang="en-US" dirty="0"/>
              <a:t>words that </a:t>
            </a:r>
            <a:r>
              <a:rPr lang="en-US" dirty="0" smtClean="0"/>
              <a:t>according to the </a:t>
            </a:r>
            <a:r>
              <a:rPr lang="en-US" dirty="0"/>
              <a:t>sound laws </a:t>
            </a:r>
            <a:r>
              <a:rPr lang="en-US" dirty="0" smtClean="0"/>
              <a:t>are related</a:t>
            </a:r>
            <a:r>
              <a:rPr lang="en-US" dirty="0"/>
              <a:t>, and then look </a:t>
            </a:r>
            <a:r>
              <a:rPr lang="en-US" dirty="0" smtClean="0"/>
              <a:t>for a </a:t>
            </a:r>
            <a:r>
              <a:rPr lang="en-US" dirty="0"/>
              <a:t>reasonable semantic </a:t>
            </a:r>
            <a:r>
              <a:rPr lang="en-US" dirty="0" smtClean="0"/>
              <a:t>relationships but, </a:t>
            </a:r>
            <a:r>
              <a:rPr lang="en-US" dirty="0"/>
              <a:t>Unhappily this </a:t>
            </a:r>
            <a:r>
              <a:rPr lang="en-US" dirty="0" smtClean="0"/>
              <a:t>is not </a:t>
            </a:r>
            <a:r>
              <a:rPr lang="en-US" dirty="0"/>
              <a:t>possible with all </a:t>
            </a:r>
            <a:r>
              <a:rPr lang="en-US" dirty="0" smtClean="0"/>
              <a:t>languages</a:t>
            </a:r>
            <a:r>
              <a:rPr lang="en-US" dirty="0"/>
              <a:t> </a:t>
            </a:r>
            <a:r>
              <a:rPr lang="en-US" dirty="0" smtClean="0"/>
              <a:t>because we have no ancient records for all languages around the world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0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Historical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There are attempts </a:t>
            </a:r>
            <a:r>
              <a:rPr lang="en-US" dirty="0"/>
              <a:t>have been made to relate words </a:t>
            </a:r>
            <a:r>
              <a:rPr lang="en-US" dirty="0" smtClean="0"/>
              <a:t>from </a:t>
            </a:r>
            <a:r>
              <a:rPr lang="en-US" dirty="0"/>
              <a:t>different African languages because of some phonetic similarity, with no sound laws, on the basis of the </a:t>
            </a:r>
            <a:r>
              <a:rPr lang="en-US" dirty="0" smtClean="0"/>
              <a:t>meanings like: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'day</a:t>
            </a:r>
            <a:r>
              <a:rPr lang="en-US" dirty="0"/>
              <a:t>', </a:t>
            </a:r>
            <a:r>
              <a:rPr lang="en-US" dirty="0">
                <a:solidFill>
                  <a:srgbClr val="FF0000"/>
                </a:solidFill>
              </a:rPr>
              <a:t>'sun</a:t>
            </a:r>
            <a:r>
              <a:rPr lang="en-US" dirty="0" smtClean="0"/>
              <a:t>',’</a:t>
            </a:r>
            <a:r>
              <a:rPr lang="en-US" dirty="0"/>
              <a:t> </a:t>
            </a:r>
            <a:r>
              <a:rPr lang="en-US" dirty="0" smtClean="0">
                <a:solidFill>
                  <a:srgbClr val="FF0000"/>
                </a:solidFill>
              </a:rPr>
              <a:t>fire</a:t>
            </a:r>
            <a:r>
              <a:rPr lang="en-US" dirty="0" smtClean="0"/>
              <a:t>’, </a:t>
            </a:r>
            <a:r>
              <a:rPr lang="en-US" dirty="0"/>
              <a:t>and, similarly, </a:t>
            </a:r>
            <a:r>
              <a:rPr lang="en-US" dirty="0">
                <a:solidFill>
                  <a:srgbClr val="FF0000"/>
                </a:solidFill>
              </a:rPr>
              <a:t>'sky</a:t>
            </a:r>
            <a:r>
              <a:rPr lang="en-US" dirty="0"/>
              <a:t>', </a:t>
            </a:r>
            <a:r>
              <a:rPr lang="en-US" dirty="0">
                <a:solidFill>
                  <a:srgbClr val="FF0000"/>
                </a:solidFill>
              </a:rPr>
              <a:t>'above</a:t>
            </a:r>
            <a:r>
              <a:rPr lang="en-US" dirty="0"/>
              <a:t>', </a:t>
            </a:r>
            <a:r>
              <a:rPr lang="en-US" dirty="0">
                <a:solidFill>
                  <a:srgbClr val="FF0000"/>
                </a:solidFill>
              </a:rPr>
              <a:t>'rain</a:t>
            </a:r>
            <a:r>
              <a:rPr lang="en-US" dirty="0"/>
              <a:t>'. </a:t>
            </a:r>
            <a:r>
              <a:rPr lang="en-US" dirty="0" smtClean="0"/>
              <a:t>But such </a:t>
            </a:r>
            <a:r>
              <a:rPr lang="en-US" dirty="0"/>
              <a:t>identifications are not very persuasive. 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171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Etymology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Etymology</a:t>
            </a:r>
            <a:r>
              <a:rPr lang="en-US" dirty="0" smtClean="0"/>
              <a:t>: is </a:t>
            </a:r>
            <a:r>
              <a:rPr lang="en-US" dirty="0"/>
              <a:t>the discovery of earlier meanings of </a:t>
            </a:r>
            <a:r>
              <a:rPr lang="en-US" dirty="0" smtClean="0"/>
              <a:t>words.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first serious </a:t>
            </a:r>
            <a:r>
              <a:rPr lang="en-US" dirty="0" smtClean="0"/>
              <a:t>discussion </a:t>
            </a:r>
            <a:r>
              <a:rPr lang="en-US" dirty="0"/>
              <a:t>is in Plato's Cratylus; many of the suggested etymologies there are </a:t>
            </a:r>
            <a:r>
              <a:rPr lang="en-US" dirty="0" smtClean="0"/>
              <a:t>illogical, </a:t>
            </a:r>
            <a:r>
              <a:rPr lang="en-US" dirty="0"/>
              <a:t>but a number of them are basically correct. Part of the difficulty for the layman is that words are often not what they seem. </a:t>
            </a:r>
            <a:r>
              <a:rPr lang="en-US" dirty="0">
                <a:solidFill>
                  <a:srgbClr val="FF0000"/>
                </a:solidFill>
              </a:rPr>
              <a:t>Gooseberry</a:t>
            </a:r>
            <a:r>
              <a:rPr lang="en-US" dirty="0"/>
              <a:t> has nothing to do with </a:t>
            </a:r>
            <a:r>
              <a:rPr lang="en-US" dirty="0">
                <a:solidFill>
                  <a:srgbClr val="FF0000"/>
                </a:solidFill>
              </a:rPr>
              <a:t>geese</a:t>
            </a:r>
            <a:r>
              <a:rPr lang="en-US" dirty="0"/>
              <a:t>, and </a:t>
            </a:r>
            <a:r>
              <a:rPr lang="en-US" dirty="0">
                <a:solidFill>
                  <a:srgbClr val="FF0000"/>
                </a:solidFill>
              </a:rPr>
              <a:t>strawberry</a:t>
            </a:r>
            <a:r>
              <a:rPr lang="en-US" dirty="0"/>
              <a:t> is not directly connected with the use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FF0000"/>
                </a:solidFill>
              </a:rPr>
              <a:t>straw</a:t>
            </a:r>
            <a:r>
              <a:rPr lang="en-US" dirty="0"/>
              <a:t> </a:t>
            </a:r>
            <a:r>
              <a:rPr lang="en-US" dirty="0" smtClean="0"/>
              <a:t>.</a:t>
            </a:r>
            <a:r>
              <a:rPr lang="en-US" dirty="0"/>
              <a:t> But few would expect hysterical to be connected </a:t>
            </a:r>
            <a:r>
              <a:rPr lang="en-US" dirty="0" smtClean="0"/>
              <a:t>with </a:t>
            </a:r>
            <a:r>
              <a:rPr lang="en-US" dirty="0" smtClean="0">
                <a:solidFill>
                  <a:srgbClr val="FF0000"/>
                </a:solidFill>
              </a:rPr>
              <a:t>womb</a:t>
            </a:r>
            <a:r>
              <a:rPr lang="en-US" dirty="0" smtClean="0"/>
              <a:t> (in Greek) </a:t>
            </a:r>
            <a:r>
              <a:rPr lang="en-US" dirty="0"/>
              <a:t>or </a:t>
            </a:r>
            <a:r>
              <a:rPr lang="en-US" dirty="0" smtClean="0"/>
              <a:t>the words </a:t>
            </a:r>
            <a:r>
              <a:rPr lang="en-US" dirty="0" smtClean="0">
                <a:solidFill>
                  <a:srgbClr val="FF0000"/>
                </a:solidFill>
              </a:rPr>
              <a:t>lord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lady</a:t>
            </a:r>
            <a:r>
              <a:rPr lang="en-US" dirty="0"/>
              <a:t> </a:t>
            </a:r>
            <a:r>
              <a:rPr lang="en-US" dirty="0" smtClean="0"/>
              <a:t>have </a:t>
            </a:r>
            <a:r>
              <a:rPr lang="en-US" dirty="0"/>
              <a:t>anything to do with </a:t>
            </a:r>
            <a:r>
              <a:rPr lang="en-US" dirty="0">
                <a:solidFill>
                  <a:srgbClr val="FF0000"/>
                </a:solidFill>
              </a:rPr>
              <a:t>loaf</a:t>
            </a:r>
            <a:r>
              <a:rPr lang="en-US" dirty="0"/>
              <a:t> (of bread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Etymology, even if it has </a:t>
            </a:r>
            <a:r>
              <a:rPr lang="en-US" dirty="0"/>
              <a:t>curiosity </a:t>
            </a:r>
            <a:r>
              <a:rPr lang="en-US" dirty="0" smtClean="0"/>
              <a:t>value but there should </a:t>
            </a:r>
            <a:r>
              <a:rPr lang="en-US" dirty="0"/>
              <a:t>be no place for i</a:t>
            </a:r>
            <a:r>
              <a:rPr lang="en-US" dirty="0" smtClean="0"/>
              <a:t>t </a:t>
            </a:r>
            <a:r>
              <a:rPr lang="en-US" dirty="0"/>
              <a:t>in dictionaries.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7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Etymology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chief difficulty is that there can be no </a:t>
            </a:r>
            <a:r>
              <a:rPr lang="en-US" dirty="0" smtClean="0"/>
              <a:t>or </a:t>
            </a:r>
            <a:r>
              <a:rPr lang="en-US" dirty="0"/>
              <a:t>'original' meaning since human language stretches back </a:t>
            </a:r>
            <a:r>
              <a:rPr lang="en-US" dirty="0" smtClean="0"/>
              <a:t>too far like: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nice</a:t>
            </a:r>
            <a:r>
              <a:rPr lang="en-US" dirty="0" smtClean="0"/>
              <a:t> used to mean </a:t>
            </a:r>
            <a:r>
              <a:rPr lang="en-US" dirty="0" smtClean="0">
                <a:solidFill>
                  <a:srgbClr val="FF0000"/>
                </a:solidFill>
              </a:rPr>
              <a:t>precise</a:t>
            </a:r>
            <a:r>
              <a:rPr lang="en-US" dirty="0" smtClean="0"/>
              <a:t>, but </a:t>
            </a:r>
            <a:r>
              <a:rPr lang="en-US" dirty="0"/>
              <a:t>a study of its history </a:t>
            </a:r>
            <a:r>
              <a:rPr lang="en-US" dirty="0" smtClean="0"/>
              <a:t>shows that it once meant ‘</a:t>
            </a:r>
            <a:r>
              <a:rPr lang="en-US" dirty="0" smtClean="0">
                <a:solidFill>
                  <a:srgbClr val="FF0000"/>
                </a:solidFill>
              </a:rPr>
              <a:t>silly</a:t>
            </a:r>
            <a:r>
              <a:rPr lang="en-US" dirty="0"/>
              <a:t>' (Latin nescius </a:t>
            </a:r>
            <a:r>
              <a:rPr lang="en-US" dirty="0" smtClean="0">
                <a:solidFill>
                  <a:srgbClr val="FF0000"/>
                </a:solidFill>
              </a:rPr>
              <a:t>'ignorant</a:t>
            </a:r>
            <a:r>
              <a:rPr lang="en-US" dirty="0" smtClean="0"/>
              <a:t>’), </a:t>
            </a:r>
            <a:r>
              <a:rPr lang="en-US" dirty="0"/>
              <a:t>and earlier it must have been related to </a:t>
            </a:r>
            <a:r>
              <a:rPr lang="en-US" dirty="0" smtClean="0"/>
              <a:t>‘</a:t>
            </a:r>
            <a:r>
              <a:rPr lang="en-US" dirty="0" smtClean="0">
                <a:solidFill>
                  <a:srgbClr val="FF0000"/>
                </a:solidFill>
              </a:rPr>
              <a:t>ne</a:t>
            </a:r>
            <a:r>
              <a:rPr lang="en-US" dirty="0" smtClean="0"/>
              <a:t>’ </a:t>
            </a:r>
            <a:r>
              <a:rPr lang="en-US" dirty="0"/>
              <a:t>not and </a:t>
            </a:r>
            <a:r>
              <a:rPr lang="en-US" dirty="0" smtClean="0"/>
              <a:t>‘</a:t>
            </a:r>
            <a:r>
              <a:rPr lang="en-US" dirty="0" err="1" smtClean="0">
                <a:solidFill>
                  <a:srgbClr val="FF0000"/>
                </a:solidFill>
              </a:rPr>
              <a:t>sc</a:t>
            </a:r>
            <a:r>
              <a:rPr lang="en-US" dirty="0" smtClean="0"/>
              <a:t>’ probably </a:t>
            </a:r>
            <a:r>
              <a:rPr lang="en-US" dirty="0"/>
              <a:t>meaning </a:t>
            </a:r>
            <a:r>
              <a:rPr lang="en-US" dirty="0">
                <a:solidFill>
                  <a:srgbClr val="FF0000"/>
                </a:solidFill>
              </a:rPr>
              <a:t>'cut</a:t>
            </a:r>
            <a:r>
              <a:rPr lang="en-US" dirty="0"/>
              <a:t>' as in scissors </a:t>
            </a:r>
            <a:r>
              <a:rPr lang="en-US" dirty="0" smtClean="0"/>
              <a:t>. </a:t>
            </a:r>
            <a:r>
              <a:rPr lang="en-US" dirty="0"/>
              <a:t>And before that? We cannot know. Clearly, then, no </a:t>
            </a:r>
            <a:r>
              <a:rPr lang="en-US" dirty="0" smtClean="0"/>
              <a:t>serious </a:t>
            </a:r>
            <a:r>
              <a:rPr lang="en-US" dirty="0"/>
              <a:t>discussion of etymology is required </a:t>
            </a:r>
            <a:r>
              <a:rPr lang="en-US" dirty="0" smtClean="0"/>
              <a:t>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37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1332</TotalTime>
  <Words>1376</Words>
  <Application>Microsoft Office PowerPoint</Application>
  <PresentationFormat>On-screen Show (4:3)</PresentationFormat>
  <Paragraphs>140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Clarity</vt:lpstr>
      <vt:lpstr>Semantics</vt:lpstr>
      <vt:lpstr>Historical semantics</vt:lpstr>
      <vt:lpstr>Historical semantics</vt:lpstr>
      <vt:lpstr>Historical semantics</vt:lpstr>
      <vt:lpstr>Historical semantics</vt:lpstr>
      <vt:lpstr>Historical semantics</vt:lpstr>
      <vt:lpstr>Historical semantics</vt:lpstr>
      <vt:lpstr>Etymology</vt:lpstr>
      <vt:lpstr>Etymology</vt:lpstr>
      <vt:lpstr>Etymology</vt:lpstr>
      <vt:lpstr>Paradigmatic and syntagmatic</vt:lpstr>
      <vt:lpstr>Paradigmatic and syntagmatic</vt:lpstr>
      <vt:lpstr>Paradigmatic and syntagmatic</vt:lpstr>
      <vt:lpstr>Deixis</vt:lpstr>
      <vt:lpstr>Deixis / Spatial deixis :</vt:lpstr>
      <vt:lpstr>Deixis / Spatial deixis :</vt:lpstr>
      <vt:lpstr>Deixis / person deixis :</vt:lpstr>
      <vt:lpstr>Deixis / social deixis :</vt:lpstr>
      <vt:lpstr>Reference and content</vt:lpstr>
      <vt:lpstr>Sense and reference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</dc:title>
  <dc:creator>venous</dc:creator>
  <cp:lastModifiedBy>DR.Ahmed Saker 2o1O</cp:lastModifiedBy>
  <cp:revision>149</cp:revision>
  <dcterms:created xsi:type="dcterms:W3CDTF">2006-08-16T00:00:00Z</dcterms:created>
  <dcterms:modified xsi:type="dcterms:W3CDTF">2018-11-02T16:59:14Z</dcterms:modified>
</cp:coreProperties>
</file>