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54" r:id="rId3"/>
  </p:sldMasterIdLst>
  <p:notesMasterIdLst>
    <p:notesMasterId r:id="rId30"/>
  </p:notesMasterIdLst>
  <p:handoutMasterIdLst>
    <p:handoutMasterId r:id="rId31"/>
  </p:handoutMasterIdLst>
  <p:sldIdLst>
    <p:sldId id="299" r:id="rId4"/>
    <p:sldId id="266" r:id="rId5"/>
    <p:sldId id="285" r:id="rId6"/>
    <p:sldId id="265" r:id="rId7"/>
    <p:sldId id="267" r:id="rId8"/>
    <p:sldId id="316" r:id="rId9"/>
    <p:sldId id="317" r:id="rId10"/>
    <p:sldId id="318" r:id="rId11"/>
    <p:sldId id="319" r:id="rId12"/>
    <p:sldId id="320" r:id="rId13"/>
    <p:sldId id="321" r:id="rId14"/>
    <p:sldId id="322" r:id="rId15"/>
    <p:sldId id="323" r:id="rId16"/>
    <p:sldId id="324" r:id="rId17"/>
    <p:sldId id="325" r:id="rId18"/>
    <p:sldId id="258" r:id="rId19"/>
    <p:sldId id="292" r:id="rId20"/>
    <p:sldId id="303" r:id="rId21"/>
    <p:sldId id="304" r:id="rId22"/>
    <p:sldId id="305" r:id="rId23"/>
    <p:sldId id="306" r:id="rId24"/>
    <p:sldId id="314" r:id="rId25"/>
    <p:sldId id="307" r:id="rId26"/>
    <p:sldId id="308" r:id="rId27"/>
    <p:sldId id="315" r:id="rId28"/>
    <p:sldId id="261" r:id="rId29"/>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7DE1"/>
    <a:srgbClr val="F4BD2D"/>
    <a:srgbClr val="F07624"/>
    <a:srgbClr val="1ED4DE"/>
    <a:srgbClr val="E629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94660"/>
  </p:normalViewPr>
  <p:slideViewPr>
    <p:cSldViewPr showGuides="1">
      <p:cViewPr>
        <p:scale>
          <a:sx n="90" d="100"/>
          <a:sy n="90" d="100"/>
        </p:scale>
        <p:origin x="-828" y="-78"/>
      </p:cViewPr>
      <p:guideLst>
        <p:guide orient="horz" pos="1620"/>
        <p:guide pos="2880"/>
      </p:guideLst>
    </p:cSldViewPr>
  </p:slideViewPr>
  <p:notesTextViewPr>
    <p:cViewPr>
      <p:scale>
        <a:sx n="1" d="1"/>
        <a:sy n="1" d="1"/>
      </p:scale>
      <p:origin x="0" y="0"/>
    </p:cViewPr>
  </p:notesTextViewPr>
  <p:notesViewPr>
    <p:cSldViewPr showGuides="1">
      <p:cViewPr varScale="1">
        <p:scale>
          <a:sx n="83" d="100"/>
          <a:sy n="83" d="100"/>
        </p:scale>
        <p:origin x="585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CF0FC1-5063-40BD-9833-CC484D6DC8C5}" type="doc">
      <dgm:prSet loTypeId="urn:microsoft.com/office/officeart/2011/layout/HexagonRadial" loCatId="officeonline" qsTypeId="urn:microsoft.com/office/officeart/2005/8/quickstyle/3d1" qsCatId="3D" csTypeId="urn:microsoft.com/office/officeart/2005/8/colors/colorful2" csCatId="colorful" phldr="1"/>
      <dgm:spPr/>
      <dgm:t>
        <a:bodyPr/>
        <a:lstStyle/>
        <a:p>
          <a:pPr rtl="1"/>
          <a:endParaRPr lang="ar-IQ"/>
        </a:p>
      </dgm:t>
    </dgm:pt>
    <dgm:pt modelId="{75A174FD-7D87-4DB9-9FA4-3F9CCDBCF215}">
      <dgm:prSet phldrT="[Text]" custT="1"/>
      <dgm:spPr/>
      <dgm:t>
        <a:bodyPr/>
        <a:lstStyle/>
        <a:p>
          <a:pPr rtl="1"/>
          <a:r>
            <a:rPr lang="en-US" sz="1400" dirty="0" smtClean="0"/>
            <a:t>Horse </a:t>
          </a:r>
          <a:endParaRPr lang="ar-IQ" sz="1400" dirty="0"/>
        </a:p>
      </dgm:t>
    </dgm:pt>
    <dgm:pt modelId="{D4365AAF-454A-4614-A8AF-487AEA6375A6}" type="parTrans" cxnId="{00E3C5B9-FCFB-4601-B21E-CAA70CD96DDE}">
      <dgm:prSet/>
      <dgm:spPr/>
      <dgm:t>
        <a:bodyPr/>
        <a:lstStyle/>
        <a:p>
          <a:pPr rtl="1"/>
          <a:endParaRPr lang="ar-IQ"/>
        </a:p>
      </dgm:t>
    </dgm:pt>
    <dgm:pt modelId="{CF237FD7-8496-4D02-856D-6EE4A1964021}" type="sibTrans" cxnId="{00E3C5B9-FCFB-4601-B21E-CAA70CD96DDE}">
      <dgm:prSet/>
      <dgm:spPr/>
      <dgm:t>
        <a:bodyPr/>
        <a:lstStyle/>
        <a:p>
          <a:pPr rtl="1"/>
          <a:endParaRPr lang="ar-IQ"/>
        </a:p>
      </dgm:t>
    </dgm:pt>
    <dgm:pt modelId="{6610AA4F-3E06-4CA7-A0BF-140B825470FF}">
      <dgm:prSet phldrT="[Text]" custT="1"/>
      <dgm:spPr/>
      <dgm:t>
        <a:bodyPr/>
        <a:lstStyle/>
        <a:p>
          <a:pPr rtl="1"/>
          <a:r>
            <a:rPr lang="en-US" sz="1400" dirty="0" smtClean="0"/>
            <a:t>animal</a:t>
          </a:r>
          <a:endParaRPr lang="ar-IQ" sz="1400" dirty="0"/>
        </a:p>
      </dgm:t>
    </dgm:pt>
    <dgm:pt modelId="{C158077F-C89D-43E6-BC98-60AB34EC5E79}" type="parTrans" cxnId="{EE54DA76-4A3A-4D9D-9011-4024E7669E87}">
      <dgm:prSet/>
      <dgm:spPr/>
      <dgm:t>
        <a:bodyPr/>
        <a:lstStyle/>
        <a:p>
          <a:pPr rtl="1"/>
          <a:endParaRPr lang="ar-IQ"/>
        </a:p>
      </dgm:t>
    </dgm:pt>
    <dgm:pt modelId="{A0593A4E-DAC3-4817-B5B7-879A0AA1ED26}" type="sibTrans" cxnId="{EE54DA76-4A3A-4D9D-9011-4024E7669E87}">
      <dgm:prSet/>
      <dgm:spPr/>
      <dgm:t>
        <a:bodyPr/>
        <a:lstStyle/>
        <a:p>
          <a:pPr rtl="1"/>
          <a:endParaRPr lang="ar-IQ"/>
        </a:p>
      </dgm:t>
    </dgm:pt>
    <dgm:pt modelId="{972FBFBA-8068-4680-98BA-3F2F9264FB3F}">
      <dgm:prSet phldrT="[Text]" custT="1"/>
      <dgm:spPr/>
      <dgm:t>
        <a:bodyPr/>
        <a:lstStyle/>
        <a:p>
          <a:pPr rtl="1"/>
          <a:r>
            <a:rPr lang="en-US" sz="1400" dirty="0" smtClean="0"/>
            <a:t>Cow </a:t>
          </a:r>
          <a:endParaRPr lang="ar-IQ" sz="1400" dirty="0"/>
        </a:p>
      </dgm:t>
    </dgm:pt>
    <dgm:pt modelId="{FF06BA43-A9B1-4F09-8721-1D3008CF2DBF}" type="parTrans" cxnId="{597E70CF-8B48-4797-B01B-9249E0518FB1}">
      <dgm:prSet/>
      <dgm:spPr/>
      <dgm:t>
        <a:bodyPr/>
        <a:lstStyle/>
        <a:p>
          <a:pPr rtl="1"/>
          <a:endParaRPr lang="ar-IQ"/>
        </a:p>
      </dgm:t>
    </dgm:pt>
    <dgm:pt modelId="{1DAF5EEA-3A14-4049-A4AE-C696A125337D}" type="sibTrans" cxnId="{597E70CF-8B48-4797-B01B-9249E0518FB1}">
      <dgm:prSet/>
      <dgm:spPr/>
      <dgm:t>
        <a:bodyPr/>
        <a:lstStyle/>
        <a:p>
          <a:pPr rtl="1"/>
          <a:endParaRPr lang="ar-IQ"/>
        </a:p>
      </dgm:t>
    </dgm:pt>
    <dgm:pt modelId="{E76042F1-9675-4651-96FB-29526EBA4C54}">
      <dgm:prSet phldrT="[Text]" custT="1"/>
      <dgm:spPr/>
      <dgm:t>
        <a:bodyPr/>
        <a:lstStyle/>
        <a:p>
          <a:pPr rtl="1"/>
          <a:r>
            <a:rPr lang="en-US" sz="1400" dirty="0" smtClean="0"/>
            <a:t>Mar </a:t>
          </a:r>
          <a:endParaRPr lang="ar-IQ" sz="2300" dirty="0"/>
        </a:p>
      </dgm:t>
    </dgm:pt>
    <dgm:pt modelId="{207DC025-5F94-494A-A9EC-1FDA12896534}" type="parTrans" cxnId="{CD4703BC-7B0F-4FEE-9081-E063F5EB79D5}">
      <dgm:prSet/>
      <dgm:spPr/>
      <dgm:t>
        <a:bodyPr/>
        <a:lstStyle/>
        <a:p>
          <a:pPr rtl="1"/>
          <a:endParaRPr lang="ar-IQ"/>
        </a:p>
      </dgm:t>
    </dgm:pt>
    <dgm:pt modelId="{9D3A1B6C-FBAE-4C18-B02F-EBB6D0744FCB}" type="sibTrans" cxnId="{CD4703BC-7B0F-4FEE-9081-E063F5EB79D5}">
      <dgm:prSet/>
      <dgm:spPr/>
      <dgm:t>
        <a:bodyPr/>
        <a:lstStyle/>
        <a:p>
          <a:pPr rtl="1"/>
          <a:endParaRPr lang="ar-IQ"/>
        </a:p>
      </dgm:t>
    </dgm:pt>
    <dgm:pt modelId="{E5FC4362-D042-405F-A02E-DF4B8945DC0D}">
      <dgm:prSet phldrT="[Text]" custT="1"/>
      <dgm:spPr/>
      <dgm:t>
        <a:bodyPr/>
        <a:lstStyle/>
        <a:p>
          <a:pPr rtl="1"/>
          <a:r>
            <a:rPr lang="en-US" sz="1100" dirty="0" smtClean="0"/>
            <a:t>Mustang </a:t>
          </a:r>
          <a:endParaRPr lang="ar-IQ" sz="1100" dirty="0"/>
        </a:p>
      </dgm:t>
    </dgm:pt>
    <dgm:pt modelId="{AB4C3744-188E-4997-A7A6-8FA9AF417953}" type="parTrans" cxnId="{AE1FCA9F-937E-4255-BE80-2C19189A79AB}">
      <dgm:prSet/>
      <dgm:spPr/>
      <dgm:t>
        <a:bodyPr/>
        <a:lstStyle/>
        <a:p>
          <a:pPr rtl="1"/>
          <a:endParaRPr lang="ar-IQ"/>
        </a:p>
      </dgm:t>
    </dgm:pt>
    <dgm:pt modelId="{AF6703C5-1D03-41BA-8AD7-29D51A1B6697}" type="sibTrans" cxnId="{AE1FCA9F-937E-4255-BE80-2C19189A79AB}">
      <dgm:prSet/>
      <dgm:spPr/>
      <dgm:t>
        <a:bodyPr/>
        <a:lstStyle/>
        <a:p>
          <a:pPr rtl="1"/>
          <a:endParaRPr lang="ar-IQ"/>
        </a:p>
      </dgm:t>
    </dgm:pt>
    <dgm:pt modelId="{D13D984A-2EBD-46BD-BF5E-53B20BB7C000}">
      <dgm:prSet phldrT="[Text]" custT="1"/>
      <dgm:spPr/>
      <dgm:t>
        <a:bodyPr/>
        <a:lstStyle/>
        <a:p>
          <a:pPr rtl="1"/>
          <a:r>
            <a:rPr lang="en-US" sz="1400" dirty="0" smtClean="0"/>
            <a:t>stable</a:t>
          </a:r>
          <a:endParaRPr lang="ar-IQ" sz="800" dirty="0"/>
        </a:p>
      </dgm:t>
    </dgm:pt>
    <dgm:pt modelId="{F47C517A-89D9-4BDD-B66D-24933EC77FE3}" type="parTrans" cxnId="{3D0D48E6-B9E7-49D5-88F4-21733877D9C9}">
      <dgm:prSet/>
      <dgm:spPr/>
      <dgm:t>
        <a:bodyPr/>
        <a:lstStyle/>
        <a:p>
          <a:pPr rtl="1"/>
          <a:endParaRPr lang="ar-IQ"/>
        </a:p>
      </dgm:t>
    </dgm:pt>
    <dgm:pt modelId="{993AAD32-7223-40AC-9C36-021974996D4F}" type="sibTrans" cxnId="{3D0D48E6-B9E7-49D5-88F4-21733877D9C9}">
      <dgm:prSet/>
      <dgm:spPr/>
      <dgm:t>
        <a:bodyPr/>
        <a:lstStyle/>
        <a:p>
          <a:pPr rtl="1"/>
          <a:endParaRPr lang="ar-IQ"/>
        </a:p>
      </dgm:t>
    </dgm:pt>
    <dgm:pt modelId="{292D0DF7-E30E-4515-A11F-534B3FC2BAF1}">
      <dgm:prSet phldrT="[Text]" custT="1"/>
      <dgm:spPr/>
      <dgm:t>
        <a:bodyPr/>
        <a:lstStyle/>
        <a:p>
          <a:pPr rtl="1"/>
          <a:r>
            <a:rPr lang="en-US" sz="1200" dirty="0" smtClean="0"/>
            <a:t>hoof</a:t>
          </a:r>
          <a:endParaRPr lang="ar-IQ" sz="1200" dirty="0"/>
        </a:p>
      </dgm:t>
    </dgm:pt>
    <dgm:pt modelId="{C65553BC-FBA8-40E7-B3D3-3EF43476EF56}" type="sibTrans" cxnId="{70D8BD3F-DE98-4A19-BFB8-3E08CB7008B2}">
      <dgm:prSet/>
      <dgm:spPr/>
      <dgm:t>
        <a:bodyPr/>
        <a:lstStyle/>
        <a:p>
          <a:pPr rtl="1"/>
          <a:endParaRPr lang="ar-IQ"/>
        </a:p>
      </dgm:t>
    </dgm:pt>
    <dgm:pt modelId="{2BEA57F0-55B0-4537-8B76-88806BB65C54}" type="parTrans" cxnId="{70D8BD3F-DE98-4A19-BFB8-3E08CB7008B2}">
      <dgm:prSet/>
      <dgm:spPr/>
      <dgm:t>
        <a:bodyPr/>
        <a:lstStyle/>
        <a:p>
          <a:pPr rtl="1"/>
          <a:endParaRPr lang="ar-IQ"/>
        </a:p>
      </dgm:t>
    </dgm:pt>
    <dgm:pt modelId="{46F76071-7902-45C2-AF48-D0196214C040}" type="pres">
      <dgm:prSet presAssocID="{D8CF0FC1-5063-40BD-9833-CC484D6DC8C5}" presName="Name0" presStyleCnt="0">
        <dgm:presLayoutVars>
          <dgm:chMax val="1"/>
          <dgm:chPref val="1"/>
          <dgm:dir/>
          <dgm:animOne val="branch"/>
          <dgm:animLvl val="lvl"/>
        </dgm:presLayoutVars>
      </dgm:prSet>
      <dgm:spPr/>
      <dgm:t>
        <a:bodyPr/>
        <a:lstStyle/>
        <a:p>
          <a:pPr rtl="1"/>
          <a:endParaRPr lang="ar-IQ"/>
        </a:p>
      </dgm:t>
    </dgm:pt>
    <dgm:pt modelId="{4D9B73DC-66EF-4447-BE10-D53EC7F79887}" type="pres">
      <dgm:prSet presAssocID="{75A174FD-7D87-4DB9-9FA4-3F9CCDBCF215}" presName="Parent" presStyleLbl="node0" presStyleIdx="0" presStyleCnt="1">
        <dgm:presLayoutVars>
          <dgm:chMax val="6"/>
          <dgm:chPref val="6"/>
        </dgm:presLayoutVars>
      </dgm:prSet>
      <dgm:spPr/>
      <dgm:t>
        <a:bodyPr/>
        <a:lstStyle/>
        <a:p>
          <a:pPr rtl="1"/>
          <a:endParaRPr lang="ar-IQ"/>
        </a:p>
      </dgm:t>
    </dgm:pt>
    <dgm:pt modelId="{A7BB9186-308F-4DED-B3F9-813F8EE06817}" type="pres">
      <dgm:prSet presAssocID="{6610AA4F-3E06-4CA7-A0BF-140B825470FF}" presName="Accent1" presStyleCnt="0"/>
      <dgm:spPr/>
    </dgm:pt>
    <dgm:pt modelId="{48164F1E-96BC-4C52-8C10-4B91C3AA7EAF}" type="pres">
      <dgm:prSet presAssocID="{6610AA4F-3E06-4CA7-A0BF-140B825470FF}" presName="Accent" presStyleLbl="bgShp" presStyleIdx="0" presStyleCnt="6"/>
      <dgm:spPr/>
    </dgm:pt>
    <dgm:pt modelId="{A7015E23-169E-4488-8836-1B2C0387DA1E}" type="pres">
      <dgm:prSet presAssocID="{6610AA4F-3E06-4CA7-A0BF-140B825470FF}" presName="Child1" presStyleLbl="node1" presStyleIdx="0" presStyleCnt="6">
        <dgm:presLayoutVars>
          <dgm:chMax val="0"/>
          <dgm:chPref val="0"/>
          <dgm:bulletEnabled val="1"/>
        </dgm:presLayoutVars>
      </dgm:prSet>
      <dgm:spPr/>
      <dgm:t>
        <a:bodyPr/>
        <a:lstStyle/>
        <a:p>
          <a:pPr rtl="1"/>
          <a:endParaRPr lang="ar-IQ"/>
        </a:p>
      </dgm:t>
    </dgm:pt>
    <dgm:pt modelId="{16A7C5C6-9F69-49F0-AD02-5E7CC3FA0FBF}" type="pres">
      <dgm:prSet presAssocID="{972FBFBA-8068-4680-98BA-3F2F9264FB3F}" presName="Accent2" presStyleCnt="0"/>
      <dgm:spPr/>
    </dgm:pt>
    <dgm:pt modelId="{1AD88B46-F096-4BB0-8433-612FAE968A39}" type="pres">
      <dgm:prSet presAssocID="{972FBFBA-8068-4680-98BA-3F2F9264FB3F}" presName="Accent" presStyleLbl="bgShp" presStyleIdx="1" presStyleCnt="6"/>
      <dgm:spPr/>
    </dgm:pt>
    <dgm:pt modelId="{EB7BD7CC-2944-4295-A000-836AFD7923FA}" type="pres">
      <dgm:prSet presAssocID="{972FBFBA-8068-4680-98BA-3F2F9264FB3F}" presName="Child2" presStyleLbl="node1" presStyleIdx="1" presStyleCnt="6">
        <dgm:presLayoutVars>
          <dgm:chMax val="0"/>
          <dgm:chPref val="0"/>
          <dgm:bulletEnabled val="1"/>
        </dgm:presLayoutVars>
      </dgm:prSet>
      <dgm:spPr/>
      <dgm:t>
        <a:bodyPr/>
        <a:lstStyle/>
        <a:p>
          <a:pPr rtl="1"/>
          <a:endParaRPr lang="ar-IQ"/>
        </a:p>
      </dgm:t>
    </dgm:pt>
    <dgm:pt modelId="{80D3CD53-1541-4488-9748-D29EC8367B9F}" type="pres">
      <dgm:prSet presAssocID="{E76042F1-9675-4651-96FB-29526EBA4C54}" presName="Accent3" presStyleCnt="0"/>
      <dgm:spPr/>
    </dgm:pt>
    <dgm:pt modelId="{5CA211BB-2225-46FA-A79E-FE240F6DF26D}" type="pres">
      <dgm:prSet presAssocID="{E76042F1-9675-4651-96FB-29526EBA4C54}" presName="Accent" presStyleLbl="bgShp" presStyleIdx="2" presStyleCnt="6"/>
      <dgm:spPr/>
    </dgm:pt>
    <dgm:pt modelId="{86C1FBA7-D0A4-4A89-A3A6-3CAB01C8329C}" type="pres">
      <dgm:prSet presAssocID="{E76042F1-9675-4651-96FB-29526EBA4C54}" presName="Child3" presStyleLbl="node1" presStyleIdx="2" presStyleCnt="6">
        <dgm:presLayoutVars>
          <dgm:chMax val="0"/>
          <dgm:chPref val="0"/>
          <dgm:bulletEnabled val="1"/>
        </dgm:presLayoutVars>
      </dgm:prSet>
      <dgm:spPr/>
      <dgm:t>
        <a:bodyPr/>
        <a:lstStyle/>
        <a:p>
          <a:pPr rtl="1"/>
          <a:endParaRPr lang="ar-IQ"/>
        </a:p>
      </dgm:t>
    </dgm:pt>
    <dgm:pt modelId="{AFD9AD78-0986-45D2-A262-A5EE9A935E39}" type="pres">
      <dgm:prSet presAssocID="{E5FC4362-D042-405F-A02E-DF4B8945DC0D}" presName="Accent4" presStyleCnt="0"/>
      <dgm:spPr/>
    </dgm:pt>
    <dgm:pt modelId="{A71528D2-056F-4C6A-B51C-94994C954ADB}" type="pres">
      <dgm:prSet presAssocID="{E5FC4362-D042-405F-A02E-DF4B8945DC0D}" presName="Accent" presStyleLbl="bgShp" presStyleIdx="3" presStyleCnt="6"/>
      <dgm:spPr/>
    </dgm:pt>
    <dgm:pt modelId="{6C20D1A6-A8E2-48A3-BF3C-B8D0DB63ADD3}" type="pres">
      <dgm:prSet presAssocID="{E5FC4362-D042-405F-A02E-DF4B8945DC0D}" presName="Child4" presStyleLbl="node1" presStyleIdx="3" presStyleCnt="6">
        <dgm:presLayoutVars>
          <dgm:chMax val="0"/>
          <dgm:chPref val="0"/>
          <dgm:bulletEnabled val="1"/>
        </dgm:presLayoutVars>
      </dgm:prSet>
      <dgm:spPr/>
      <dgm:t>
        <a:bodyPr/>
        <a:lstStyle/>
        <a:p>
          <a:pPr rtl="1"/>
          <a:endParaRPr lang="ar-IQ"/>
        </a:p>
      </dgm:t>
    </dgm:pt>
    <dgm:pt modelId="{447286E4-5A8B-4D8E-B8CD-9AB6D26F46F9}" type="pres">
      <dgm:prSet presAssocID="{292D0DF7-E30E-4515-A11F-534B3FC2BAF1}" presName="Accent5" presStyleCnt="0"/>
      <dgm:spPr/>
    </dgm:pt>
    <dgm:pt modelId="{EB4AA033-7471-4094-B0FF-B4B75A796F3E}" type="pres">
      <dgm:prSet presAssocID="{292D0DF7-E30E-4515-A11F-534B3FC2BAF1}" presName="Accent" presStyleLbl="bgShp" presStyleIdx="4" presStyleCnt="6"/>
      <dgm:spPr/>
    </dgm:pt>
    <dgm:pt modelId="{2289D9DB-386B-4145-A1CA-842550E78EB2}" type="pres">
      <dgm:prSet presAssocID="{292D0DF7-E30E-4515-A11F-534B3FC2BAF1}" presName="Child5" presStyleLbl="node1" presStyleIdx="4" presStyleCnt="6">
        <dgm:presLayoutVars>
          <dgm:chMax val="0"/>
          <dgm:chPref val="0"/>
          <dgm:bulletEnabled val="1"/>
        </dgm:presLayoutVars>
      </dgm:prSet>
      <dgm:spPr/>
      <dgm:t>
        <a:bodyPr/>
        <a:lstStyle/>
        <a:p>
          <a:pPr rtl="1"/>
          <a:endParaRPr lang="ar-IQ"/>
        </a:p>
      </dgm:t>
    </dgm:pt>
    <dgm:pt modelId="{E46D74D2-DFFE-4641-802F-BCFA0AF61A9F}" type="pres">
      <dgm:prSet presAssocID="{D13D984A-2EBD-46BD-BF5E-53B20BB7C000}" presName="Accent6" presStyleCnt="0"/>
      <dgm:spPr/>
    </dgm:pt>
    <dgm:pt modelId="{44544831-AC4E-4D70-93B7-28E6D402F8F2}" type="pres">
      <dgm:prSet presAssocID="{D13D984A-2EBD-46BD-BF5E-53B20BB7C000}" presName="Accent" presStyleLbl="bgShp" presStyleIdx="5" presStyleCnt="6"/>
      <dgm:spPr/>
    </dgm:pt>
    <dgm:pt modelId="{AD8F5127-CAE3-430E-8864-AA3468036415}" type="pres">
      <dgm:prSet presAssocID="{D13D984A-2EBD-46BD-BF5E-53B20BB7C000}" presName="Child6" presStyleLbl="node1" presStyleIdx="5" presStyleCnt="6">
        <dgm:presLayoutVars>
          <dgm:chMax val="0"/>
          <dgm:chPref val="0"/>
          <dgm:bulletEnabled val="1"/>
        </dgm:presLayoutVars>
      </dgm:prSet>
      <dgm:spPr/>
      <dgm:t>
        <a:bodyPr/>
        <a:lstStyle/>
        <a:p>
          <a:pPr rtl="1"/>
          <a:endParaRPr lang="ar-IQ"/>
        </a:p>
      </dgm:t>
    </dgm:pt>
  </dgm:ptLst>
  <dgm:cxnLst>
    <dgm:cxn modelId="{EE54DA76-4A3A-4D9D-9011-4024E7669E87}" srcId="{75A174FD-7D87-4DB9-9FA4-3F9CCDBCF215}" destId="{6610AA4F-3E06-4CA7-A0BF-140B825470FF}" srcOrd="0" destOrd="0" parTransId="{C158077F-C89D-43E6-BC98-60AB34EC5E79}" sibTransId="{A0593A4E-DAC3-4817-B5B7-879A0AA1ED26}"/>
    <dgm:cxn modelId="{FD8F7B1C-89B4-43A1-8596-28ABAE2B6CC4}" type="presOf" srcId="{75A174FD-7D87-4DB9-9FA4-3F9CCDBCF215}" destId="{4D9B73DC-66EF-4447-BE10-D53EC7F79887}" srcOrd="0" destOrd="0" presId="urn:microsoft.com/office/officeart/2011/layout/HexagonRadial"/>
    <dgm:cxn modelId="{00E3C5B9-FCFB-4601-B21E-CAA70CD96DDE}" srcId="{D8CF0FC1-5063-40BD-9833-CC484D6DC8C5}" destId="{75A174FD-7D87-4DB9-9FA4-3F9CCDBCF215}" srcOrd="0" destOrd="0" parTransId="{D4365AAF-454A-4614-A8AF-487AEA6375A6}" sibTransId="{CF237FD7-8496-4D02-856D-6EE4A1964021}"/>
    <dgm:cxn modelId="{4A3761ED-F62C-448E-81FC-782CA265D859}" type="presOf" srcId="{292D0DF7-E30E-4515-A11F-534B3FC2BAF1}" destId="{2289D9DB-386B-4145-A1CA-842550E78EB2}" srcOrd="0" destOrd="0" presId="urn:microsoft.com/office/officeart/2011/layout/HexagonRadial"/>
    <dgm:cxn modelId="{4156E282-A2F9-42DE-AA91-1ADE22701FB8}" type="presOf" srcId="{D8CF0FC1-5063-40BD-9833-CC484D6DC8C5}" destId="{46F76071-7902-45C2-AF48-D0196214C040}" srcOrd="0" destOrd="0" presId="urn:microsoft.com/office/officeart/2011/layout/HexagonRadial"/>
    <dgm:cxn modelId="{AA7773C2-CA13-48ED-8524-034364FFF44E}" type="presOf" srcId="{D13D984A-2EBD-46BD-BF5E-53B20BB7C000}" destId="{AD8F5127-CAE3-430E-8864-AA3468036415}" srcOrd="0" destOrd="0" presId="urn:microsoft.com/office/officeart/2011/layout/HexagonRadial"/>
    <dgm:cxn modelId="{51F69C5B-A97D-412D-8B6F-B1F8DF4A3C71}" type="presOf" srcId="{E5FC4362-D042-405F-A02E-DF4B8945DC0D}" destId="{6C20D1A6-A8E2-48A3-BF3C-B8D0DB63ADD3}" srcOrd="0" destOrd="0" presId="urn:microsoft.com/office/officeart/2011/layout/HexagonRadial"/>
    <dgm:cxn modelId="{CD4703BC-7B0F-4FEE-9081-E063F5EB79D5}" srcId="{75A174FD-7D87-4DB9-9FA4-3F9CCDBCF215}" destId="{E76042F1-9675-4651-96FB-29526EBA4C54}" srcOrd="2" destOrd="0" parTransId="{207DC025-5F94-494A-A9EC-1FDA12896534}" sibTransId="{9D3A1B6C-FBAE-4C18-B02F-EBB6D0744FCB}"/>
    <dgm:cxn modelId="{6C27B46E-2B26-40BF-A09B-7EFEB55B05F8}" type="presOf" srcId="{972FBFBA-8068-4680-98BA-3F2F9264FB3F}" destId="{EB7BD7CC-2944-4295-A000-836AFD7923FA}" srcOrd="0" destOrd="0" presId="urn:microsoft.com/office/officeart/2011/layout/HexagonRadial"/>
    <dgm:cxn modelId="{597E70CF-8B48-4797-B01B-9249E0518FB1}" srcId="{75A174FD-7D87-4DB9-9FA4-3F9CCDBCF215}" destId="{972FBFBA-8068-4680-98BA-3F2F9264FB3F}" srcOrd="1" destOrd="0" parTransId="{FF06BA43-A9B1-4F09-8721-1D3008CF2DBF}" sibTransId="{1DAF5EEA-3A14-4049-A4AE-C696A125337D}"/>
    <dgm:cxn modelId="{AE1FCA9F-937E-4255-BE80-2C19189A79AB}" srcId="{75A174FD-7D87-4DB9-9FA4-3F9CCDBCF215}" destId="{E5FC4362-D042-405F-A02E-DF4B8945DC0D}" srcOrd="3" destOrd="0" parTransId="{AB4C3744-188E-4997-A7A6-8FA9AF417953}" sibTransId="{AF6703C5-1D03-41BA-8AD7-29D51A1B6697}"/>
    <dgm:cxn modelId="{3D0D48E6-B9E7-49D5-88F4-21733877D9C9}" srcId="{75A174FD-7D87-4DB9-9FA4-3F9CCDBCF215}" destId="{D13D984A-2EBD-46BD-BF5E-53B20BB7C000}" srcOrd="5" destOrd="0" parTransId="{F47C517A-89D9-4BDD-B66D-24933EC77FE3}" sibTransId="{993AAD32-7223-40AC-9C36-021974996D4F}"/>
    <dgm:cxn modelId="{1579FB08-DE5E-406D-974B-5F279A45573A}" type="presOf" srcId="{E76042F1-9675-4651-96FB-29526EBA4C54}" destId="{86C1FBA7-D0A4-4A89-A3A6-3CAB01C8329C}" srcOrd="0" destOrd="0" presId="urn:microsoft.com/office/officeart/2011/layout/HexagonRadial"/>
    <dgm:cxn modelId="{70D8BD3F-DE98-4A19-BFB8-3E08CB7008B2}" srcId="{75A174FD-7D87-4DB9-9FA4-3F9CCDBCF215}" destId="{292D0DF7-E30E-4515-A11F-534B3FC2BAF1}" srcOrd="4" destOrd="0" parTransId="{2BEA57F0-55B0-4537-8B76-88806BB65C54}" sibTransId="{C65553BC-FBA8-40E7-B3D3-3EF43476EF56}"/>
    <dgm:cxn modelId="{200949C1-8369-4EDD-9692-C6C2C7CED7E5}" type="presOf" srcId="{6610AA4F-3E06-4CA7-A0BF-140B825470FF}" destId="{A7015E23-169E-4488-8836-1B2C0387DA1E}" srcOrd="0" destOrd="0" presId="urn:microsoft.com/office/officeart/2011/layout/HexagonRadial"/>
    <dgm:cxn modelId="{7A901924-A92E-4ED1-94D4-F2330F043A70}" type="presParOf" srcId="{46F76071-7902-45C2-AF48-D0196214C040}" destId="{4D9B73DC-66EF-4447-BE10-D53EC7F79887}" srcOrd="0" destOrd="0" presId="urn:microsoft.com/office/officeart/2011/layout/HexagonRadial"/>
    <dgm:cxn modelId="{143DA846-A21E-4789-B79D-2DD6C582B0E0}" type="presParOf" srcId="{46F76071-7902-45C2-AF48-D0196214C040}" destId="{A7BB9186-308F-4DED-B3F9-813F8EE06817}" srcOrd="1" destOrd="0" presId="urn:microsoft.com/office/officeart/2011/layout/HexagonRadial"/>
    <dgm:cxn modelId="{7F379BEA-E3B7-406C-9764-BC7827DE357C}" type="presParOf" srcId="{A7BB9186-308F-4DED-B3F9-813F8EE06817}" destId="{48164F1E-96BC-4C52-8C10-4B91C3AA7EAF}" srcOrd="0" destOrd="0" presId="urn:microsoft.com/office/officeart/2011/layout/HexagonRadial"/>
    <dgm:cxn modelId="{44A433A3-F041-4617-AC55-6C2C7A8E2D14}" type="presParOf" srcId="{46F76071-7902-45C2-AF48-D0196214C040}" destId="{A7015E23-169E-4488-8836-1B2C0387DA1E}" srcOrd="2" destOrd="0" presId="urn:microsoft.com/office/officeart/2011/layout/HexagonRadial"/>
    <dgm:cxn modelId="{BA5B8D50-D9F8-4BC0-9EBB-758E385F94BE}" type="presParOf" srcId="{46F76071-7902-45C2-AF48-D0196214C040}" destId="{16A7C5C6-9F69-49F0-AD02-5E7CC3FA0FBF}" srcOrd="3" destOrd="0" presId="urn:microsoft.com/office/officeart/2011/layout/HexagonRadial"/>
    <dgm:cxn modelId="{DDEB4404-0B09-470E-A1AF-0A2CFA9CA2B3}" type="presParOf" srcId="{16A7C5C6-9F69-49F0-AD02-5E7CC3FA0FBF}" destId="{1AD88B46-F096-4BB0-8433-612FAE968A39}" srcOrd="0" destOrd="0" presId="urn:microsoft.com/office/officeart/2011/layout/HexagonRadial"/>
    <dgm:cxn modelId="{226912FA-C1FC-41F3-A9C0-230B10E0BB7F}" type="presParOf" srcId="{46F76071-7902-45C2-AF48-D0196214C040}" destId="{EB7BD7CC-2944-4295-A000-836AFD7923FA}" srcOrd="4" destOrd="0" presId="urn:microsoft.com/office/officeart/2011/layout/HexagonRadial"/>
    <dgm:cxn modelId="{F3DB36A9-86C0-45C5-829E-FE6A267FB629}" type="presParOf" srcId="{46F76071-7902-45C2-AF48-D0196214C040}" destId="{80D3CD53-1541-4488-9748-D29EC8367B9F}" srcOrd="5" destOrd="0" presId="urn:microsoft.com/office/officeart/2011/layout/HexagonRadial"/>
    <dgm:cxn modelId="{E6660730-3A5A-4EE8-B55B-C1B5B838EEFE}" type="presParOf" srcId="{80D3CD53-1541-4488-9748-D29EC8367B9F}" destId="{5CA211BB-2225-46FA-A79E-FE240F6DF26D}" srcOrd="0" destOrd="0" presId="urn:microsoft.com/office/officeart/2011/layout/HexagonRadial"/>
    <dgm:cxn modelId="{8D79E261-C68C-4344-80F1-2A9D62D9079E}" type="presParOf" srcId="{46F76071-7902-45C2-AF48-D0196214C040}" destId="{86C1FBA7-D0A4-4A89-A3A6-3CAB01C8329C}" srcOrd="6" destOrd="0" presId="urn:microsoft.com/office/officeart/2011/layout/HexagonRadial"/>
    <dgm:cxn modelId="{659DEEDD-E8D8-4CB3-9E6E-8B223DD23B3E}" type="presParOf" srcId="{46F76071-7902-45C2-AF48-D0196214C040}" destId="{AFD9AD78-0986-45D2-A262-A5EE9A935E39}" srcOrd="7" destOrd="0" presId="urn:microsoft.com/office/officeart/2011/layout/HexagonRadial"/>
    <dgm:cxn modelId="{DBFF39DA-50D9-4F9F-9347-4A420028D5E3}" type="presParOf" srcId="{AFD9AD78-0986-45D2-A262-A5EE9A935E39}" destId="{A71528D2-056F-4C6A-B51C-94994C954ADB}" srcOrd="0" destOrd="0" presId="urn:microsoft.com/office/officeart/2011/layout/HexagonRadial"/>
    <dgm:cxn modelId="{BA4D739A-ACE5-4FF2-A645-D10DC1F2D909}" type="presParOf" srcId="{46F76071-7902-45C2-AF48-D0196214C040}" destId="{6C20D1A6-A8E2-48A3-BF3C-B8D0DB63ADD3}" srcOrd="8" destOrd="0" presId="urn:microsoft.com/office/officeart/2011/layout/HexagonRadial"/>
    <dgm:cxn modelId="{002FFF05-3073-46BE-AD11-A31D821A569C}" type="presParOf" srcId="{46F76071-7902-45C2-AF48-D0196214C040}" destId="{447286E4-5A8B-4D8E-B8CD-9AB6D26F46F9}" srcOrd="9" destOrd="0" presId="urn:microsoft.com/office/officeart/2011/layout/HexagonRadial"/>
    <dgm:cxn modelId="{C705B4B0-C4BC-470D-AF58-FEB30B2A7977}" type="presParOf" srcId="{447286E4-5A8B-4D8E-B8CD-9AB6D26F46F9}" destId="{EB4AA033-7471-4094-B0FF-B4B75A796F3E}" srcOrd="0" destOrd="0" presId="urn:microsoft.com/office/officeart/2011/layout/HexagonRadial"/>
    <dgm:cxn modelId="{74F6A2CC-899B-463C-9E6F-45590C232C20}" type="presParOf" srcId="{46F76071-7902-45C2-AF48-D0196214C040}" destId="{2289D9DB-386B-4145-A1CA-842550E78EB2}" srcOrd="10" destOrd="0" presId="urn:microsoft.com/office/officeart/2011/layout/HexagonRadial"/>
    <dgm:cxn modelId="{5133E849-5E10-44F5-9EBA-95043A132494}" type="presParOf" srcId="{46F76071-7902-45C2-AF48-D0196214C040}" destId="{E46D74D2-DFFE-4641-802F-BCFA0AF61A9F}" srcOrd="11" destOrd="0" presId="urn:microsoft.com/office/officeart/2011/layout/HexagonRadial"/>
    <dgm:cxn modelId="{0F4C9F9D-9D22-4E9C-BB83-3A763DC78B04}" type="presParOf" srcId="{E46D74D2-DFFE-4641-802F-BCFA0AF61A9F}" destId="{44544831-AC4E-4D70-93B7-28E6D402F8F2}" srcOrd="0" destOrd="0" presId="urn:microsoft.com/office/officeart/2011/layout/HexagonRadial"/>
    <dgm:cxn modelId="{AC4D200E-ECFE-44E0-B9E4-C39A479FC6D2}" type="presParOf" srcId="{46F76071-7902-45C2-AF48-D0196214C040}" destId="{AD8F5127-CAE3-430E-8864-AA3468036415}"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9B73DC-66EF-4447-BE10-D53EC7F79887}">
      <dsp:nvSpPr>
        <dsp:cNvPr id="0" name=""/>
        <dsp:cNvSpPr/>
      </dsp:nvSpPr>
      <dsp:spPr>
        <a:xfrm>
          <a:off x="1639202" y="819667"/>
          <a:ext cx="1041833" cy="901228"/>
        </a:xfrm>
        <a:prstGeom prst="hexagon">
          <a:avLst>
            <a:gd name="adj" fmla="val 28570"/>
            <a:gd name="vf" fmla="val 11547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en-US" sz="1400" kern="1200" dirty="0" smtClean="0"/>
            <a:t>Horse </a:t>
          </a:r>
          <a:endParaRPr lang="ar-IQ" sz="1400" kern="1200" dirty="0"/>
        </a:p>
      </dsp:txBody>
      <dsp:txXfrm>
        <a:off x="1811848" y="969013"/>
        <a:ext cx="696541" cy="602536"/>
      </dsp:txXfrm>
    </dsp:sp>
    <dsp:sp modelId="{1AD88B46-F096-4BB0-8433-612FAE968A39}">
      <dsp:nvSpPr>
        <dsp:cNvPr id="0" name=""/>
        <dsp:cNvSpPr/>
      </dsp:nvSpPr>
      <dsp:spPr>
        <a:xfrm>
          <a:off x="2291590" y="388491"/>
          <a:ext cx="393080" cy="338691"/>
        </a:xfrm>
        <a:prstGeom prst="hexagon">
          <a:avLst>
            <a:gd name="adj" fmla="val 28900"/>
            <a:gd name="vf" fmla="val 115470"/>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A7015E23-169E-4488-8836-1B2C0387DA1E}">
      <dsp:nvSpPr>
        <dsp:cNvPr id="0" name=""/>
        <dsp:cNvSpPr/>
      </dsp:nvSpPr>
      <dsp:spPr>
        <a:xfrm>
          <a:off x="1735169" y="0"/>
          <a:ext cx="853775" cy="738615"/>
        </a:xfrm>
        <a:prstGeom prst="hexagon">
          <a:avLst>
            <a:gd name="adj" fmla="val 28570"/>
            <a:gd name="vf" fmla="val 11547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en-US" sz="1400" kern="1200" dirty="0" smtClean="0"/>
            <a:t>animal</a:t>
          </a:r>
          <a:endParaRPr lang="ar-IQ" sz="1400" kern="1200" dirty="0"/>
        </a:p>
      </dsp:txBody>
      <dsp:txXfrm>
        <a:off x="1876658" y="122404"/>
        <a:ext cx="570797" cy="493807"/>
      </dsp:txXfrm>
    </dsp:sp>
    <dsp:sp modelId="{5CA211BB-2225-46FA-A79E-FE240F6DF26D}">
      <dsp:nvSpPr>
        <dsp:cNvPr id="0" name=""/>
        <dsp:cNvSpPr/>
      </dsp:nvSpPr>
      <dsp:spPr>
        <a:xfrm>
          <a:off x="2750345" y="1021662"/>
          <a:ext cx="393080" cy="338691"/>
        </a:xfrm>
        <a:prstGeom prst="hexagon">
          <a:avLst>
            <a:gd name="adj" fmla="val 28900"/>
            <a:gd name="vf" fmla="val 115470"/>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EB7BD7CC-2944-4295-A000-836AFD7923FA}">
      <dsp:nvSpPr>
        <dsp:cNvPr id="0" name=""/>
        <dsp:cNvSpPr/>
      </dsp:nvSpPr>
      <dsp:spPr>
        <a:xfrm>
          <a:off x="2518180" y="454298"/>
          <a:ext cx="853775" cy="738615"/>
        </a:xfrm>
        <a:prstGeom prst="hexagon">
          <a:avLst>
            <a:gd name="adj" fmla="val 28570"/>
            <a:gd name="vf" fmla="val 115470"/>
          </a:avLst>
        </a:prstGeom>
        <a:gradFill rotWithShape="0">
          <a:gsLst>
            <a:gs pos="0">
              <a:schemeClr val="accent2">
                <a:hueOff val="231594"/>
                <a:satOff val="573"/>
                <a:lumOff val="510"/>
                <a:alphaOff val="0"/>
                <a:shade val="51000"/>
                <a:satMod val="130000"/>
              </a:schemeClr>
            </a:gs>
            <a:gs pos="80000">
              <a:schemeClr val="accent2">
                <a:hueOff val="231594"/>
                <a:satOff val="573"/>
                <a:lumOff val="510"/>
                <a:alphaOff val="0"/>
                <a:shade val="93000"/>
                <a:satMod val="130000"/>
              </a:schemeClr>
            </a:gs>
            <a:gs pos="100000">
              <a:schemeClr val="accent2">
                <a:hueOff val="231594"/>
                <a:satOff val="573"/>
                <a:lumOff val="51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en-US" sz="1400" kern="1200" dirty="0" smtClean="0"/>
            <a:t>Cow </a:t>
          </a:r>
          <a:endParaRPr lang="ar-IQ" sz="1400" kern="1200" dirty="0"/>
        </a:p>
      </dsp:txBody>
      <dsp:txXfrm>
        <a:off x="2659669" y="576702"/>
        <a:ext cx="570797" cy="493807"/>
      </dsp:txXfrm>
    </dsp:sp>
    <dsp:sp modelId="{A71528D2-056F-4C6A-B51C-94994C954ADB}">
      <dsp:nvSpPr>
        <dsp:cNvPr id="0" name=""/>
        <dsp:cNvSpPr/>
      </dsp:nvSpPr>
      <dsp:spPr>
        <a:xfrm>
          <a:off x="2431664" y="1736395"/>
          <a:ext cx="393080" cy="338691"/>
        </a:xfrm>
        <a:prstGeom prst="hexagon">
          <a:avLst>
            <a:gd name="adj" fmla="val 28900"/>
            <a:gd name="vf" fmla="val 115470"/>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86C1FBA7-D0A4-4A89-A3A6-3CAB01C8329C}">
      <dsp:nvSpPr>
        <dsp:cNvPr id="0" name=""/>
        <dsp:cNvSpPr/>
      </dsp:nvSpPr>
      <dsp:spPr>
        <a:xfrm>
          <a:off x="2518180" y="1347395"/>
          <a:ext cx="853775" cy="738615"/>
        </a:xfrm>
        <a:prstGeom prst="hexagon">
          <a:avLst>
            <a:gd name="adj" fmla="val 28570"/>
            <a:gd name="vf" fmla="val 115470"/>
          </a:avLst>
        </a:prstGeom>
        <a:gradFill rotWithShape="0">
          <a:gsLst>
            <a:gs pos="0">
              <a:schemeClr val="accent2">
                <a:hueOff val="463188"/>
                <a:satOff val="1146"/>
                <a:lumOff val="1020"/>
                <a:alphaOff val="0"/>
                <a:shade val="51000"/>
                <a:satMod val="130000"/>
              </a:schemeClr>
            </a:gs>
            <a:gs pos="80000">
              <a:schemeClr val="accent2">
                <a:hueOff val="463188"/>
                <a:satOff val="1146"/>
                <a:lumOff val="1020"/>
                <a:alphaOff val="0"/>
                <a:shade val="93000"/>
                <a:satMod val="130000"/>
              </a:schemeClr>
            </a:gs>
            <a:gs pos="100000">
              <a:schemeClr val="accent2">
                <a:hueOff val="463188"/>
                <a:satOff val="1146"/>
                <a:lumOff val="102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en-US" sz="1400" kern="1200" dirty="0" smtClean="0"/>
            <a:t>Mar </a:t>
          </a:r>
          <a:endParaRPr lang="ar-IQ" sz="2300" kern="1200" dirty="0"/>
        </a:p>
      </dsp:txBody>
      <dsp:txXfrm>
        <a:off x="2659669" y="1469799"/>
        <a:ext cx="570797" cy="493807"/>
      </dsp:txXfrm>
    </dsp:sp>
    <dsp:sp modelId="{EB4AA033-7471-4094-B0FF-B4B75A796F3E}">
      <dsp:nvSpPr>
        <dsp:cNvPr id="0" name=""/>
        <dsp:cNvSpPr/>
      </dsp:nvSpPr>
      <dsp:spPr>
        <a:xfrm>
          <a:off x="1641140" y="1810586"/>
          <a:ext cx="393080" cy="338691"/>
        </a:xfrm>
        <a:prstGeom prst="hexagon">
          <a:avLst>
            <a:gd name="adj" fmla="val 28900"/>
            <a:gd name="vf" fmla="val 115470"/>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6C20D1A6-A8E2-48A3-BF3C-B8D0DB63ADD3}">
      <dsp:nvSpPr>
        <dsp:cNvPr id="0" name=""/>
        <dsp:cNvSpPr/>
      </dsp:nvSpPr>
      <dsp:spPr>
        <a:xfrm>
          <a:off x="1735169" y="1802202"/>
          <a:ext cx="853775" cy="738615"/>
        </a:xfrm>
        <a:prstGeom prst="hexagon">
          <a:avLst>
            <a:gd name="adj" fmla="val 28570"/>
            <a:gd name="vf" fmla="val 115470"/>
          </a:avLst>
        </a:prstGeom>
        <a:gradFill rotWithShape="0">
          <a:gsLst>
            <a:gs pos="0">
              <a:schemeClr val="accent2">
                <a:hueOff val="694783"/>
                <a:satOff val="1719"/>
                <a:lumOff val="1529"/>
                <a:alphaOff val="0"/>
                <a:shade val="51000"/>
                <a:satMod val="130000"/>
              </a:schemeClr>
            </a:gs>
            <a:gs pos="80000">
              <a:schemeClr val="accent2">
                <a:hueOff val="694783"/>
                <a:satOff val="1719"/>
                <a:lumOff val="1529"/>
                <a:alphaOff val="0"/>
                <a:shade val="93000"/>
                <a:satMod val="130000"/>
              </a:schemeClr>
            </a:gs>
            <a:gs pos="100000">
              <a:schemeClr val="accent2">
                <a:hueOff val="694783"/>
                <a:satOff val="1719"/>
                <a:lumOff val="152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rtl="1">
            <a:lnSpc>
              <a:spcPct val="90000"/>
            </a:lnSpc>
            <a:spcBef>
              <a:spcPct val="0"/>
            </a:spcBef>
            <a:spcAft>
              <a:spcPct val="35000"/>
            </a:spcAft>
          </a:pPr>
          <a:r>
            <a:rPr lang="en-US" sz="1100" kern="1200" dirty="0" smtClean="0"/>
            <a:t>Mustang </a:t>
          </a:r>
          <a:endParaRPr lang="ar-IQ" sz="1100" kern="1200" dirty="0"/>
        </a:p>
      </dsp:txBody>
      <dsp:txXfrm>
        <a:off x="1876658" y="1924606"/>
        <a:ext cx="570797" cy="493807"/>
      </dsp:txXfrm>
    </dsp:sp>
    <dsp:sp modelId="{44544831-AC4E-4D70-93B7-28E6D402F8F2}">
      <dsp:nvSpPr>
        <dsp:cNvPr id="0" name=""/>
        <dsp:cNvSpPr/>
      </dsp:nvSpPr>
      <dsp:spPr>
        <a:xfrm>
          <a:off x="1174872" y="1177669"/>
          <a:ext cx="393080" cy="338691"/>
        </a:xfrm>
        <a:prstGeom prst="hexagon">
          <a:avLst>
            <a:gd name="adj" fmla="val 28900"/>
            <a:gd name="vf" fmla="val 115470"/>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2289D9DB-386B-4145-A1CA-842550E78EB2}">
      <dsp:nvSpPr>
        <dsp:cNvPr id="0" name=""/>
        <dsp:cNvSpPr/>
      </dsp:nvSpPr>
      <dsp:spPr>
        <a:xfrm>
          <a:off x="948523" y="1347903"/>
          <a:ext cx="853775" cy="738615"/>
        </a:xfrm>
        <a:prstGeom prst="hexagon">
          <a:avLst>
            <a:gd name="adj" fmla="val 28570"/>
            <a:gd name="vf" fmla="val 115470"/>
          </a:avLst>
        </a:prstGeom>
        <a:gradFill rotWithShape="0">
          <a:gsLst>
            <a:gs pos="0">
              <a:schemeClr val="accent2">
                <a:hueOff val="926377"/>
                <a:satOff val="2292"/>
                <a:lumOff val="2039"/>
                <a:alphaOff val="0"/>
                <a:shade val="51000"/>
                <a:satMod val="130000"/>
              </a:schemeClr>
            </a:gs>
            <a:gs pos="80000">
              <a:schemeClr val="accent2">
                <a:hueOff val="926377"/>
                <a:satOff val="2292"/>
                <a:lumOff val="2039"/>
                <a:alphaOff val="0"/>
                <a:shade val="93000"/>
                <a:satMod val="130000"/>
              </a:schemeClr>
            </a:gs>
            <a:gs pos="100000">
              <a:schemeClr val="accent2">
                <a:hueOff val="926377"/>
                <a:satOff val="2292"/>
                <a:lumOff val="20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en-US" sz="1200" kern="1200" dirty="0" smtClean="0"/>
            <a:t>hoof</a:t>
          </a:r>
          <a:endParaRPr lang="ar-IQ" sz="1200" kern="1200" dirty="0"/>
        </a:p>
      </dsp:txBody>
      <dsp:txXfrm>
        <a:off x="1090012" y="1470307"/>
        <a:ext cx="570797" cy="493807"/>
      </dsp:txXfrm>
    </dsp:sp>
    <dsp:sp modelId="{AD8F5127-CAE3-430E-8864-AA3468036415}">
      <dsp:nvSpPr>
        <dsp:cNvPr id="0" name=""/>
        <dsp:cNvSpPr/>
      </dsp:nvSpPr>
      <dsp:spPr>
        <a:xfrm>
          <a:off x="948523" y="453281"/>
          <a:ext cx="853775" cy="738615"/>
        </a:xfrm>
        <a:prstGeom prst="hexagon">
          <a:avLst>
            <a:gd name="adj" fmla="val 28570"/>
            <a:gd name="vf" fmla="val 115470"/>
          </a:avLst>
        </a:prstGeom>
        <a:gradFill rotWithShape="0">
          <a:gsLst>
            <a:gs pos="0">
              <a:schemeClr val="accent2">
                <a:hueOff val="1157971"/>
                <a:satOff val="2865"/>
                <a:lumOff val="2549"/>
                <a:alphaOff val="0"/>
                <a:shade val="51000"/>
                <a:satMod val="130000"/>
              </a:schemeClr>
            </a:gs>
            <a:gs pos="80000">
              <a:schemeClr val="accent2">
                <a:hueOff val="1157971"/>
                <a:satOff val="2865"/>
                <a:lumOff val="2549"/>
                <a:alphaOff val="0"/>
                <a:shade val="93000"/>
                <a:satMod val="130000"/>
              </a:schemeClr>
            </a:gs>
            <a:gs pos="100000">
              <a:schemeClr val="accent2">
                <a:hueOff val="1157971"/>
                <a:satOff val="2865"/>
                <a:lumOff val="254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en-US" sz="1400" kern="1200" dirty="0" smtClean="0"/>
            <a:t>stable</a:t>
          </a:r>
          <a:endParaRPr lang="ar-IQ" sz="800" kern="1200" dirty="0"/>
        </a:p>
      </dsp:txBody>
      <dsp:txXfrm>
        <a:off x="1090012" y="575685"/>
        <a:ext cx="570797" cy="493807"/>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452B2B-0BBC-4845-BD5C-6186374697E3}" type="datetimeFigureOut">
              <a:rPr lang="ko-KR" altLang="en-US" smtClean="0"/>
              <a:t>2018-11-02</a:t>
            </a:fld>
            <a:endParaRPr lang="ko-KR" alt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2153E3-D943-4A51-8AD5-41FA50EBC5B2}" type="slidenum">
              <a:rPr lang="ko-KR" altLang="en-US" smtClean="0"/>
              <a:t>‹#›</a:t>
            </a:fld>
            <a:endParaRPr lang="ko-KR" altLang="en-US" dirty="0"/>
          </a:p>
        </p:txBody>
      </p:sp>
    </p:spTree>
    <p:extLst>
      <p:ext uri="{BB962C8B-B14F-4D97-AF65-F5344CB8AC3E}">
        <p14:creationId xmlns:p14="http://schemas.microsoft.com/office/powerpoint/2010/main" val="115958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BC63B11-4B76-4DD0-9BF5-A607CE22691E}" type="datetimeFigureOut">
              <a:rPr lang="ar-IQ" smtClean="0"/>
              <a:t>23/02/1440</a:t>
            </a:fld>
            <a:endParaRPr lang="ar-IQ"/>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87FD5DF-6187-4C93-940D-0F5DA16A782D}" type="slidenum">
              <a:rPr lang="ar-IQ" smtClean="0"/>
              <a:t>‹#›</a:t>
            </a:fld>
            <a:endParaRPr lang="ar-IQ"/>
          </a:p>
        </p:txBody>
      </p:sp>
    </p:spTree>
    <p:extLst>
      <p:ext uri="{BB962C8B-B14F-4D97-AF65-F5344CB8AC3E}">
        <p14:creationId xmlns:p14="http://schemas.microsoft.com/office/powerpoint/2010/main" val="376111411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F87FD5DF-6187-4C93-940D-0F5DA16A782D}" type="slidenum">
              <a:rPr lang="ar-IQ" smtClean="0"/>
              <a:t>23</a:t>
            </a:fld>
            <a:endParaRPr lang="ar-IQ"/>
          </a:p>
        </p:txBody>
      </p:sp>
    </p:spTree>
    <p:extLst>
      <p:ext uri="{BB962C8B-B14F-4D97-AF65-F5344CB8AC3E}">
        <p14:creationId xmlns:p14="http://schemas.microsoft.com/office/powerpoint/2010/main" val="16468728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5"/>
          <p:cNvSpPr>
            <a:spLocks noGrp="1"/>
          </p:cNvSpPr>
          <p:nvPr>
            <p:ph type="title" hasCustomPrompt="1"/>
          </p:nvPr>
        </p:nvSpPr>
        <p:spPr>
          <a:xfrm>
            <a:off x="0" y="627534"/>
            <a:ext cx="9144000" cy="533308"/>
          </a:xfrm>
          <a:prstGeom prst="rect">
            <a:avLst/>
          </a:prstGeom>
        </p:spPr>
        <p:txBody>
          <a:bodyPr anchor="ctr"/>
          <a:lstStyle>
            <a:lvl1pPr>
              <a:buFontTx/>
              <a:buNone/>
              <a:defRPr sz="3600" b="1">
                <a:solidFill>
                  <a:schemeClr val="tx1">
                    <a:lumMod val="75000"/>
                    <a:lumOff val="25000"/>
                  </a:schemeClr>
                </a:solidFill>
                <a:latin typeface="+mj-lt"/>
                <a:cs typeface="Arial" pitchFamily="34" charset="0"/>
              </a:defRPr>
            </a:lvl1pPr>
          </a:lstStyle>
          <a:p>
            <a:r>
              <a:rPr lang="en-US" altLang="ko-KR" dirty="0">
                <a:ea typeface="맑은 고딕" pitchFamily="50" charset="-127"/>
              </a:rPr>
              <a:t>FREE PPT TEMPLATES</a:t>
            </a:r>
            <a:endParaRPr lang="ko-KR" altLang="en-US" dirty="0"/>
          </a:p>
        </p:txBody>
      </p:sp>
      <p:sp>
        <p:nvSpPr>
          <p:cNvPr id="4" name="Text Placeholder 9">
            <a:extLst>
              <a:ext uri="{FF2B5EF4-FFF2-40B4-BE49-F238E27FC236}">
                <a16:creationId xmlns="" xmlns:a16="http://schemas.microsoft.com/office/drawing/2014/main" id="{B3F0AB86-7940-4230-BC06-4EF20DC497B6}"/>
              </a:ext>
            </a:extLst>
          </p:cNvPr>
          <p:cNvSpPr>
            <a:spLocks noGrp="1"/>
          </p:cNvSpPr>
          <p:nvPr>
            <p:ph type="body" sz="quarter" idx="12" hasCustomPrompt="1"/>
          </p:nvPr>
        </p:nvSpPr>
        <p:spPr>
          <a:xfrm>
            <a:off x="0" y="1203598"/>
            <a:ext cx="9143999" cy="432000"/>
          </a:xfrm>
          <a:prstGeom prst="rect">
            <a:avLst/>
          </a:prstGeom>
        </p:spPr>
        <p:txBody>
          <a:bodyPr lIns="108000" anchor="ctr"/>
          <a:lstStyle>
            <a:lvl1pPr marL="0" indent="0" algn="ctr">
              <a:buNone/>
              <a:defRPr sz="1200" b="1" baseline="0">
                <a:solidFill>
                  <a:schemeClr val="tx1"/>
                </a:solidFill>
                <a:effectLst/>
                <a:latin typeface="+mn-lt"/>
                <a:cs typeface="Arial" pitchFamily="34" charset="0"/>
              </a:defRPr>
            </a:lvl1pPr>
          </a:lstStyle>
          <a:p>
            <a:pPr lvl="0"/>
            <a:r>
              <a:rPr lang="en-US" altLang="ko-KR" dirty="0"/>
              <a:t>INSTERT THE TITLE</a:t>
            </a:r>
          </a:p>
          <a:p>
            <a:pPr lvl="0"/>
            <a:r>
              <a:rPr lang="en-US" altLang="ko-KR" dirty="0"/>
              <a:t>OF YOUR PRESENTATION HERE</a:t>
            </a:r>
            <a:endParaRPr lang="ko-KR" altLang="en-US" dirty="0"/>
          </a:p>
        </p:txBody>
      </p:sp>
    </p:spTree>
    <p:extLst>
      <p:ext uri="{BB962C8B-B14F-4D97-AF65-F5344CB8AC3E}">
        <p14:creationId xmlns:p14="http://schemas.microsoft.com/office/powerpoint/2010/main" val="3904619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Picture Placeholder 2"/>
          <p:cNvSpPr>
            <a:spLocks noGrp="1"/>
          </p:cNvSpPr>
          <p:nvPr>
            <p:ph type="pic" idx="12" hasCustomPrompt="1"/>
          </p:nvPr>
        </p:nvSpPr>
        <p:spPr>
          <a:xfrm>
            <a:off x="0" y="-1"/>
            <a:ext cx="9144000" cy="271621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2502024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7" name="Picture Placeholder 2"/>
          <p:cNvSpPr>
            <a:spLocks noGrp="1"/>
          </p:cNvSpPr>
          <p:nvPr>
            <p:ph type="pic" idx="13" hasCustomPrompt="1"/>
          </p:nvPr>
        </p:nvSpPr>
        <p:spPr>
          <a:xfrm>
            <a:off x="548178" y="557440"/>
            <a:ext cx="2592000" cy="40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9" name="Picture Placeholder 2"/>
          <p:cNvSpPr>
            <a:spLocks noGrp="1"/>
          </p:cNvSpPr>
          <p:nvPr>
            <p:ph type="pic" idx="14" hasCustomPrompt="1"/>
          </p:nvPr>
        </p:nvSpPr>
        <p:spPr>
          <a:xfrm>
            <a:off x="6012448" y="557440"/>
            <a:ext cx="2592000" cy="40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15" name="Picture Placeholder 2"/>
          <p:cNvSpPr>
            <a:spLocks noGrp="1"/>
          </p:cNvSpPr>
          <p:nvPr>
            <p:ph type="pic" idx="15" hasCustomPrompt="1"/>
          </p:nvPr>
        </p:nvSpPr>
        <p:spPr>
          <a:xfrm>
            <a:off x="3280313" y="557440"/>
            <a:ext cx="2592000" cy="4032000"/>
          </a:xfrm>
          <a:prstGeom prst="rect">
            <a:avLst/>
          </a:prstGeom>
          <a:solidFill>
            <a:schemeClr val="bg1">
              <a:lumMod val="7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128208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Picture Placeholder 2"/>
          <p:cNvSpPr>
            <a:spLocks noGrp="1"/>
          </p:cNvSpPr>
          <p:nvPr>
            <p:ph type="pic" idx="13" hasCustomPrompt="1"/>
          </p:nvPr>
        </p:nvSpPr>
        <p:spPr>
          <a:xfrm>
            <a:off x="3059900" y="1"/>
            <a:ext cx="3024200" cy="257175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4" name="Picture Placeholder 2"/>
          <p:cNvSpPr>
            <a:spLocks noGrp="1"/>
          </p:cNvSpPr>
          <p:nvPr>
            <p:ph type="pic" idx="14" hasCustomPrompt="1"/>
          </p:nvPr>
        </p:nvSpPr>
        <p:spPr>
          <a:xfrm>
            <a:off x="4572100" y="2571750"/>
            <a:ext cx="1512000" cy="257175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5" name="Picture Placeholder 2"/>
          <p:cNvSpPr>
            <a:spLocks noGrp="1"/>
          </p:cNvSpPr>
          <p:nvPr>
            <p:ph type="pic" idx="15" hasCustomPrompt="1"/>
          </p:nvPr>
        </p:nvSpPr>
        <p:spPr>
          <a:xfrm>
            <a:off x="3059900" y="2571750"/>
            <a:ext cx="1512000" cy="257175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27764765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3" name="Picture Placeholder 2"/>
          <p:cNvSpPr>
            <a:spLocks noGrp="1"/>
          </p:cNvSpPr>
          <p:nvPr>
            <p:ph type="pic" idx="12" hasCustomPrompt="1"/>
          </p:nvPr>
        </p:nvSpPr>
        <p:spPr>
          <a:xfrm>
            <a:off x="2426012" y="540000"/>
            <a:ext cx="1728192" cy="403706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4" name="Picture Placeholder 2"/>
          <p:cNvSpPr>
            <a:spLocks noGrp="1"/>
          </p:cNvSpPr>
          <p:nvPr>
            <p:ph type="pic" idx="13" hasCustomPrompt="1"/>
          </p:nvPr>
        </p:nvSpPr>
        <p:spPr>
          <a:xfrm>
            <a:off x="553804" y="540000"/>
            <a:ext cx="1728192" cy="403706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5" name="Picture Placeholder 2"/>
          <p:cNvSpPr>
            <a:spLocks noGrp="1"/>
          </p:cNvSpPr>
          <p:nvPr>
            <p:ph type="pic" idx="14" hasCustomPrompt="1"/>
          </p:nvPr>
        </p:nvSpPr>
        <p:spPr>
          <a:xfrm>
            <a:off x="4298220" y="540000"/>
            <a:ext cx="1728192" cy="403706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36462618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3" name="Picture Placeholder 2"/>
          <p:cNvSpPr>
            <a:spLocks noGrp="1"/>
          </p:cNvSpPr>
          <p:nvPr>
            <p:ph type="pic" idx="12" hasCustomPrompt="1"/>
          </p:nvPr>
        </p:nvSpPr>
        <p:spPr>
          <a:xfrm>
            <a:off x="0" y="-1"/>
            <a:ext cx="9144000" cy="5143501"/>
          </a:xfrm>
          <a:prstGeom prst="rect">
            <a:avLst/>
          </a:prstGeom>
          <a:solidFill>
            <a:schemeClr val="bg1">
              <a:lumMod val="95000"/>
            </a:schemeClr>
          </a:solidFill>
        </p:spPr>
        <p:txBody>
          <a:bodyPr anchor="ctr"/>
          <a:lstStyle>
            <a:lvl1pPr marL="0" indent="0" algn="ctr">
              <a:buNone/>
              <a:defRPr sz="1200" baseline="0">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3496912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6" name="그림 개체 틀 5">
            <a:extLst>
              <a:ext uri="{FF2B5EF4-FFF2-40B4-BE49-F238E27FC236}">
                <a16:creationId xmlns="" xmlns:a16="http://schemas.microsoft.com/office/drawing/2014/main" id="{C7304401-68B8-4E0E-A9DB-540B76DF928B}"/>
              </a:ext>
            </a:extLst>
          </p:cNvPr>
          <p:cNvSpPr>
            <a:spLocks noGrp="1"/>
          </p:cNvSpPr>
          <p:nvPr>
            <p:ph type="pic" idx="14" hasCustomPrompt="1"/>
          </p:nvPr>
        </p:nvSpPr>
        <p:spPr>
          <a:xfrm>
            <a:off x="3563888" y="638650"/>
            <a:ext cx="4320480" cy="4504851"/>
          </a:xfrm>
          <a:custGeom>
            <a:avLst/>
            <a:gdLst>
              <a:gd name="connsiteX0" fmla="*/ 2160240 w 4320480"/>
              <a:gd name="connsiteY0" fmla="*/ 0 h 4504851"/>
              <a:gd name="connsiteX1" fmla="*/ 4320480 w 4320480"/>
              <a:gd name="connsiteY1" fmla="*/ 4504851 h 4504851"/>
              <a:gd name="connsiteX2" fmla="*/ 0 w 4320480"/>
              <a:gd name="connsiteY2" fmla="*/ 4504851 h 4504851"/>
            </a:gdLst>
            <a:ahLst/>
            <a:cxnLst>
              <a:cxn ang="0">
                <a:pos x="connsiteX0" y="connsiteY0"/>
              </a:cxn>
              <a:cxn ang="0">
                <a:pos x="connsiteX1" y="connsiteY1"/>
              </a:cxn>
              <a:cxn ang="0">
                <a:pos x="connsiteX2" y="connsiteY2"/>
              </a:cxn>
            </a:cxnLst>
            <a:rect l="l" t="t" r="r" b="b"/>
            <a:pathLst>
              <a:path w="4320480" h="4504851">
                <a:moveTo>
                  <a:pt x="2160240" y="0"/>
                </a:moveTo>
                <a:lnTo>
                  <a:pt x="4320480" y="4504851"/>
                </a:lnTo>
                <a:lnTo>
                  <a:pt x="0" y="4504851"/>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8" name="그림 개체 틀 7">
            <a:extLst>
              <a:ext uri="{FF2B5EF4-FFF2-40B4-BE49-F238E27FC236}">
                <a16:creationId xmlns="" xmlns:a16="http://schemas.microsoft.com/office/drawing/2014/main" id="{D2ABAD60-FE41-4786-B9AF-4454375D2129}"/>
              </a:ext>
            </a:extLst>
          </p:cNvPr>
          <p:cNvSpPr>
            <a:spLocks noGrp="1"/>
          </p:cNvSpPr>
          <p:nvPr>
            <p:ph type="pic" idx="11" hasCustomPrompt="1"/>
          </p:nvPr>
        </p:nvSpPr>
        <p:spPr>
          <a:xfrm>
            <a:off x="5635630" y="1"/>
            <a:ext cx="3508370" cy="4339267"/>
          </a:xfrm>
          <a:custGeom>
            <a:avLst/>
            <a:gdLst>
              <a:gd name="connsiteX0" fmla="*/ 0 w 3508370"/>
              <a:gd name="connsiteY0" fmla="*/ 0 h 4339267"/>
              <a:gd name="connsiteX1" fmla="*/ 3508370 w 3508370"/>
              <a:gd name="connsiteY1" fmla="*/ 0 h 4339267"/>
              <a:gd name="connsiteX2" fmla="*/ 3504823 w 3508370"/>
              <a:gd name="connsiteY2" fmla="*/ 1594801 h 4339267"/>
              <a:gd name="connsiteX3" fmla="*/ 2097974 w 3508370"/>
              <a:gd name="connsiteY3" fmla="*/ 4339267 h 4339267"/>
            </a:gdLst>
            <a:ahLst/>
            <a:cxnLst>
              <a:cxn ang="0">
                <a:pos x="connsiteX0" y="connsiteY0"/>
              </a:cxn>
              <a:cxn ang="0">
                <a:pos x="connsiteX1" y="connsiteY1"/>
              </a:cxn>
              <a:cxn ang="0">
                <a:pos x="connsiteX2" y="connsiteY2"/>
              </a:cxn>
              <a:cxn ang="0">
                <a:pos x="connsiteX3" y="connsiteY3"/>
              </a:cxn>
            </a:cxnLst>
            <a:rect l="l" t="t" r="r" b="b"/>
            <a:pathLst>
              <a:path w="3508370" h="4339267">
                <a:moveTo>
                  <a:pt x="0" y="0"/>
                </a:moveTo>
                <a:lnTo>
                  <a:pt x="3508370" y="0"/>
                </a:lnTo>
                <a:cubicBezTo>
                  <a:pt x="3507188" y="531600"/>
                  <a:pt x="3506005" y="1063201"/>
                  <a:pt x="3504823" y="1594801"/>
                </a:cubicBezTo>
                <a:lnTo>
                  <a:pt x="2097974" y="4339267"/>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41721802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3" name="Picture Placeholder 2"/>
          <p:cNvSpPr>
            <a:spLocks noGrp="1"/>
          </p:cNvSpPr>
          <p:nvPr>
            <p:ph type="pic" idx="11" hasCustomPrompt="1"/>
          </p:nvPr>
        </p:nvSpPr>
        <p:spPr>
          <a:xfrm>
            <a:off x="0" y="0"/>
            <a:ext cx="5076056" cy="5143500"/>
          </a:xfrm>
          <a:prstGeom prst="rect">
            <a:avLst/>
          </a:prstGeom>
          <a:solidFill>
            <a:schemeClr val="bg1">
              <a:lumMod val="7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34657298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hapes se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242646" y="92609"/>
            <a:ext cx="8679898" cy="543185"/>
          </a:xfrm>
          <a:prstGeom prst="rect">
            <a:avLst/>
          </a:prstGeom>
        </p:spPr>
        <p:txBody>
          <a:bodyPr anchor="ctr"/>
          <a:lstStyle>
            <a:lvl1pPr marL="0" indent="0" algn="ctr">
              <a:buNone/>
              <a:defRPr sz="4050" b="0" baseline="0">
                <a:solidFill>
                  <a:schemeClr val="tx1">
                    <a:lumMod val="85000"/>
                    <a:lumOff val="15000"/>
                  </a:schemeClr>
                </a:solidFill>
                <a:latin typeface="+mj-lt"/>
                <a:cs typeface="Arial" pitchFamily="34" charset="0"/>
              </a:defRPr>
            </a:lvl1pPr>
          </a:lstStyle>
          <a:p>
            <a:r>
              <a:rPr lang="en-US" altLang="ko-KR" dirty="0"/>
              <a:t>Fully Editable Shapes</a:t>
            </a:r>
          </a:p>
        </p:txBody>
      </p:sp>
    </p:spTree>
    <p:extLst>
      <p:ext uri="{BB962C8B-B14F-4D97-AF65-F5344CB8AC3E}">
        <p14:creationId xmlns:p14="http://schemas.microsoft.com/office/powerpoint/2010/main" val="452395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4"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4000" b="0" baseline="0">
                <a:solidFill>
                  <a:schemeClr val="tx1">
                    <a:lumMod val="75000"/>
                    <a:lumOff val="25000"/>
                  </a:schemeClr>
                </a:solidFill>
                <a:latin typeface="+mj-lt"/>
                <a:cs typeface="Arial" pitchFamily="34" charset="0"/>
              </a:defRPr>
            </a:lvl1pPr>
          </a:lstStyle>
          <a:p>
            <a:pPr lvl="0"/>
            <a:r>
              <a:rPr lang="en-US" altLang="ko-KR" dirty="0"/>
              <a:t>ICON SETS LAYOUT</a:t>
            </a:r>
          </a:p>
        </p:txBody>
      </p:sp>
      <p:sp>
        <p:nvSpPr>
          <p:cNvPr id="13" name="Rounded Rectangle 12"/>
          <p:cNvSpPr/>
          <p:nvPr userDrawn="1"/>
        </p:nvSpPr>
        <p:spPr>
          <a:xfrm>
            <a:off x="354008" y="1131589"/>
            <a:ext cx="2849840" cy="3649171"/>
          </a:xfrm>
          <a:prstGeom prst="roundRect">
            <a:avLst>
              <a:gd name="adj" fmla="val 396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6" name="Rounded Rectangle 15"/>
          <p:cNvSpPr/>
          <p:nvPr userDrawn="1"/>
        </p:nvSpPr>
        <p:spPr>
          <a:xfrm>
            <a:off x="531932" y="1347500"/>
            <a:ext cx="108520" cy="3240473"/>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bg1"/>
              </a:solidFill>
            </a:endParaRPr>
          </a:p>
        </p:txBody>
      </p:sp>
      <p:sp>
        <p:nvSpPr>
          <p:cNvPr id="17" name="Half Frame 16"/>
          <p:cNvSpPr/>
          <p:nvPr userDrawn="1"/>
        </p:nvSpPr>
        <p:spPr>
          <a:xfrm rot="5400000">
            <a:off x="2592642" y="1238201"/>
            <a:ext cx="502331" cy="502331"/>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latin typeface="+mn-lt"/>
            </a:endParaRPr>
          </a:p>
        </p:txBody>
      </p:sp>
    </p:spTree>
    <p:extLst>
      <p:ext uri="{BB962C8B-B14F-4D97-AF65-F5344CB8AC3E}">
        <p14:creationId xmlns:p14="http://schemas.microsoft.com/office/powerpoint/2010/main" val="31656042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969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chemeClr val="accent3">
            <a:lumMod val="20000"/>
            <a:lumOff val="80000"/>
            <a:alpha val="50000"/>
          </a:schemeClr>
        </a:solidFill>
        <a:effectLst/>
      </p:bgPr>
    </p:bg>
    <p:spTree>
      <p:nvGrpSpPr>
        <p:cNvPr id="1" name=""/>
        <p:cNvGrpSpPr/>
        <p:nvPr/>
      </p:nvGrpSpPr>
      <p:grpSpPr>
        <a:xfrm>
          <a:off x="0" y="0"/>
          <a:ext cx="0" cy="0"/>
          <a:chOff x="0" y="0"/>
          <a:chExt cx="0" cy="0"/>
        </a:xfrm>
      </p:grpSpPr>
      <p:sp>
        <p:nvSpPr>
          <p:cNvPr id="3" name="Diamond 10"/>
          <p:cNvSpPr/>
          <p:nvPr userDrawn="1"/>
        </p:nvSpPr>
        <p:spPr>
          <a:xfrm rot="10800000">
            <a:off x="3222000" y="3337155"/>
            <a:ext cx="2700000" cy="1806344"/>
          </a:xfrm>
          <a:custGeom>
            <a:avLst/>
            <a:gdLst/>
            <a:ahLst/>
            <a:cxnLst/>
            <a:rect l="l" t="t" r="r" b="b"/>
            <a:pathLst>
              <a:path w="2700000" h="1806344">
                <a:moveTo>
                  <a:pt x="456344" y="0"/>
                </a:moveTo>
                <a:lnTo>
                  <a:pt x="2243656" y="0"/>
                </a:lnTo>
                <a:lnTo>
                  <a:pt x="2700000" y="456344"/>
                </a:lnTo>
                <a:lnTo>
                  <a:pt x="1350000" y="1806344"/>
                </a:lnTo>
                <a:lnTo>
                  <a:pt x="0" y="45634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5" name="Isosceles Triangle 4"/>
          <p:cNvSpPr/>
          <p:nvPr userDrawn="1"/>
        </p:nvSpPr>
        <p:spPr>
          <a:xfrm rot="10800000">
            <a:off x="3746892" y="0"/>
            <a:ext cx="1650216" cy="812260"/>
          </a:xfrm>
          <a:prstGeom prst="triangl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6" name="Isosceles Triangle 5"/>
          <p:cNvSpPr/>
          <p:nvPr userDrawn="1"/>
        </p:nvSpPr>
        <p:spPr>
          <a:xfrm rot="10800000">
            <a:off x="4041648" y="99959"/>
            <a:ext cx="1060704" cy="55436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8" name="그림 개체 틀 7">
            <a:extLst>
              <a:ext uri="{FF2B5EF4-FFF2-40B4-BE49-F238E27FC236}">
                <a16:creationId xmlns="" xmlns:a16="http://schemas.microsoft.com/office/drawing/2014/main" id="{8E48000A-B218-4CCF-8C0E-D9ACDAFA26B8}"/>
              </a:ext>
            </a:extLst>
          </p:cNvPr>
          <p:cNvSpPr>
            <a:spLocks noGrp="1"/>
          </p:cNvSpPr>
          <p:nvPr>
            <p:ph type="pic" idx="12" hasCustomPrompt="1"/>
          </p:nvPr>
        </p:nvSpPr>
        <p:spPr>
          <a:xfrm>
            <a:off x="3312000" y="3430238"/>
            <a:ext cx="2520000" cy="1713262"/>
          </a:xfrm>
          <a:custGeom>
            <a:avLst/>
            <a:gdLst>
              <a:gd name="connsiteX0" fmla="*/ 1260000 w 2520000"/>
              <a:gd name="connsiteY0" fmla="*/ 0 h 1713262"/>
              <a:gd name="connsiteX1" fmla="*/ 2520000 w 2520000"/>
              <a:gd name="connsiteY1" fmla="*/ 1260000 h 1713262"/>
              <a:gd name="connsiteX2" fmla="*/ 2066250 w 2520000"/>
              <a:gd name="connsiteY2" fmla="*/ 1713262 h 1713262"/>
              <a:gd name="connsiteX3" fmla="*/ 439730 w 2520000"/>
              <a:gd name="connsiteY3" fmla="*/ 1706453 h 1713262"/>
              <a:gd name="connsiteX4" fmla="*/ 0 w 2520000"/>
              <a:gd name="connsiteY4" fmla="*/ 1260000 h 1713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20000" h="1713262">
                <a:moveTo>
                  <a:pt x="1260000" y="0"/>
                </a:moveTo>
                <a:lnTo>
                  <a:pt x="2520000" y="1260000"/>
                </a:lnTo>
                <a:lnTo>
                  <a:pt x="2066250" y="1713262"/>
                </a:lnTo>
                <a:lnTo>
                  <a:pt x="439730" y="1706453"/>
                </a:lnTo>
                <a:lnTo>
                  <a:pt x="0" y="1260000"/>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1065305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8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0"/>
            <a:ext cx="9144000" cy="884466"/>
          </a:xfrm>
          <a:prstGeom prst="rect">
            <a:avLst/>
          </a:prstGeom>
        </p:spPr>
        <p:txBody>
          <a:bodyPr anchor="ctr"/>
          <a:lstStyle>
            <a:lvl1pPr algn="ctr">
              <a:defRPr>
                <a:solidFill>
                  <a:schemeClr val="tx1">
                    <a:lumMod val="75000"/>
                    <a:lumOff val="25000"/>
                  </a:schemeClr>
                </a:solidFill>
                <a:latin typeface="+mj-lt"/>
                <a:cs typeface="Arial" pitchFamily="34" charset="0"/>
              </a:defRPr>
            </a:lvl1pPr>
          </a:lstStyle>
          <a:p>
            <a:r>
              <a:rPr lang="en-US" altLang="ko-KR" dirty="0"/>
              <a:t> Free PPT _ Click to add title</a:t>
            </a:r>
            <a:endParaRPr lang="ko-KR" altLang="en-US" dirty="0"/>
          </a:p>
        </p:txBody>
      </p:sp>
    </p:spTree>
    <p:extLst>
      <p:ext uri="{BB962C8B-B14F-4D97-AF65-F5344CB8AC3E}">
        <p14:creationId xmlns:p14="http://schemas.microsoft.com/office/powerpoint/2010/main" val="3815030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884466"/>
          </a:xfrm>
          <a:prstGeom prst="rect">
            <a:avLst/>
          </a:prstGeom>
        </p:spPr>
        <p:txBody>
          <a:bodyPr anchor="ctr"/>
          <a:lstStyle>
            <a:lvl1pPr algn="l">
              <a:defRPr>
                <a:solidFill>
                  <a:schemeClr val="tx1">
                    <a:lumMod val="75000"/>
                    <a:lumOff val="25000"/>
                  </a:schemeClr>
                </a:solidFill>
                <a:latin typeface="+mj-lt"/>
                <a:cs typeface="Arial" pitchFamily="34" charset="0"/>
              </a:defRPr>
            </a:lvl1pPr>
          </a:lstStyle>
          <a:p>
            <a:r>
              <a:rPr lang="en-US" altLang="ko-KR" dirty="0"/>
              <a:t>Free PPT _ Click to add title</a:t>
            </a:r>
            <a:endParaRPr lang="ko-KR" altLang="en-US" dirty="0"/>
          </a:p>
        </p:txBody>
      </p:sp>
    </p:spTree>
    <p:extLst>
      <p:ext uri="{BB962C8B-B14F-4D97-AF65-F5344CB8AC3E}">
        <p14:creationId xmlns:p14="http://schemas.microsoft.com/office/powerpoint/2010/main" val="601257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884466"/>
          </a:xfrm>
          <a:prstGeom prst="rect">
            <a:avLst/>
          </a:prstGeom>
        </p:spPr>
        <p:txBody>
          <a:bodyPr anchor="ctr"/>
          <a:lstStyle>
            <a:lvl1pPr algn="ctr">
              <a:defRPr>
                <a:solidFill>
                  <a:schemeClr val="tx1">
                    <a:lumMod val="75000"/>
                    <a:lumOff val="25000"/>
                  </a:schemeClr>
                </a:solidFill>
                <a:latin typeface="+mj-lt"/>
                <a:cs typeface="Arial" pitchFamily="34" charset="0"/>
              </a:defRPr>
            </a:lvl1pPr>
          </a:lstStyle>
          <a:p>
            <a:r>
              <a:rPr lang="en-US" altLang="ko-KR" dirty="0"/>
              <a:t> Free PPT _ Click to add title</a:t>
            </a:r>
            <a:endParaRPr lang="ko-KR" altLang="en-US" dirty="0"/>
          </a:p>
        </p:txBody>
      </p:sp>
    </p:spTree>
    <p:extLst>
      <p:ext uri="{BB962C8B-B14F-4D97-AF65-F5344CB8AC3E}">
        <p14:creationId xmlns:p14="http://schemas.microsoft.com/office/powerpoint/2010/main" val="2571550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chemeClr val="accent3">
            <a:lumMod val="20000"/>
            <a:lumOff val="80000"/>
            <a:alpha val="50000"/>
          </a:schemeClr>
        </a:solidFill>
        <a:effectLst/>
      </p:bgPr>
    </p:bg>
    <p:spTree>
      <p:nvGrpSpPr>
        <p:cNvPr id="1" name=""/>
        <p:cNvGrpSpPr/>
        <p:nvPr/>
      </p:nvGrpSpPr>
      <p:grpSpPr>
        <a:xfrm>
          <a:off x="0" y="0"/>
          <a:ext cx="0" cy="0"/>
          <a:chOff x="0" y="0"/>
          <a:chExt cx="0" cy="0"/>
        </a:xfrm>
      </p:grpSpPr>
      <p:sp>
        <p:nvSpPr>
          <p:cNvPr id="3" name="Diamond 10"/>
          <p:cNvSpPr/>
          <p:nvPr userDrawn="1"/>
        </p:nvSpPr>
        <p:spPr>
          <a:xfrm>
            <a:off x="3203848" y="-2322"/>
            <a:ext cx="2700000" cy="1806344"/>
          </a:xfrm>
          <a:custGeom>
            <a:avLst/>
            <a:gdLst/>
            <a:ahLst/>
            <a:cxnLst/>
            <a:rect l="l" t="t" r="r" b="b"/>
            <a:pathLst>
              <a:path w="2700000" h="1806344">
                <a:moveTo>
                  <a:pt x="456344" y="0"/>
                </a:moveTo>
                <a:lnTo>
                  <a:pt x="2243656" y="0"/>
                </a:lnTo>
                <a:lnTo>
                  <a:pt x="2700000" y="456344"/>
                </a:lnTo>
                <a:lnTo>
                  <a:pt x="1350000" y="1806344"/>
                </a:lnTo>
                <a:lnTo>
                  <a:pt x="0" y="45634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5" name="Isosceles Triangle 4"/>
          <p:cNvSpPr/>
          <p:nvPr userDrawn="1"/>
        </p:nvSpPr>
        <p:spPr>
          <a:xfrm>
            <a:off x="3746892" y="4331240"/>
            <a:ext cx="1650216" cy="812260"/>
          </a:xfrm>
          <a:prstGeom prst="triangl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6" name="Isosceles Triangle 5"/>
          <p:cNvSpPr/>
          <p:nvPr userDrawn="1"/>
        </p:nvSpPr>
        <p:spPr>
          <a:xfrm>
            <a:off x="4041648" y="4493810"/>
            <a:ext cx="1060704" cy="55436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8" name="그림 개체 틀 7">
            <a:extLst>
              <a:ext uri="{FF2B5EF4-FFF2-40B4-BE49-F238E27FC236}">
                <a16:creationId xmlns="" xmlns:a16="http://schemas.microsoft.com/office/drawing/2014/main" id="{28FC5FB3-D739-474A-9148-1ABF4FC27690}"/>
              </a:ext>
            </a:extLst>
          </p:cNvPr>
          <p:cNvSpPr>
            <a:spLocks noGrp="1"/>
          </p:cNvSpPr>
          <p:nvPr>
            <p:ph type="pic" idx="12" hasCustomPrompt="1"/>
          </p:nvPr>
        </p:nvSpPr>
        <p:spPr>
          <a:xfrm>
            <a:off x="3293848" y="1"/>
            <a:ext cx="2520000" cy="1711155"/>
          </a:xfrm>
          <a:custGeom>
            <a:avLst/>
            <a:gdLst>
              <a:gd name="connsiteX0" fmla="*/ 442968 w 2520000"/>
              <a:gd name="connsiteY0" fmla="*/ 0 h 1711155"/>
              <a:gd name="connsiteX1" fmla="*/ 985757 w 2520000"/>
              <a:gd name="connsiteY1" fmla="*/ 0 h 1711155"/>
              <a:gd name="connsiteX2" fmla="*/ 2080270 w 2520000"/>
              <a:gd name="connsiteY2" fmla="*/ 4702 h 1711155"/>
              <a:gd name="connsiteX3" fmla="*/ 2520000 w 2520000"/>
              <a:gd name="connsiteY3" fmla="*/ 451155 h 1711155"/>
              <a:gd name="connsiteX4" fmla="*/ 1260000 w 2520000"/>
              <a:gd name="connsiteY4" fmla="*/ 1711155 h 1711155"/>
              <a:gd name="connsiteX5" fmla="*/ 0 w 2520000"/>
              <a:gd name="connsiteY5" fmla="*/ 451155 h 1711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0000" h="1711155">
                <a:moveTo>
                  <a:pt x="442968" y="0"/>
                </a:moveTo>
                <a:lnTo>
                  <a:pt x="985757" y="0"/>
                </a:lnTo>
                <a:lnTo>
                  <a:pt x="2080270" y="4702"/>
                </a:lnTo>
                <a:lnTo>
                  <a:pt x="2520000" y="451155"/>
                </a:lnTo>
                <a:lnTo>
                  <a:pt x="1260000" y="1711155"/>
                </a:lnTo>
                <a:lnTo>
                  <a:pt x="0" y="451155"/>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93945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0" y="0"/>
            <a:ext cx="9144000" cy="884466"/>
          </a:xfrm>
          <a:prstGeom prst="rect">
            <a:avLst/>
          </a:prstGeom>
        </p:spPr>
        <p:txBody>
          <a:bodyPr anchor="ctr"/>
          <a:lstStyle>
            <a:lvl1pPr algn="ctr">
              <a:defRPr>
                <a:solidFill>
                  <a:schemeClr val="tx1">
                    <a:lumMod val="75000"/>
                    <a:lumOff val="25000"/>
                  </a:schemeClr>
                </a:solidFill>
                <a:latin typeface="+mn-lt"/>
                <a:cs typeface="Arial" pitchFamily="34" charset="0"/>
              </a:defRPr>
            </a:lvl1pPr>
          </a:lstStyle>
          <a:p>
            <a:r>
              <a:rPr lang="en-US" altLang="ko-KR" dirty="0"/>
              <a:t> Free PPT _ Click to add title</a:t>
            </a:r>
            <a:endParaRPr lang="ko-KR" altLang="en-US" dirty="0"/>
          </a:p>
        </p:txBody>
      </p:sp>
      <p:sp>
        <p:nvSpPr>
          <p:cNvPr id="2" name="Rectangle 1"/>
          <p:cNvSpPr/>
          <p:nvPr userDrawn="1"/>
        </p:nvSpPr>
        <p:spPr>
          <a:xfrm>
            <a:off x="565878" y="1176692"/>
            <a:ext cx="1871760" cy="305124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0" name="Rectangle 9"/>
          <p:cNvSpPr/>
          <p:nvPr userDrawn="1"/>
        </p:nvSpPr>
        <p:spPr>
          <a:xfrm>
            <a:off x="2612855" y="1176061"/>
            <a:ext cx="1871760" cy="305124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1" name="Rectangle 10"/>
          <p:cNvSpPr/>
          <p:nvPr userDrawn="1"/>
        </p:nvSpPr>
        <p:spPr>
          <a:xfrm>
            <a:off x="4659832" y="1175430"/>
            <a:ext cx="1871760" cy="305124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2" name="Rectangle 11"/>
          <p:cNvSpPr/>
          <p:nvPr userDrawn="1"/>
        </p:nvSpPr>
        <p:spPr>
          <a:xfrm>
            <a:off x="6706810" y="1174799"/>
            <a:ext cx="1871760" cy="30512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4" name="Picture Placeholder 2"/>
          <p:cNvSpPr>
            <a:spLocks noGrp="1"/>
          </p:cNvSpPr>
          <p:nvPr>
            <p:ph type="pic" idx="11" hasCustomPrompt="1"/>
          </p:nvPr>
        </p:nvSpPr>
        <p:spPr>
          <a:xfrm>
            <a:off x="825475" y="1320085"/>
            <a:ext cx="1352567" cy="1352567"/>
          </a:xfrm>
          <a:prstGeom prst="ellipse">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15" name="Picture Placeholder 2"/>
          <p:cNvSpPr>
            <a:spLocks noGrp="1"/>
          </p:cNvSpPr>
          <p:nvPr>
            <p:ph type="pic" idx="12" hasCustomPrompt="1"/>
          </p:nvPr>
        </p:nvSpPr>
        <p:spPr>
          <a:xfrm>
            <a:off x="6966407" y="1320085"/>
            <a:ext cx="1352567" cy="1352567"/>
          </a:xfrm>
          <a:prstGeom prst="ellipse">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16" name="Picture Placeholder 2"/>
          <p:cNvSpPr>
            <a:spLocks noGrp="1"/>
          </p:cNvSpPr>
          <p:nvPr>
            <p:ph type="pic" idx="13" hasCustomPrompt="1"/>
          </p:nvPr>
        </p:nvSpPr>
        <p:spPr>
          <a:xfrm>
            <a:off x="2872452" y="1320085"/>
            <a:ext cx="1352567" cy="1352567"/>
          </a:xfrm>
          <a:prstGeom prst="ellipse">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17" name="Picture Placeholder 2"/>
          <p:cNvSpPr>
            <a:spLocks noGrp="1"/>
          </p:cNvSpPr>
          <p:nvPr>
            <p:ph type="pic" idx="14" hasCustomPrompt="1"/>
          </p:nvPr>
        </p:nvSpPr>
        <p:spPr>
          <a:xfrm>
            <a:off x="4919429" y="1320085"/>
            <a:ext cx="1352567" cy="1352567"/>
          </a:xfrm>
          <a:prstGeom prst="ellipse">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2904974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2" descr="D:\KBM-정애\014-Fullppt\PNG이미지\모니터.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233754" y="451443"/>
            <a:ext cx="3282039" cy="3272435"/>
          </a:xfrm>
          <a:prstGeom prst="rect">
            <a:avLst/>
          </a:prstGeom>
          <a:noFill/>
          <a:extLst>
            <a:ext uri="{909E8E84-426E-40DD-AFC4-6F175D3DCCD1}">
              <a14:hiddenFill xmlns:a14="http://schemas.microsoft.com/office/drawing/2010/main">
                <a:solidFill>
                  <a:srgbClr val="FFFFFF"/>
                </a:solidFill>
              </a14:hiddenFill>
            </a:ext>
          </a:extLst>
        </p:spPr>
      </p:pic>
      <p:sp>
        <p:nvSpPr>
          <p:cNvPr id="5" name="Picture Placeholder 2"/>
          <p:cNvSpPr>
            <a:spLocks noGrp="1"/>
          </p:cNvSpPr>
          <p:nvPr>
            <p:ph type="pic" idx="11" hasCustomPrompt="1"/>
          </p:nvPr>
        </p:nvSpPr>
        <p:spPr>
          <a:xfrm>
            <a:off x="1363708" y="584771"/>
            <a:ext cx="2991584" cy="2076779"/>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8" name="Picture Placeholder 2"/>
          <p:cNvSpPr>
            <a:spLocks noGrp="1"/>
          </p:cNvSpPr>
          <p:nvPr>
            <p:ph type="pic" idx="12" hasCustomPrompt="1"/>
          </p:nvPr>
        </p:nvSpPr>
        <p:spPr>
          <a:xfrm>
            <a:off x="4143454" y="1295867"/>
            <a:ext cx="3055840" cy="223137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4048149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0"/>
            <a:ext cx="9144000" cy="884466"/>
          </a:xfrm>
          <a:prstGeom prst="rect">
            <a:avLst/>
          </a:prstGeom>
        </p:spPr>
        <p:txBody>
          <a:bodyPr anchor="ctr"/>
          <a:lstStyle>
            <a:lvl1pPr algn="ctr">
              <a:defRPr>
                <a:solidFill>
                  <a:schemeClr val="tx1">
                    <a:lumMod val="75000"/>
                    <a:lumOff val="25000"/>
                  </a:schemeClr>
                </a:solidFill>
                <a:latin typeface="+mj-lt"/>
                <a:cs typeface="Arial" pitchFamily="34" charset="0"/>
              </a:defRPr>
            </a:lvl1pPr>
          </a:lstStyle>
          <a:p>
            <a:r>
              <a:rPr lang="en-US" altLang="ko-KR" dirty="0"/>
              <a:t> Free PPT _ Click to add title</a:t>
            </a:r>
            <a:endParaRPr lang="ko-KR" altLang="en-US" dirty="0"/>
          </a:p>
        </p:txBody>
      </p:sp>
      <p:pic>
        <p:nvPicPr>
          <p:cNvPr id="11" name="Picture 4" descr="D:\KBM-정애\014-Fullppt\PNG이미지\노트북.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771800" y="2499742"/>
            <a:ext cx="3600400" cy="1831222"/>
          </a:xfrm>
          <a:prstGeom prst="rect">
            <a:avLst/>
          </a:prstGeom>
          <a:noFill/>
          <a:extLst>
            <a:ext uri="{909E8E84-426E-40DD-AFC4-6F175D3DCCD1}">
              <a14:hiddenFill xmlns:a14="http://schemas.microsoft.com/office/drawing/2010/main">
                <a:solidFill>
                  <a:srgbClr val="FFFFFF"/>
                </a:solidFill>
              </a14:hiddenFill>
            </a:ext>
          </a:extLst>
        </p:spPr>
      </p:pic>
      <p:sp>
        <p:nvSpPr>
          <p:cNvPr id="12" name="Picture Placeholder 2"/>
          <p:cNvSpPr>
            <a:spLocks noGrp="1"/>
          </p:cNvSpPr>
          <p:nvPr>
            <p:ph type="pic" idx="12" hasCustomPrompt="1"/>
          </p:nvPr>
        </p:nvSpPr>
        <p:spPr>
          <a:xfrm>
            <a:off x="3753800" y="2764640"/>
            <a:ext cx="1711407" cy="124967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Tree>
    <p:extLst>
      <p:ext uri="{BB962C8B-B14F-4D97-AF65-F5344CB8AC3E}">
        <p14:creationId xmlns:p14="http://schemas.microsoft.com/office/powerpoint/2010/main" val="34009982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theme" Target="../theme/theme2.xml"/><Relationship Id="rId2" Type="http://schemas.openxmlformats.org/officeDocument/2006/relationships/slideLayout" Target="../slideLayouts/slideLayout4.xml"/><Relationship Id="rId16" Type="http://schemas.openxmlformats.org/officeDocument/2006/relationships/slideLayout" Target="../slideLayouts/slideLayout18.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3216585"/>
      </p:ext>
    </p:extLst>
  </p:cSld>
  <p:clrMap bg1="lt1" tx1="dk1" bg2="lt2" tx2="dk2" accent1="accent1" accent2="accent2" accent3="accent3" accent4="accent4" accent5="accent5" accent6="accent6" hlink="hlink" folHlink="folHlink"/>
  <p:sldLayoutIdLst>
    <p:sldLayoutId id="2147483650" r:id="rId1"/>
    <p:sldLayoutId id="2147483672" r:id="rId2"/>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4156179"/>
      </p:ext>
    </p:extLst>
  </p:cSld>
  <p:clrMap bg1="lt1" tx1="dk1" bg2="lt2" tx2="dk2" accent1="accent1" accent2="accent2" accent3="accent3" accent4="accent4" accent5="accent5" accent6="accent6" hlink="hlink" folHlink="folHlink"/>
  <p:sldLayoutIdLst>
    <p:sldLayoutId id="2147483649" r:id="rId1"/>
    <p:sldLayoutId id="2147483653" r:id="rId2"/>
    <p:sldLayoutId id="2147483657" r:id="rId3"/>
    <p:sldLayoutId id="2147483671" r:id="rId4"/>
    <p:sldLayoutId id="2147483658" r:id="rId5"/>
    <p:sldLayoutId id="2147483659" r:id="rId6"/>
    <p:sldLayoutId id="2147483673" r:id="rId7"/>
    <p:sldLayoutId id="2147483662" r:id="rId8"/>
    <p:sldLayoutId id="2147483663" r:id="rId9"/>
    <p:sldLayoutId id="2147483664" r:id="rId10"/>
    <p:sldLayoutId id="2147483665" r:id="rId11"/>
    <p:sldLayoutId id="2147483666" r:id="rId12"/>
    <p:sldLayoutId id="2147483667" r:id="rId13"/>
    <p:sldLayoutId id="2147483668" r:id="rId14"/>
    <p:sldLayoutId id="2147483675" r:id="rId15"/>
    <p:sldLayoutId id="2147483674" r:id="rId16"/>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2709296"/>
      </p:ext>
    </p:extLst>
  </p:cSld>
  <p:clrMap bg1="lt1" tx1="dk1" bg2="lt2" tx2="dk2" accent1="accent1" accent2="accent2" accent3="accent3" accent4="accent4" accent5="accent5" accent6="accent6" hlink="hlink" folHlink="folHlink"/>
  <p:sldLayoutIdLst>
    <p:sldLayoutId id="2147483655" r:id="rId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20" y="1030330"/>
            <a:ext cx="9144000" cy="533308"/>
          </a:xfrm>
        </p:spPr>
        <p:txBody>
          <a:bodyPr/>
          <a:lstStyle/>
          <a:p>
            <a:r>
              <a:rPr lang="en" dirty="0">
                <a:solidFill>
                  <a:schemeClr val="accent1"/>
                </a:solidFill>
                <a:latin typeface="Times New Roman" pitchFamily="18" charset="0"/>
                <a:cs typeface="Times New Roman" pitchFamily="18" charset="0"/>
              </a:rPr>
              <a:t>Words and th</a:t>
            </a:r>
            <a:r>
              <a:rPr lang="en-US" dirty="0" err="1">
                <a:solidFill>
                  <a:schemeClr val="accent1"/>
                </a:solidFill>
                <a:latin typeface="Times New Roman" pitchFamily="18" charset="0"/>
                <a:cs typeface="Times New Roman" pitchFamily="18" charset="0"/>
              </a:rPr>
              <a:t>ei</a:t>
            </a:r>
            <a:r>
              <a:rPr lang="en" dirty="0">
                <a:solidFill>
                  <a:schemeClr val="accent1"/>
                </a:solidFill>
                <a:latin typeface="Times New Roman" pitchFamily="18" charset="0"/>
                <a:cs typeface="Times New Roman" pitchFamily="18" charset="0"/>
              </a:rPr>
              <a:t>r meanings </a:t>
            </a:r>
            <a:r>
              <a:rPr lang="en" dirty="0">
                <a:solidFill>
                  <a:srgbClr val="FF0000"/>
                </a:solidFill>
                <a:latin typeface="Times New Roman" pitchFamily="18" charset="0"/>
                <a:cs typeface="Times New Roman" pitchFamily="18" charset="0"/>
              </a:rPr>
              <a:t/>
            </a:r>
            <a:br>
              <a:rPr lang="en" dirty="0">
                <a:solidFill>
                  <a:srgbClr val="FF0000"/>
                </a:solidFill>
                <a:latin typeface="Times New Roman" pitchFamily="18" charset="0"/>
                <a:cs typeface="Times New Roman" pitchFamily="18" charset="0"/>
              </a:rPr>
            </a:br>
            <a:r>
              <a:rPr lang="en" dirty="0" smtClean="0">
                <a:solidFill>
                  <a:schemeClr val="tx2">
                    <a:lumMod val="60000"/>
                    <a:lumOff val="40000"/>
                  </a:schemeClr>
                </a:solidFill>
                <a:latin typeface="Times New Roman" pitchFamily="18" charset="0"/>
                <a:cs typeface="Times New Roman" pitchFamily="18" charset="0"/>
              </a:rPr>
              <a:t>Presented By</a:t>
            </a:r>
            <a:r>
              <a:rPr lang="en" dirty="0">
                <a:solidFill>
                  <a:srgbClr val="FF0000"/>
                </a:solidFill>
                <a:latin typeface="Times New Roman" pitchFamily="18" charset="0"/>
                <a:cs typeface="Times New Roman" pitchFamily="18" charset="0"/>
              </a:rPr>
              <a:t/>
            </a:r>
            <a:br>
              <a:rPr lang="en" dirty="0">
                <a:solidFill>
                  <a:srgbClr val="FF0000"/>
                </a:solidFill>
                <a:latin typeface="Times New Roman" pitchFamily="18" charset="0"/>
                <a:cs typeface="Times New Roman" pitchFamily="18" charset="0"/>
              </a:rPr>
            </a:br>
            <a:r>
              <a:rPr lang="en" dirty="0" smtClean="0">
                <a:solidFill>
                  <a:srgbClr val="7030A0"/>
                </a:solidFill>
                <a:latin typeface="Times New Roman" pitchFamily="18" charset="0"/>
                <a:cs typeface="Times New Roman" pitchFamily="18" charset="0"/>
              </a:rPr>
              <a:t>   Sanar </a:t>
            </a:r>
            <a:r>
              <a:rPr lang="en" dirty="0">
                <a:solidFill>
                  <a:srgbClr val="7030A0"/>
                </a:solidFill>
                <a:latin typeface="Times New Roman" pitchFamily="18" charset="0"/>
                <a:cs typeface="Times New Roman" pitchFamily="18" charset="0"/>
              </a:rPr>
              <a:t>Mohamed Thamer</a:t>
            </a:r>
            <a:r>
              <a:rPr lang="en" sz="6000" dirty="0">
                <a:solidFill>
                  <a:srgbClr val="FF0000"/>
                </a:solidFill>
              </a:rPr>
              <a:t>	</a:t>
            </a:r>
            <a:endParaRPr lang="ko-KR" altLang="en-US" dirty="0">
              <a:solidFill>
                <a:srgbClr val="FF0000"/>
              </a:solidFill>
            </a:endParaRPr>
          </a:p>
        </p:txBody>
      </p:sp>
    </p:spTree>
    <p:extLst>
      <p:ext uri="{BB962C8B-B14F-4D97-AF65-F5344CB8AC3E}">
        <p14:creationId xmlns:p14="http://schemas.microsoft.com/office/powerpoint/2010/main" val="3784347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47664" y="2630"/>
            <a:ext cx="7596336" cy="4770537"/>
          </a:xfrm>
          <a:prstGeom prst="rect">
            <a:avLst/>
          </a:prstGeom>
        </p:spPr>
        <p:txBody>
          <a:bodyPr wrap="square">
            <a:spAutoFit/>
          </a:bodyPr>
          <a:lstStyle/>
          <a:p>
            <a:r>
              <a:rPr lang="en-US" sz="1600" b="1" dirty="0" smtClean="0">
                <a:latin typeface="Times New Roman" pitchFamily="18" charset="0"/>
                <a:cs typeface="Times New Roman" pitchFamily="18" charset="0"/>
              </a:rPr>
              <a:t>( </a:t>
            </a:r>
            <a:r>
              <a:rPr lang="en-US" sz="1600" b="1" dirty="0">
                <a:solidFill>
                  <a:srgbClr val="FF0000"/>
                </a:solidFill>
                <a:latin typeface="Times New Roman" pitchFamily="18" charset="0"/>
                <a:cs typeface="Times New Roman" pitchFamily="18" charset="0"/>
              </a:rPr>
              <a:t>T</a:t>
            </a:r>
            <a:r>
              <a:rPr lang="en-US" sz="1600" b="1" dirty="0" smtClean="0">
                <a:solidFill>
                  <a:srgbClr val="FF0000"/>
                </a:solidFill>
                <a:latin typeface="Times New Roman" pitchFamily="18" charset="0"/>
                <a:cs typeface="Times New Roman" pitchFamily="18" charset="0"/>
              </a:rPr>
              <a:t>he woman drank the wine slowly</a:t>
            </a:r>
            <a:r>
              <a:rPr lang="en-US" sz="1600" b="1" dirty="0" smtClean="0">
                <a:latin typeface="Times New Roman" pitchFamily="18" charset="0"/>
                <a:cs typeface="Times New Roman" pitchFamily="18" charset="0"/>
              </a:rPr>
              <a:t>)</a:t>
            </a:r>
            <a:endParaRPr lang="en-US" sz="1600" b="1" dirty="0">
              <a:latin typeface="Times New Roman" pitchFamily="18" charset="0"/>
              <a:cs typeface="Times New Roman" pitchFamily="18" charset="0"/>
            </a:endParaRPr>
          </a:p>
          <a:p>
            <a:r>
              <a:rPr lang="en-US" sz="1600" b="1" dirty="0">
                <a:latin typeface="Times New Roman" pitchFamily="18" charset="0"/>
                <a:cs typeface="Times New Roman" pitchFamily="18" charset="0"/>
              </a:rPr>
              <a:t>The notion “drank slowly ” could easily be lexicalized (i.e. expressed by a single word </a:t>
            </a:r>
            <a:r>
              <a:rPr lang="en-US" sz="1600" b="1" dirty="0" smtClean="0">
                <a:latin typeface="Times New Roman" pitchFamily="18" charset="0"/>
                <a:cs typeface="Times New Roman" pitchFamily="18" charset="0"/>
              </a:rPr>
              <a:t> </a:t>
            </a:r>
            <a:r>
              <a:rPr lang="en-US" sz="1600" b="1" dirty="0">
                <a:latin typeface="Times New Roman" pitchFamily="18" charset="0"/>
                <a:cs typeface="Times New Roman" pitchFamily="18" charset="0"/>
              </a:rPr>
              <a:t>: we have in </a:t>
            </a:r>
            <a:r>
              <a:rPr lang="en-US" sz="1600" b="1" dirty="0" smtClean="0">
                <a:latin typeface="Times New Roman" pitchFamily="18" charset="0"/>
                <a:cs typeface="Times New Roman" pitchFamily="18" charset="0"/>
              </a:rPr>
              <a:t>English </a:t>
            </a:r>
            <a:r>
              <a:rPr lang="en-US" sz="1600" b="1" dirty="0">
                <a:latin typeface="Times New Roman" pitchFamily="18" charset="0"/>
                <a:cs typeface="Times New Roman" pitchFamily="18" charset="0"/>
              </a:rPr>
              <a:t>, after all , verbs such as quaff and </a:t>
            </a:r>
            <a:r>
              <a:rPr lang="en-US" sz="1600" b="1" dirty="0" smtClean="0">
                <a:latin typeface="Times New Roman" pitchFamily="18" charset="0"/>
                <a:cs typeface="Times New Roman" pitchFamily="18" charset="0"/>
              </a:rPr>
              <a:t>sip </a:t>
            </a:r>
            <a:r>
              <a:rPr lang="en-US" sz="1600" b="1" dirty="0">
                <a:latin typeface="Times New Roman" pitchFamily="18" charset="0"/>
                <a:cs typeface="Times New Roman" pitchFamily="18" charset="0"/>
              </a:rPr>
              <a:t>, which combine the </a:t>
            </a:r>
            <a:r>
              <a:rPr lang="en-US" sz="1600" b="1" dirty="0" smtClean="0">
                <a:latin typeface="Times New Roman" pitchFamily="18" charset="0"/>
                <a:cs typeface="Times New Roman" pitchFamily="18" charset="0"/>
              </a:rPr>
              <a:t>       meaning </a:t>
            </a:r>
            <a:r>
              <a:rPr lang="en-US" sz="1600" b="1" dirty="0">
                <a:latin typeface="Times New Roman" pitchFamily="18" charset="0"/>
                <a:cs typeface="Times New Roman" pitchFamily="18" charset="0"/>
              </a:rPr>
              <a:t>of  “ drink” with some with adverbial manner component . </a:t>
            </a:r>
            <a:endParaRPr lang="en-US" sz="1600" b="1" dirty="0" smtClean="0">
              <a:latin typeface="Times New Roman" pitchFamily="18" charset="0"/>
              <a:cs typeface="Times New Roman" pitchFamily="18" charset="0"/>
            </a:endParaRPr>
          </a:p>
          <a:p>
            <a:endParaRPr lang="en-US" sz="1600" b="1" dirty="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Similarly , a </a:t>
            </a:r>
            <a:r>
              <a:rPr lang="en-US" sz="1600" b="1" dirty="0">
                <a:latin typeface="Times New Roman" pitchFamily="18" charset="0"/>
                <a:cs typeface="Times New Roman" pitchFamily="18" charset="0"/>
              </a:rPr>
              <a:t>verb meaning “ drink wine ” is not at all implausible as one of the senses of drink in </a:t>
            </a:r>
            <a:r>
              <a:rPr lang="en-US" sz="1600" b="1" dirty="0" smtClean="0">
                <a:latin typeface="Times New Roman" pitchFamily="18" charset="0"/>
                <a:cs typeface="Times New Roman" pitchFamily="18" charset="0"/>
              </a:rPr>
              <a:t>English </a:t>
            </a:r>
            <a:r>
              <a:rPr lang="en-US" sz="1600" b="1" dirty="0">
                <a:latin typeface="Times New Roman" pitchFamily="18" charset="0"/>
                <a:cs typeface="Times New Roman" pitchFamily="18" charset="0"/>
              </a:rPr>
              <a:t>specifically “ drink alcoholic beverage ” ( as in Mary </a:t>
            </a:r>
            <a:r>
              <a:rPr lang="en-US" sz="1600" b="1" dirty="0" smtClean="0">
                <a:latin typeface="Times New Roman" pitchFamily="18" charset="0"/>
                <a:cs typeface="Times New Roman" pitchFamily="18" charset="0"/>
              </a:rPr>
              <a:t>doesn't        </a:t>
            </a:r>
            <a:r>
              <a:rPr lang="en-US" sz="1600" b="1" dirty="0">
                <a:latin typeface="Times New Roman" pitchFamily="18" charset="0"/>
                <a:cs typeface="Times New Roman" pitchFamily="18" charset="0"/>
              </a:rPr>
              <a:t>drink , she will </a:t>
            </a:r>
            <a:r>
              <a:rPr lang="en-US" sz="1600" b="1" dirty="0" smtClean="0">
                <a:latin typeface="Times New Roman" pitchFamily="18" charset="0"/>
                <a:cs typeface="Times New Roman" pitchFamily="18" charset="0"/>
              </a:rPr>
              <a:t>   just </a:t>
            </a:r>
            <a:r>
              <a:rPr lang="en-US" sz="1600" b="1" dirty="0">
                <a:latin typeface="Times New Roman" pitchFamily="18" charset="0"/>
                <a:cs typeface="Times New Roman" pitchFamily="18" charset="0"/>
              </a:rPr>
              <a:t>have an orange juice </a:t>
            </a:r>
            <a:r>
              <a:rPr lang="en-US" sz="1600" b="1" dirty="0" smtClean="0">
                <a:latin typeface="Times New Roman" pitchFamily="18" charset="0"/>
                <a:cs typeface="Times New Roman" pitchFamily="18" charset="0"/>
              </a:rPr>
              <a:t>)</a:t>
            </a:r>
          </a:p>
          <a:p>
            <a:endParaRPr lang="en-US" sz="1600" b="1" dirty="0">
              <a:latin typeface="Times New Roman" pitchFamily="18" charset="0"/>
              <a:cs typeface="Times New Roman" pitchFamily="18" charset="0"/>
            </a:endParaRPr>
          </a:p>
          <a:p>
            <a:r>
              <a:rPr lang="en-US" sz="1600" b="1" dirty="0">
                <a:latin typeface="Times New Roman" pitchFamily="18" charset="0"/>
                <a:cs typeface="Times New Roman" pitchFamily="18" charset="0"/>
              </a:rPr>
              <a:t>In contrast to these more – or – less plausible word meaning , consider next the </a:t>
            </a:r>
            <a:r>
              <a:rPr lang="en-US" sz="1600" b="1" dirty="0" smtClean="0">
                <a:latin typeface="Times New Roman" pitchFamily="18" charset="0"/>
                <a:cs typeface="Times New Roman" pitchFamily="18" charset="0"/>
              </a:rPr>
              <a:t>         possibility </a:t>
            </a:r>
            <a:r>
              <a:rPr lang="en-US" sz="1600" b="1" dirty="0">
                <a:latin typeface="Times New Roman" pitchFamily="18" charset="0"/>
                <a:cs typeface="Times New Roman" pitchFamily="18" charset="0"/>
              </a:rPr>
              <a:t>of having a word meaning “ the woman drank ” (</a:t>
            </a:r>
            <a:r>
              <a:rPr lang="en-US" sz="1600" b="1" dirty="0" err="1" smtClean="0">
                <a:latin typeface="Times New Roman" pitchFamily="18" charset="0"/>
                <a:cs typeface="Times New Roman" pitchFamily="18" charset="0"/>
              </a:rPr>
              <a:t>blisk</a:t>
            </a:r>
            <a:r>
              <a:rPr lang="en-US" sz="1600" b="1" dirty="0" smtClean="0">
                <a:latin typeface="Times New Roman" pitchFamily="18" charset="0"/>
                <a:cs typeface="Times New Roman" pitchFamily="18" charset="0"/>
              </a:rPr>
              <a:t>) </a:t>
            </a:r>
            <a:r>
              <a:rPr lang="en-US" sz="1600" b="1" dirty="0">
                <a:latin typeface="Times New Roman" pitchFamily="18" charset="0"/>
                <a:cs typeface="Times New Roman" pitchFamily="18" charset="0"/>
              </a:rPr>
              <a:t>, or  “ the wine </a:t>
            </a:r>
            <a:r>
              <a:rPr lang="en-US" sz="1600" b="1" dirty="0" smtClean="0">
                <a:latin typeface="Times New Roman" pitchFamily="18" charset="0"/>
                <a:cs typeface="Times New Roman" pitchFamily="18" charset="0"/>
              </a:rPr>
              <a:t>      slowly </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blenk</a:t>
            </a:r>
            <a:r>
              <a:rPr lang="en-US" sz="1600" b="1" dirty="0">
                <a:latin typeface="Times New Roman" pitchFamily="18" charset="0"/>
                <a:cs typeface="Times New Roman" pitchFamily="18" charset="0"/>
              </a:rPr>
              <a:t>. </a:t>
            </a:r>
          </a:p>
          <a:p>
            <a:endParaRPr lang="en-US" sz="1600" b="1" dirty="0">
              <a:latin typeface="Times New Roman" pitchFamily="18" charset="0"/>
              <a:cs typeface="Times New Roman" pitchFamily="18" charset="0"/>
            </a:endParaRPr>
          </a:p>
          <a:p>
            <a:r>
              <a:rPr lang="en-US" sz="1600" b="1" dirty="0">
                <a:latin typeface="Times New Roman" pitchFamily="18" charset="0"/>
                <a:cs typeface="Times New Roman" pitchFamily="18" charset="0"/>
              </a:rPr>
              <a:t>On this system, </a:t>
            </a:r>
            <a:r>
              <a:rPr lang="en-US" sz="1600" b="1" u="sng" dirty="0" err="1">
                <a:latin typeface="Times New Roman" pitchFamily="18" charset="0"/>
                <a:cs typeface="Times New Roman" pitchFamily="18" charset="0"/>
              </a:rPr>
              <a:t>Blisk</a:t>
            </a:r>
            <a:r>
              <a:rPr lang="en-US" sz="1600" b="1" u="sng" dirty="0">
                <a:latin typeface="Times New Roman" pitchFamily="18" charset="0"/>
                <a:cs typeface="Times New Roman" pitchFamily="18" charset="0"/>
              </a:rPr>
              <a:t> wine </a:t>
            </a:r>
            <a:r>
              <a:rPr lang="en-US" sz="1600" b="1" dirty="0">
                <a:latin typeface="Times New Roman" pitchFamily="18" charset="0"/>
                <a:cs typeface="Times New Roman" pitchFamily="18" charset="0"/>
              </a:rPr>
              <a:t>would mean “ the woman drank wine ” , and </a:t>
            </a:r>
            <a:r>
              <a:rPr lang="en-US" sz="1600" b="1" u="sng" dirty="0">
                <a:latin typeface="Times New Roman" pitchFamily="18" charset="0"/>
                <a:cs typeface="Times New Roman" pitchFamily="18" charset="0"/>
              </a:rPr>
              <a:t>the woman </a:t>
            </a:r>
            <a:r>
              <a:rPr lang="en-US" sz="1600" b="1" u="sng" dirty="0" smtClean="0">
                <a:latin typeface="Times New Roman" pitchFamily="18" charset="0"/>
                <a:cs typeface="Times New Roman" pitchFamily="18" charset="0"/>
              </a:rPr>
              <a:t> drank </a:t>
            </a:r>
            <a:r>
              <a:rPr lang="en-US" sz="1600" b="1" u="sng" dirty="0" err="1">
                <a:latin typeface="Times New Roman" pitchFamily="18" charset="0"/>
                <a:cs typeface="Times New Roman" pitchFamily="18" charset="0"/>
              </a:rPr>
              <a:t>blenk</a:t>
            </a:r>
            <a:r>
              <a:rPr lang="en-US" sz="1600" b="1" dirty="0">
                <a:latin typeface="Times New Roman" pitchFamily="18" charset="0"/>
                <a:cs typeface="Times New Roman" pitchFamily="18" charset="0"/>
              </a:rPr>
              <a:t> would mean “ the woman drank the wine slowly ” it seems clear here </a:t>
            </a:r>
            <a:r>
              <a:rPr lang="en-US" sz="1600" b="1" dirty="0" smtClean="0">
                <a:latin typeface="Times New Roman" pitchFamily="18" charset="0"/>
                <a:cs typeface="Times New Roman" pitchFamily="18" charset="0"/>
              </a:rPr>
              <a:t>     that </a:t>
            </a:r>
            <a:r>
              <a:rPr lang="en-US" sz="1600" b="1" dirty="0">
                <a:latin typeface="Times New Roman" pitchFamily="18" charset="0"/>
                <a:cs typeface="Times New Roman" pitchFamily="18" charset="0"/>
              </a:rPr>
              <a:t>we are in the realms not of implausibility , but of impossibility</a:t>
            </a:r>
            <a:r>
              <a:rPr lang="en-US" sz="1600" b="1" dirty="0" smtClean="0">
                <a:latin typeface="Times New Roman" pitchFamily="18" charset="0"/>
                <a:cs typeface="Times New Roman" pitchFamily="18" charset="0"/>
              </a:rPr>
              <a:t>.</a:t>
            </a:r>
          </a:p>
          <a:p>
            <a:endParaRPr lang="en-US" sz="1600" b="1" dirty="0">
              <a:latin typeface="Times New Roman" pitchFamily="18" charset="0"/>
              <a:cs typeface="Times New Roman" pitchFamily="18" charset="0"/>
            </a:endParaRPr>
          </a:p>
          <a:p>
            <a:endParaRPr lang="en-US" sz="1600" b="1" dirty="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 </a:t>
            </a:r>
            <a:endParaRPr lang="en-US" sz="1600" b="1" dirty="0">
              <a:latin typeface="Times New Roman" pitchFamily="18" charset="0"/>
              <a:cs typeface="Times New Roman" pitchFamily="18" charset="0"/>
            </a:endParaRPr>
          </a:p>
        </p:txBody>
      </p:sp>
      <p:sp>
        <p:nvSpPr>
          <p:cNvPr id="4" name="Rectangle 3"/>
          <p:cNvSpPr/>
          <p:nvPr/>
        </p:nvSpPr>
        <p:spPr>
          <a:xfrm>
            <a:off x="1547664" y="4154765"/>
            <a:ext cx="7596336" cy="584775"/>
          </a:xfrm>
          <a:prstGeom prst="rect">
            <a:avLst/>
          </a:prstGeom>
        </p:spPr>
        <p:txBody>
          <a:bodyPr wrap="square">
            <a:spAutoFit/>
          </a:bodyPr>
          <a:lstStyle/>
          <a:p>
            <a:endParaRPr lang="en-US" sz="1600" b="1" dirty="0">
              <a:latin typeface="Times New Roman" pitchFamily="18" charset="0"/>
              <a:cs typeface="Times New Roman" pitchFamily="18" charset="0"/>
            </a:endParaRPr>
          </a:p>
          <a:p>
            <a:endParaRPr lang="en-US" sz="1600" b="1" dirty="0">
              <a:latin typeface="Times New Roman" pitchFamily="18" charset="0"/>
              <a:cs typeface="Times New Roman" pitchFamily="18" charset="0"/>
            </a:endParaRPr>
          </a:p>
        </p:txBody>
      </p:sp>
    </p:spTree>
    <p:extLst>
      <p:ext uri="{BB962C8B-B14F-4D97-AF65-F5344CB8AC3E}">
        <p14:creationId xmlns:p14="http://schemas.microsoft.com/office/powerpoint/2010/main" val="2686977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47664" y="0"/>
            <a:ext cx="7488832" cy="5622052"/>
          </a:xfrm>
          <a:prstGeom prst="rect">
            <a:avLst/>
          </a:prstGeom>
        </p:spPr>
        <p:txBody>
          <a:bodyPr wrap="square">
            <a:spAutoFit/>
          </a:bodyPr>
          <a:lstStyle/>
          <a:p>
            <a:pPr algn="just">
              <a:lnSpc>
                <a:spcPct val="115000"/>
              </a:lnSpc>
              <a:spcAft>
                <a:spcPts val="1000"/>
              </a:spcAft>
            </a:pPr>
            <a:r>
              <a:rPr lang="en-US" sz="1600" b="1" dirty="0">
                <a:solidFill>
                  <a:srgbClr val="FF0000"/>
                </a:solidFill>
                <a:latin typeface="Times New Roman"/>
                <a:ea typeface="Calibri"/>
              </a:rPr>
              <a:t>The difference between </a:t>
            </a:r>
            <a:r>
              <a:rPr lang="en-US" sz="1600" b="1" dirty="0" smtClean="0">
                <a:solidFill>
                  <a:srgbClr val="FF0000"/>
                </a:solidFill>
                <a:latin typeface="Times New Roman"/>
                <a:ea typeface="Calibri"/>
              </a:rPr>
              <a:t>dependent </a:t>
            </a:r>
            <a:r>
              <a:rPr lang="en-US" sz="1600" b="1" dirty="0">
                <a:solidFill>
                  <a:srgbClr val="FF0000"/>
                </a:solidFill>
                <a:latin typeface="Times New Roman"/>
                <a:ea typeface="Calibri"/>
              </a:rPr>
              <a:t>and independent </a:t>
            </a:r>
            <a:r>
              <a:rPr lang="en-US" sz="1600" b="1" dirty="0" smtClean="0">
                <a:solidFill>
                  <a:srgbClr val="FF0000"/>
                </a:solidFill>
                <a:latin typeface="Times New Roman"/>
                <a:ea typeface="Calibri"/>
              </a:rPr>
              <a:t>components </a:t>
            </a:r>
            <a:r>
              <a:rPr lang="en-US" sz="1600" b="1" dirty="0">
                <a:solidFill>
                  <a:srgbClr val="FF0000"/>
                </a:solidFill>
                <a:latin typeface="Times New Roman"/>
                <a:ea typeface="Calibri"/>
              </a:rPr>
              <a:t>of a </a:t>
            </a:r>
            <a:r>
              <a:rPr lang="en-US" sz="1600" b="1" dirty="0" smtClean="0">
                <a:solidFill>
                  <a:srgbClr val="FF0000"/>
                </a:solidFill>
                <a:latin typeface="Times New Roman"/>
                <a:ea typeface="Calibri"/>
              </a:rPr>
              <a:t>semantic combination</a:t>
            </a:r>
            <a:endParaRPr lang="en-US" sz="1600" dirty="0">
              <a:solidFill>
                <a:srgbClr val="FF0000"/>
              </a:solidFill>
              <a:latin typeface="Calibri"/>
              <a:ea typeface="Calibri"/>
            </a:endParaRPr>
          </a:p>
          <a:p>
            <a:pPr algn="just">
              <a:lnSpc>
                <a:spcPct val="115000"/>
              </a:lnSpc>
              <a:spcAft>
                <a:spcPts val="1000"/>
              </a:spcAft>
            </a:pPr>
            <a:r>
              <a:rPr lang="en-US" sz="1600" b="1" dirty="0">
                <a:latin typeface="Times New Roman"/>
                <a:ea typeface="Calibri"/>
              </a:rPr>
              <a:t>In dependent component : it is the one which determined the semantic relations of the combination as a whole with external items </a:t>
            </a:r>
            <a:endParaRPr lang="en-US" sz="1600" dirty="0">
              <a:latin typeface="Calibri"/>
              <a:ea typeface="Calibri"/>
            </a:endParaRPr>
          </a:p>
          <a:p>
            <a:pPr algn="just">
              <a:lnSpc>
                <a:spcPct val="115000"/>
              </a:lnSpc>
              <a:spcAft>
                <a:spcPts val="1000"/>
              </a:spcAft>
            </a:pPr>
            <a:r>
              <a:rPr lang="en-US" sz="1600" b="1" dirty="0">
                <a:latin typeface="Times New Roman"/>
                <a:ea typeface="Calibri"/>
              </a:rPr>
              <a:t>For example </a:t>
            </a:r>
            <a:endParaRPr lang="en-US" sz="1600" dirty="0">
              <a:latin typeface="Calibri"/>
              <a:ea typeface="Calibri"/>
            </a:endParaRPr>
          </a:p>
          <a:p>
            <a:pPr algn="just">
              <a:lnSpc>
                <a:spcPct val="115000"/>
              </a:lnSpc>
              <a:spcAft>
                <a:spcPts val="1000"/>
              </a:spcAft>
            </a:pPr>
            <a:r>
              <a:rPr lang="en-US" sz="1600" b="1" dirty="0">
                <a:latin typeface="Times New Roman"/>
                <a:ea typeface="Calibri"/>
              </a:rPr>
              <a:t>It is very large   ____ it is large </a:t>
            </a:r>
            <a:endParaRPr lang="en-US" sz="1600" dirty="0">
              <a:latin typeface="Calibri"/>
              <a:ea typeface="Calibri"/>
            </a:endParaRPr>
          </a:p>
          <a:p>
            <a:pPr algn="just">
              <a:lnSpc>
                <a:spcPct val="115000"/>
              </a:lnSpc>
              <a:spcAft>
                <a:spcPts val="1000"/>
              </a:spcAft>
            </a:pPr>
            <a:r>
              <a:rPr lang="en-US" sz="1600" b="1" dirty="0">
                <a:latin typeface="Times New Roman"/>
                <a:ea typeface="Calibri"/>
              </a:rPr>
              <a:t>(governs the combinability of the phrase very large with other items But in  ( a very large wind ) we can not omit large because this </a:t>
            </a:r>
            <a:r>
              <a:rPr lang="en-US" sz="1600" b="1" dirty="0" smtClean="0">
                <a:latin typeface="Times New Roman"/>
                <a:ea typeface="Calibri"/>
              </a:rPr>
              <a:t>attributes </a:t>
            </a:r>
            <a:r>
              <a:rPr lang="en-US" sz="1600" b="1" dirty="0">
                <a:latin typeface="Times New Roman"/>
                <a:ea typeface="Calibri"/>
              </a:rPr>
              <a:t>to a semantic incompatibility between </a:t>
            </a:r>
            <a:r>
              <a:rPr lang="en-US" sz="1600" b="1" dirty="0" smtClean="0">
                <a:latin typeface="Times New Roman"/>
                <a:ea typeface="Calibri"/>
              </a:rPr>
              <a:t>large and wind </a:t>
            </a:r>
            <a:endParaRPr lang="en-US" sz="1600" dirty="0">
              <a:latin typeface="Calibri"/>
              <a:ea typeface="Calibri"/>
            </a:endParaRPr>
          </a:p>
          <a:p>
            <a:pPr algn="just">
              <a:lnSpc>
                <a:spcPct val="115000"/>
              </a:lnSpc>
              <a:spcAft>
                <a:spcPts val="1000"/>
              </a:spcAft>
            </a:pPr>
            <a:r>
              <a:rPr lang="en-US" sz="1600" b="1" dirty="0">
                <a:latin typeface="Times New Roman"/>
                <a:ea typeface="Calibri"/>
              </a:rPr>
              <a:t>There is no </a:t>
            </a:r>
            <a:r>
              <a:rPr lang="en-US" sz="1600" b="1" dirty="0" smtClean="0">
                <a:latin typeface="Times New Roman"/>
                <a:ea typeface="Calibri"/>
              </a:rPr>
              <a:t>inherent </a:t>
            </a:r>
            <a:r>
              <a:rPr lang="en-US" sz="1600" b="1" dirty="0">
                <a:latin typeface="Times New Roman"/>
                <a:ea typeface="Calibri"/>
              </a:rPr>
              <a:t>clash between very and </a:t>
            </a:r>
            <a:r>
              <a:rPr lang="en-US" sz="1600" b="1" dirty="0" smtClean="0">
                <a:latin typeface="Times New Roman"/>
                <a:ea typeface="Calibri"/>
              </a:rPr>
              <a:t>wind</a:t>
            </a:r>
            <a:endParaRPr lang="en-US" sz="1600" dirty="0">
              <a:latin typeface="Calibri"/>
              <a:ea typeface="Calibri"/>
            </a:endParaRPr>
          </a:p>
          <a:p>
            <a:pPr algn="just">
              <a:lnSpc>
                <a:spcPct val="115000"/>
              </a:lnSpc>
              <a:spcAft>
                <a:spcPts val="1000"/>
              </a:spcAft>
            </a:pPr>
            <a:r>
              <a:rPr lang="en-US" sz="1600" b="1" dirty="0" smtClean="0">
                <a:latin typeface="Times New Roman"/>
                <a:ea typeface="Calibri"/>
              </a:rPr>
              <a:t>Also </a:t>
            </a:r>
            <a:r>
              <a:rPr lang="en-US" sz="1600" b="1" dirty="0">
                <a:latin typeface="Times New Roman"/>
                <a:ea typeface="Calibri"/>
              </a:rPr>
              <a:t>in warm milk ( independent item milk ) </a:t>
            </a:r>
            <a:endParaRPr lang="en-US" sz="1600" dirty="0">
              <a:latin typeface="Calibri"/>
              <a:ea typeface="Calibri"/>
            </a:endParaRPr>
          </a:p>
          <a:p>
            <a:pPr algn="just">
              <a:lnSpc>
                <a:spcPct val="115000"/>
              </a:lnSpc>
              <a:spcAft>
                <a:spcPts val="1000"/>
              </a:spcAft>
            </a:pPr>
            <a:r>
              <a:rPr lang="en-US" sz="1600" b="1" dirty="0">
                <a:latin typeface="Times New Roman"/>
                <a:ea typeface="Calibri"/>
              </a:rPr>
              <a:t>Very young boy </a:t>
            </a:r>
            <a:endParaRPr lang="en-US" sz="1600" dirty="0">
              <a:latin typeface="Calibri"/>
              <a:ea typeface="Calibri"/>
            </a:endParaRPr>
          </a:p>
          <a:p>
            <a:pPr algn="just">
              <a:lnSpc>
                <a:spcPct val="115000"/>
              </a:lnSpc>
              <a:spcAft>
                <a:spcPts val="1000"/>
              </a:spcAft>
            </a:pPr>
            <a:r>
              <a:rPr lang="en-US" sz="1600" b="1" dirty="0">
                <a:latin typeface="Times New Roman"/>
                <a:ea typeface="Calibri"/>
              </a:rPr>
              <a:t>(continuous dependency chain ) </a:t>
            </a:r>
            <a:endParaRPr lang="en-US" sz="1600" dirty="0">
              <a:latin typeface="Calibri"/>
              <a:ea typeface="Calibri"/>
            </a:endParaRPr>
          </a:p>
          <a:p>
            <a:pPr algn="just">
              <a:lnSpc>
                <a:spcPct val="115000"/>
              </a:lnSpc>
              <a:spcAft>
                <a:spcPts val="1000"/>
              </a:spcAft>
            </a:pPr>
            <a:r>
              <a:rPr lang="en-US" sz="1600" b="1" dirty="0">
                <a:latin typeface="Times New Roman"/>
                <a:ea typeface="Calibri"/>
              </a:rPr>
              <a:t>In the case (</a:t>
            </a:r>
            <a:r>
              <a:rPr lang="en-US" sz="1600" b="1" dirty="0" smtClean="0">
                <a:latin typeface="Times New Roman"/>
                <a:ea typeface="Calibri"/>
              </a:rPr>
              <a:t>wine </a:t>
            </a:r>
            <a:r>
              <a:rPr lang="en-US" sz="1600" b="1" dirty="0">
                <a:latin typeface="Times New Roman"/>
                <a:ea typeface="Calibri"/>
              </a:rPr>
              <a:t>slowly ) (there is no continuous dependency chain )</a:t>
            </a:r>
            <a:endParaRPr lang="en-US" sz="1600" dirty="0">
              <a:latin typeface="Calibri"/>
              <a:ea typeface="Calibri"/>
            </a:endParaRPr>
          </a:p>
          <a:p>
            <a:pPr>
              <a:lnSpc>
                <a:spcPct val="115000"/>
              </a:lnSpc>
              <a:spcAft>
                <a:spcPts val="1000"/>
              </a:spcAft>
            </a:pPr>
            <a:r>
              <a:rPr lang="en-US" sz="1600" b="1" dirty="0">
                <a:latin typeface="Times New Roman"/>
                <a:ea typeface="Calibri"/>
              </a:rPr>
              <a:t> </a:t>
            </a:r>
            <a:endParaRPr lang="en-US" sz="1600" dirty="0">
              <a:latin typeface="Calibri"/>
              <a:ea typeface="Calibri"/>
            </a:endParaRPr>
          </a:p>
        </p:txBody>
      </p:sp>
    </p:spTree>
    <p:extLst>
      <p:ext uri="{BB962C8B-B14F-4D97-AF65-F5344CB8AC3E}">
        <p14:creationId xmlns:p14="http://schemas.microsoft.com/office/powerpoint/2010/main" val="1279719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47664" y="37557"/>
            <a:ext cx="7128792" cy="1213474"/>
          </a:xfrm>
          <a:prstGeom prst="rect">
            <a:avLst/>
          </a:prstGeom>
        </p:spPr>
        <p:txBody>
          <a:bodyPr wrap="square">
            <a:spAutoFit/>
          </a:bodyPr>
          <a:lstStyle/>
          <a:p>
            <a:pPr lvl="0" algn="just">
              <a:lnSpc>
                <a:spcPct val="115000"/>
              </a:lnSpc>
              <a:spcAft>
                <a:spcPts val="1000"/>
              </a:spcAft>
            </a:pPr>
            <a:r>
              <a:rPr lang="en-US" sz="1600" b="1" dirty="0">
                <a:latin typeface="Times New Roman"/>
                <a:ea typeface="Calibri"/>
              </a:rPr>
              <a:t>So there must be no gap in the chain </a:t>
            </a:r>
            <a:endParaRPr lang="en-US" sz="1600" dirty="0">
              <a:latin typeface="Calibri"/>
              <a:ea typeface="Calibri"/>
            </a:endParaRPr>
          </a:p>
          <a:p>
            <a:pPr lvl="0" algn="just">
              <a:lnSpc>
                <a:spcPct val="115000"/>
              </a:lnSpc>
              <a:spcAft>
                <a:spcPts val="1000"/>
              </a:spcAft>
            </a:pPr>
            <a:r>
              <a:rPr lang="en-US" sz="1600" b="1" dirty="0">
                <a:latin typeface="Times New Roman"/>
                <a:ea typeface="Calibri"/>
              </a:rPr>
              <a:t>For example , we couldn’t </a:t>
            </a:r>
            <a:r>
              <a:rPr lang="en-US" sz="1600" b="1" dirty="0" smtClean="0">
                <a:latin typeface="Times New Roman"/>
                <a:ea typeface="Calibri"/>
              </a:rPr>
              <a:t>say </a:t>
            </a:r>
            <a:endParaRPr lang="en-US" sz="1600" dirty="0">
              <a:latin typeface="Calibri"/>
              <a:ea typeface="Calibri"/>
            </a:endParaRPr>
          </a:p>
          <a:p>
            <a:pPr lvl="0" algn="just">
              <a:lnSpc>
                <a:spcPct val="115000"/>
              </a:lnSpc>
              <a:spcAft>
                <a:spcPts val="1000"/>
              </a:spcAft>
            </a:pPr>
            <a:r>
              <a:rPr lang="en-US" sz="1600" b="1" dirty="0" smtClean="0">
                <a:latin typeface="Times New Roman"/>
                <a:ea typeface="Calibri"/>
              </a:rPr>
              <a:t>Very</a:t>
            </a:r>
            <a:r>
              <a:rPr lang="en-US" sz="1600" b="1" u="sng" dirty="0" smtClean="0">
                <a:latin typeface="Times New Roman"/>
                <a:ea typeface="Calibri"/>
              </a:rPr>
              <a:t>    </a:t>
            </a:r>
            <a:r>
              <a:rPr lang="en-US" sz="1600" b="1" dirty="0" smtClean="0">
                <a:latin typeface="Times New Roman"/>
                <a:ea typeface="Calibri"/>
              </a:rPr>
              <a:t> milk </a:t>
            </a:r>
            <a:endParaRPr lang="en-US" sz="1600" dirty="0">
              <a:latin typeface="Calibri"/>
              <a:ea typeface="Calibri"/>
            </a:endParaRPr>
          </a:p>
        </p:txBody>
      </p:sp>
    </p:spTree>
    <p:extLst>
      <p:ext uri="{BB962C8B-B14F-4D97-AF65-F5344CB8AC3E}">
        <p14:creationId xmlns:p14="http://schemas.microsoft.com/office/powerpoint/2010/main" val="1845616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47664" y="123478"/>
            <a:ext cx="7596336" cy="4259628"/>
          </a:xfrm>
          <a:prstGeom prst="rect">
            <a:avLst/>
          </a:prstGeom>
        </p:spPr>
        <p:txBody>
          <a:bodyPr wrap="square">
            <a:spAutoFit/>
          </a:bodyPr>
          <a:lstStyle/>
          <a:p>
            <a:pPr lvl="0" algn="just">
              <a:lnSpc>
                <a:spcPct val="115000"/>
              </a:lnSpc>
              <a:spcAft>
                <a:spcPts val="1000"/>
              </a:spcAft>
            </a:pPr>
            <a:r>
              <a:rPr lang="en-US" sz="1600" b="1" dirty="0" smtClean="0">
                <a:latin typeface="Times New Roman"/>
                <a:ea typeface="Calibri"/>
              </a:rPr>
              <a:t>A </a:t>
            </a:r>
            <a:r>
              <a:rPr lang="en-US" sz="1600" b="1" dirty="0">
                <a:latin typeface="Times New Roman"/>
                <a:ea typeface="Calibri"/>
              </a:rPr>
              <a:t>couple of quotations from Chomsky are relevant here:</a:t>
            </a:r>
          </a:p>
          <a:p>
            <a:pPr lvl="0" algn="just">
              <a:lnSpc>
                <a:spcPct val="115000"/>
              </a:lnSpc>
              <a:spcAft>
                <a:spcPts val="1000"/>
              </a:spcAft>
            </a:pPr>
            <a:r>
              <a:rPr lang="en-US" sz="1600" b="1" dirty="0">
                <a:latin typeface="Times New Roman"/>
                <a:ea typeface="Calibri"/>
              </a:rPr>
              <a:t>(1) The most elementary notion we have , the notion physical objects seems to be </a:t>
            </a:r>
            <a:r>
              <a:rPr lang="en-US" sz="1600" b="1" dirty="0" smtClean="0">
                <a:latin typeface="Times New Roman"/>
                <a:ea typeface="Calibri"/>
              </a:rPr>
              <a:t>       quiet </a:t>
            </a:r>
            <a:r>
              <a:rPr lang="en-US" sz="1600" b="1" dirty="0">
                <a:latin typeface="Times New Roman"/>
                <a:ea typeface="Calibri"/>
              </a:rPr>
              <a:t>complex </a:t>
            </a:r>
          </a:p>
          <a:p>
            <a:pPr lvl="0" algn="just">
              <a:lnSpc>
                <a:spcPct val="115000"/>
              </a:lnSpc>
              <a:spcAft>
                <a:spcPts val="1000"/>
              </a:spcAft>
            </a:pPr>
            <a:r>
              <a:rPr lang="en-US" sz="1600" b="1" dirty="0">
                <a:latin typeface="Times New Roman"/>
                <a:ea typeface="Calibri"/>
              </a:rPr>
              <a:t>(2) There is no logical grounds for the </a:t>
            </a:r>
            <a:r>
              <a:rPr lang="en-US" sz="1600" b="1" dirty="0" err="1" smtClean="0">
                <a:latin typeface="Times New Roman"/>
                <a:ea typeface="Calibri"/>
              </a:rPr>
              <a:t>appearant</a:t>
            </a:r>
            <a:r>
              <a:rPr lang="en-US" sz="1600" b="1" dirty="0" smtClean="0">
                <a:latin typeface="Times New Roman"/>
                <a:ea typeface="Calibri"/>
              </a:rPr>
              <a:t> </a:t>
            </a:r>
            <a:r>
              <a:rPr lang="en-US" sz="1600" b="1" dirty="0">
                <a:latin typeface="Times New Roman"/>
                <a:ea typeface="Calibri"/>
              </a:rPr>
              <a:t>non existence of words such as </a:t>
            </a:r>
            <a:r>
              <a:rPr lang="en-US" sz="1600" b="1" dirty="0" smtClean="0">
                <a:latin typeface="Times New Roman"/>
                <a:ea typeface="Calibri"/>
              </a:rPr>
              <a:t>       LAMB </a:t>
            </a:r>
            <a:r>
              <a:rPr lang="en-US" sz="1600" b="1" dirty="0">
                <a:latin typeface="Times New Roman"/>
                <a:ea typeface="Calibri"/>
              </a:rPr>
              <a:t>it refers to the single object consisting of dogs for legs so that its LAMB is </a:t>
            </a:r>
            <a:r>
              <a:rPr lang="en-US" sz="1600" b="1" dirty="0" smtClean="0">
                <a:latin typeface="Times New Roman"/>
                <a:ea typeface="Calibri"/>
              </a:rPr>
              <a:t>     brown </a:t>
            </a:r>
            <a:endParaRPr lang="en-US" sz="1600" b="1" dirty="0">
              <a:latin typeface="Times New Roman"/>
              <a:ea typeface="Calibri"/>
            </a:endParaRPr>
          </a:p>
          <a:p>
            <a:pPr lvl="0" algn="just">
              <a:lnSpc>
                <a:spcPct val="115000"/>
              </a:lnSpc>
              <a:spcAft>
                <a:spcPts val="1000"/>
              </a:spcAft>
            </a:pPr>
            <a:r>
              <a:rPr lang="en-US" sz="1600" b="1" dirty="0">
                <a:latin typeface="Times New Roman"/>
                <a:ea typeface="Calibri"/>
              </a:rPr>
              <a:t>The word HERD according to Chomsky denote a single scattered object with cows as parts so that a cow lost a leg implies the HERD lost a leg </a:t>
            </a:r>
          </a:p>
          <a:p>
            <a:pPr lvl="0" algn="just">
              <a:lnSpc>
                <a:spcPct val="115000"/>
              </a:lnSpc>
              <a:spcAft>
                <a:spcPts val="1000"/>
              </a:spcAft>
            </a:pPr>
            <a:r>
              <a:rPr lang="en-US" sz="1600" b="1" dirty="0">
                <a:latin typeface="Times New Roman"/>
                <a:ea typeface="Calibri"/>
              </a:rPr>
              <a:t>Q / how can we apply the notion of </a:t>
            </a:r>
            <a:r>
              <a:rPr lang="en-US" sz="1600" b="1" dirty="0" err="1" smtClean="0">
                <a:latin typeface="Times New Roman"/>
                <a:ea typeface="Calibri"/>
              </a:rPr>
              <a:t>nameability</a:t>
            </a:r>
            <a:r>
              <a:rPr lang="en-US" sz="1600" b="1" dirty="0" smtClean="0">
                <a:latin typeface="Times New Roman"/>
                <a:ea typeface="Calibri"/>
              </a:rPr>
              <a:t> </a:t>
            </a:r>
            <a:r>
              <a:rPr lang="en-US" sz="1600" b="1" dirty="0">
                <a:latin typeface="Times New Roman"/>
                <a:ea typeface="Calibri"/>
              </a:rPr>
              <a:t>of physical objects </a:t>
            </a:r>
            <a:r>
              <a:rPr lang="en-US" sz="1600" b="1" dirty="0" smtClean="0">
                <a:latin typeface="Times New Roman"/>
                <a:ea typeface="Calibri"/>
              </a:rPr>
              <a:t>?</a:t>
            </a:r>
            <a:endParaRPr lang="en-US" sz="1600" b="1" dirty="0">
              <a:latin typeface="Times New Roman"/>
              <a:ea typeface="Calibri"/>
            </a:endParaRPr>
          </a:p>
          <a:p>
            <a:pPr lvl="0" algn="just">
              <a:lnSpc>
                <a:spcPct val="115000"/>
              </a:lnSpc>
              <a:spcAft>
                <a:spcPts val="1000"/>
              </a:spcAft>
            </a:pPr>
            <a:r>
              <a:rPr lang="en-US" sz="1600" b="1" dirty="0">
                <a:latin typeface="Times New Roman"/>
                <a:ea typeface="Calibri"/>
              </a:rPr>
              <a:t>Physical things must be bounded it must have </a:t>
            </a:r>
            <a:r>
              <a:rPr lang="en-US" sz="1600" b="1" dirty="0" smtClean="0">
                <a:latin typeface="Times New Roman" pitchFamily="18" charset="0"/>
                <a:ea typeface="Calibri"/>
                <a:cs typeface="Times New Roman" pitchFamily="18" charset="0"/>
              </a:rPr>
              <a:t>boundaries </a:t>
            </a:r>
            <a:r>
              <a:rPr lang="en-US" sz="1600" b="1" dirty="0">
                <a:latin typeface="Times New Roman" pitchFamily="18" charset="0"/>
                <a:ea typeface="Calibri"/>
                <a:cs typeface="Times New Roman" pitchFamily="18" charset="0"/>
              </a:rPr>
              <a:t>set on the bases of either </a:t>
            </a:r>
            <a:r>
              <a:rPr lang="en-US" sz="1600" b="1" dirty="0" smtClean="0">
                <a:latin typeface="Times New Roman" pitchFamily="18" charset="0"/>
                <a:ea typeface="Calibri"/>
                <a:cs typeface="Times New Roman" pitchFamily="18" charset="0"/>
              </a:rPr>
              <a:t>    physical </a:t>
            </a:r>
            <a:r>
              <a:rPr lang="en-US" sz="1600" b="1" dirty="0">
                <a:latin typeface="Times New Roman" pitchFamily="18" charset="0"/>
                <a:ea typeface="Calibri"/>
                <a:cs typeface="Times New Roman" pitchFamily="18" charset="0"/>
              </a:rPr>
              <a:t>detachability or </a:t>
            </a:r>
            <a:r>
              <a:rPr lang="en-US" sz="1600" b="1" dirty="0" smtClean="0">
                <a:latin typeface="Times New Roman" pitchFamily="18" charset="0"/>
                <a:ea typeface="Calibri"/>
                <a:cs typeface="Times New Roman" pitchFamily="18" charset="0"/>
              </a:rPr>
              <a:t>characteristic </a:t>
            </a:r>
            <a:r>
              <a:rPr lang="en-US" sz="1600" b="1" dirty="0">
                <a:latin typeface="Times New Roman" pitchFamily="18" charset="0"/>
                <a:ea typeface="Calibri"/>
                <a:cs typeface="Times New Roman" pitchFamily="18" charset="0"/>
              </a:rPr>
              <a:t>features appearance or </a:t>
            </a:r>
            <a:r>
              <a:rPr lang="en-US" sz="1600" b="1" dirty="0" smtClean="0">
                <a:latin typeface="Times New Roman" pitchFamily="18" charset="0"/>
                <a:ea typeface="Calibri"/>
                <a:cs typeface="Times New Roman" pitchFamily="18" charset="0"/>
              </a:rPr>
              <a:t>behavior</a:t>
            </a:r>
            <a:endParaRPr lang="en-US" sz="1600" b="1" dirty="0">
              <a:latin typeface="Times New Roman" pitchFamily="18" charset="0"/>
              <a:ea typeface="Calibri"/>
              <a:cs typeface="Times New Roman" pitchFamily="18" charset="0"/>
            </a:endParaRPr>
          </a:p>
          <a:p>
            <a:pPr lvl="0" algn="just">
              <a:lnSpc>
                <a:spcPct val="115000"/>
              </a:lnSpc>
              <a:spcAft>
                <a:spcPts val="1000"/>
              </a:spcAft>
            </a:pPr>
            <a:r>
              <a:rPr lang="en-US" sz="1600" b="1" dirty="0" smtClean="0">
                <a:latin typeface="Times New Roman" pitchFamily="18" charset="0"/>
                <a:ea typeface="Calibri"/>
                <a:cs typeface="Times New Roman" pitchFamily="18" charset="0"/>
              </a:rPr>
              <a:t> </a:t>
            </a:r>
            <a:endParaRPr lang="en-US" sz="1600" b="1"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47561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47664" y="0"/>
            <a:ext cx="7596336" cy="4131387"/>
          </a:xfrm>
          <a:prstGeom prst="rect">
            <a:avLst/>
          </a:prstGeom>
        </p:spPr>
        <p:txBody>
          <a:bodyPr wrap="square">
            <a:spAutoFit/>
          </a:bodyPr>
          <a:lstStyle/>
          <a:p>
            <a:pPr marL="285750" lvl="0" indent="-285750" algn="just">
              <a:lnSpc>
                <a:spcPct val="115000"/>
              </a:lnSpc>
              <a:spcAft>
                <a:spcPts val="1000"/>
              </a:spcAft>
              <a:buFont typeface="Arial" pitchFamily="34" charset="0"/>
              <a:buChar char="•"/>
            </a:pPr>
            <a:r>
              <a:rPr lang="en-US" sz="1600" b="1" dirty="0">
                <a:latin typeface="Times New Roman"/>
                <a:ea typeface="Calibri"/>
              </a:rPr>
              <a:t>For instance , </a:t>
            </a:r>
            <a:r>
              <a:rPr lang="en-US" sz="1600" b="1" dirty="0" smtClean="0">
                <a:latin typeface="Times New Roman"/>
                <a:ea typeface="Calibri"/>
              </a:rPr>
              <a:t>Chomsky's </a:t>
            </a:r>
            <a:r>
              <a:rPr lang="en-US" sz="1600" b="1" dirty="0">
                <a:latin typeface="Times New Roman"/>
                <a:ea typeface="Calibri"/>
              </a:rPr>
              <a:t>left half of an </a:t>
            </a:r>
            <a:r>
              <a:rPr lang="en-US" sz="1600" b="1" dirty="0" err="1" smtClean="0">
                <a:latin typeface="Times New Roman"/>
                <a:ea typeface="Calibri"/>
              </a:rPr>
              <a:t>aeroplane</a:t>
            </a:r>
            <a:r>
              <a:rPr lang="en-US" sz="1600" b="1" dirty="0" smtClean="0">
                <a:latin typeface="Times New Roman"/>
                <a:ea typeface="Calibri"/>
              </a:rPr>
              <a:t> </a:t>
            </a:r>
            <a:r>
              <a:rPr lang="en-US" sz="1600" b="1" dirty="0">
                <a:latin typeface="Times New Roman"/>
                <a:ea typeface="Calibri"/>
              </a:rPr>
              <a:t>wing , this is physical but while the whole wing is bounded by distinctive function and </a:t>
            </a:r>
            <a:r>
              <a:rPr lang="en-US" sz="1600" b="1" dirty="0" smtClean="0">
                <a:latin typeface="Times New Roman"/>
                <a:ea typeface="Calibri"/>
              </a:rPr>
              <a:t>appearance </a:t>
            </a:r>
            <a:r>
              <a:rPr lang="en-US" sz="1600" b="1" dirty="0">
                <a:latin typeface="Times New Roman"/>
                <a:ea typeface="Calibri"/>
              </a:rPr>
              <a:t>the left half is not </a:t>
            </a:r>
            <a:r>
              <a:rPr lang="en-US" sz="1600" b="1" dirty="0" smtClean="0">
                <a:latin typeface="Times New Roman"/>
                <a:ea typeface="Calibri"/>
              </a:rPr>
              <a:t>separated  </a:t>
            </a:r>
            <a:r>
              <a:rPr lang="en-US" sz="1600" b="1" dirty="0">
                <a:latin typeface="Times New Roman"/>
                <a:ea typeface="Calibri"/>
              </a:rPr>
              <a:t>from the rest of the wing by any </a:t>
            </a:r>
            <a:r>
              <a:rPr lang="en-US" sz="1600" b="1" dirty="0" smtClean="0">
                <a:latin typeface="Times New Roman"/>
                <a:ea typeface="Calibri"/>
              </a:rPr>
              <a:t>silent </a:t>
            </a:r>
            <a:r>
              <a:rPr lang="en-US" sz="1600" b="1" dirty="0">
                <a:latin typeface="Times New Roman"/>
                <a:ea typeface="Calibri"/>
              </a:rPr>
              <a:t>function or visual </a:t>
            </a:r>
            <a:r>
              <a:rPr lang="en-US" sz="1600" b="1" dirty="0" smtClean="0">
                <a:latin typeface="Times New Roman"/>
                <a:ea typeface="Calibri"/>
              </a:rPr>
              <a:t>discontinuity </a:t>
            </a:r>
            <a:endParaRPr lang="en-US" sz="1600" b="1" dirty="0">
              <a:latin typeface="Times New Roman"/>
              <a:ea typeface="Calibri"/>
            </a:endParaRPr>
          </a:p>
          <a:p>
            <a:pPr marL="285750" lvl="0" indent="-285750" algn="just">
              <a:lnSpc>
                <a:spcPct val="115000"/>
              </a:lnSpc>
              <a:spcAft>
                <a:spcPts val="1000"/>
              </a:spcAft>
              <a:buFont typeface="Arial" pitchFamily="34" charset="0"/>
              <a:buChar char="•"/>
            </a:pPr>
            <a:r>
              <a:rPr lang="en-US" sz="1600" b="1" dirty="0">
                <a:latin typeface="Times New Roman"/>
                <a:ea typeface="Calibri"/>
              </a:rPr>
              <a:t>According to </a:t>
            </a:r>
            <a:r>
              <a:rPr lang="en-US" sz="1600" b="1" dirty="0" smtClean="0">
                <a:latin typeface="Times New Roman"/>
                <a:ea typeface="Calibri"/>
              </a:rPr>
              <a:t>Chomsky </a:t>
            </a:r>
            <a:r>
              <a:rPr lang="en-US" sz="1600" b="1" dirty="0">
                <a:latin typeface="Times New Roman"/>
                <a:ea typeface="Calibri"/>
              </a:rPr>
              <a:t>there are some scattered </a:t>
            </a:r>
            <a:r>
              <a:rPr lang="en-US" sz="1600" b="1" dirty="0" smtClean="0">
                <a:latin typeface="Times New Roman"/>
                <a:ea typeface="Calibri"/>
              </a:rPr>
              <a:t>individuals </a:t>
            </a:r>
            <a:r>
              <a:rPr lang="en-US" sz="1600" b="1" dirty="0">
                <a:latin typeface="Times New Roman"/>
                <a:ea typeface="Calibri"/>
              </a:rPr>
              <a:t>are namable such as </a:t>
            </a:r>
            <a:r>
              <a:rPr lang="en-US" sz="1600" b="1" dirty="0" smtClean="0">
                <a:latin typeface="Times New Roman"/>
                <a:ea typeface="Calibri"/>
              </a:rPr>
              <a:t>        fences </a:t>
            </a:r>
            <a:r>
              <a:rPr lang="en-US" sz="1600" b="1" dirty="0">
                <a:latin typeface="Times New Roman"/>
                <a:ea typeface="Calibri"/>
              </a:rPr>
              <a:t>, villages . Forest </a:t>
            </a:r>
          </a:p>
          <a:p>
            <a:pPr lvl="0" algn="just">
              <a:lnSpc>
                <a:spcPct val="115000"/>
              </a:lnSpc>
              <a:spcAft>
                <a:spcPts val="1000"/>
              </a:spcAft>
            </a:pPr>
            <a:r>
              <a:rPr lang="en-US" sz="1600" b="1" dirty="0">
                <a:latin typeface="Times New Roman"/>
                <a:ea typeface="Calibri"/>
              </a:rPr>
              <a:t>For </a:t>
            </a:r>
            <a:r>
              <a:rPr lang="en-US" sz="1600" b="1" dirty="0" smtClean="0">
                <a:latin typeface="Times New Roman"/>
                <a:ea typeface="Calibri"/>
              </a:rPr>
              <a:t>Pullman </a:t>
            </a:r>
            <a:r>
              <a:rPr lang="en-US" sz="1600" b="1" dirty="0">
                <a:latin typeface="Times New Roman"/>
                <a:ea typeface="Calibri"/>
              </a:rPr>
              <a:t>we can say that namable collections of </a:t>
            </a:r>
            <a:r>
              <a:rPr lang="en-US" sz="1600" b="1" dirty="0" smtClean="0">
                <a:latin typeface="Times New Roman"/>
                <a:ea typeface="Calibri"/>
              </a:rPr>
              <a:t>otherwise  independently              </a:t>
            </a:r>
            <a:r>
              <a:rPr lang="en-US" sz="1600" b="1" dirty="0">
                <a:latin typeface="Times New Roman"/>
                <a:ea typeface="Calibri"/>
              </a:rPr>
              <a:t>namable </a:t>
            </a:r>
            <a:r>
              <a:rPr lang="en-US" sz="1600" b="1" dirty="0" smtClean="0">
                <a:latin typeface="Times New Roman"/>
                <a:ea typeface="Calibri"/>
              </a:rPr>
              <a:t>interties </a:t>
            </a:r>
            <a:r>
              <a:rPr lang="en-US" sz="1600" b="1" dirty="0">
                <a:latin typeface="Times New Roman"/>
                <a:ea typeface="Calibri"/>
              </a:rPr>
              <a:t>generally  show one or more of the </a:t>
            </a:r>
            <a:r>
              <a:rPr lang="en-US" sz="1600" b="1" dirty="0" smtClean="0">
                <a:latin typeface="Times New Roman"/>
                <a:ea typeface="Calibri"/>
              </a:rPr>
              <a:t>followings </a:t>
            </a:r>
            <a:r>
              <a:rPr lang="en-US" sz="1600" b="1" dirty="0">
                <a:latin typeface="Times New Roman"/>
                <a:ea typeface="Calibri"/>
              </a:rPr>
              <a:t>:</a:t>
            </a:r>
          </a:p>
          <a:p>
            <a:pPr lvl="0" algn="just">
              <a:lnSpc>
                <a:spcPct val="115000"/>
              </a:lnSpc>
              <a:spcAft>
                <a:spcPts val="1000"/>
              </a:spcAft>
            </a:pPr>
            <a:r>
              <a:rPr lang="en-US" sz="1600" b="1" dirty="0">
                <a:latin typeface="Times New Roman"/>
                <a:ea typeface="Calibri"/>
              </a:rPr>
              <a:t>1- the collections is </a:t>
            </a:r>
            <a:r>
              <a:rPr lang="en-US" sz="1600" b="1" dirty="0" smtClean="0">
                <a:latin typeface="Times New Roman"/>
                <a:ea typeface="Calibri"/>
              </a:rPr>
              <a:t>relatively </a:t>
            </a:r>
            <a:r>
              <a:rPr lang="en-US" sz="1600" b="1" dirty="0" err="1" smtClean="0">
                <a:latin typeface="Times New Roman"/>
                <a:ea typeface="Calibri"/>
              </a:rPr>
              <a:t>spatio</a:t>
            </a:r>
            <a:r>
              <a:rPr lang="en-US" sz="1600" b="1" dirty="0" smtClean="0">
                <a:latin typeface="Times New Roman"/>
                <a:ea typeface="Calibri"/>
              </a:rPr>
              <a:t> temporarily </a:t>
            </a:r>
            <a:r>
              <a:rPr lang="en-US" sz="1600" b="1" dirty="0">
                <a:latin typeface="Times New Roman"/>
                <a:ea typeface="Calibri"/>
              </a:rPr>
              <a:t>contiguous ( </a:t>
            </a:r>
            <a:r>
              <a:rPr lang="en-US" sz="1600" b="1" dirty="0" smtClean="0">
                <a:latin typeface="Times New Roman"/>
                <a:ea typeface="Calibri"/>
              </a:rPr>
              <a:t>fence </a:t>
            </a:r>
            <a:r>
              <a:rPr lang="en-US" sz="1600" b="1" dirty="0">
                <a:latin typeface="Times New Roman"/>
                <a:ea typeface="Calibri"/>
              </a:rPr>
              <a:t>village)</a:t>
            </a:r>
          </a:p>
          <a:p>
            <a:pPr lvl="0" algn="just">
              <a:lnSpc>
                <a:spcPct val="115000"/>
              </a:lnSpc>
              <a:spcAft>
                <a:spcPts val="1000"/>
              </a:spcAft>
            </a:pPr>
            <a:r>
              <a:rPr lang="en-US" sz="1600" b="1" dirty="0">
                <a:latin typeface="Times New Roman"/>
                <a:ea typeface="Calibri"/>
              </a:rPr>
              <a:t>2- it is the product of human agency ( </a:t>
            </a:r>
            <a:r>
              <a:rPr lang="en-US" sz="1600" b="1" dirty="0" smtClean="0">
                <a:latin typeface="Times New Roman"/>
                <a:ea typeface="Calibri"/>
              </a:rPr>
              <a:t>fence </a:t>
            </a:r>
            <a:r>
              <a:rPr lang="en-US" sz="1600" b="1" dirty="0">
                <a:latin typeface="Times New Roman"/>
                <a:ea typeface="Calibri"/>
              </a:rPr>
              <a:t>village , artistic </a:t>
            </a:r>
            <a:r>
              <a:rPr lang="en-US" sz="1600" b="1" dirty="0" smtClean="0">
                <a:latin typeface="Times New Roman"/>
                <a:ea typeface="Calibri"/>
              </a:rPr>
              <a:t>installations</a:t>
            </a:r>
            <a:endParaRPr lang="en-US" sz="1600" b="1" dirty="0">
              <a:latin typeface="Times New Roman"/>
              <a:ea typeface="Calibri"/>
            </a:endParaRPr>
          </a:p>
          <a:p>
            <a:pPr lvl="0" algn="just">
              <a:lnSpc>
                <a:spcPct val="115000"/>
              </a:lnSpc>
              <a:spcAft>
                <a:spcPts val="1000"/>
              </a:spcAft>
            </a:pPr>
            <a:r>
              <a:rPr lang="en-US" sz="1600" b="1" dirty="0">
                <a:latin typeface="Times New Roman"/>
                <a:ea typeface="Calibri"/>
              </a:rPr>
              <a:t>3- the members of the collections jointly </a:t>
            </a:r>
            <a:r>
              <a:rPr lang="en-US" sz="1600" b="1" dirty="0" smtClean="0">
                <a:latin typeface="Times New Roman"/>
                <a:ea typeface="Calibri"/>
              </a:rPr>
              <a:t>fulfill </a:t>
            </a:r>
            <a:r>
              <a:rPr lang="en-US" sz="1600" b="1" dirty="0">
                <a:latin typeface="Times New Roman"/>
                <a:ea typeface="Calibri"/>
              </a:rPr>
              <a:t>a function not </a:t>
            </a:r>
            <a:r>
              <a:rPr lang="en-US" sz="1600" b="1" dirty="0" smtClean="0">
                <a:latin typeface="Times New Roman"/>
                <a:ea typeface="Calibri"/>
              </a:rPr>
              <a:t>fulfilled </a:t>
            </a:r>
            <a:r>
              <a:rPr lang="en-US" sz="1600" b="1" dirty="0">
                <a:latin typeface="Times New Roman"/>
                <a:ea typeface="Calibri"/>
              </a:rPr>
              <a:t>by any of them </a:t>
            </a:r>
            <a:r>
              <a:rPr lang="en-US" sz="1600" b="1" dirty="0" smtClean="0">
                <a:latin typeface="Times New Roman"/>
                <a:ea typeface="Calibri"/>
              </a:rPr>
              <a:t>separately </a:t>
            </a:r>
            <a:r>
              <a:rPr lang="en-US" sz="1600" b="1" dirty="0">
                <a:latin typeface="Times New Roman"/>
                <a:ea typeface="Calibri"/>
              </a:rPr>
              <a:t>( </a:t>
            </a:r>
            <a:r>
              <a:rPr lang="en-US" sz="1600" b="1" dirty="0" smtClean="0">
                <a:latin typeface="Times New Roman"/>
                <a:ea typeface="Calibri"/>
              </a:rPr>
              <a:t>fence </a:t>
            </a:r>
            <a:r>
              <a:rPr lang="en-US" sz="1600" b="1" dirty="0">
                <a:latin typeface="Times New Roman"/>
                <a:ea typeface="Calibri"/>
              </a:rPr>
              <a:t>, biking )</a:t>
            </a:r>
            <a:endParaRPr lang="en-US" sz="1600" dirty="0">
              <a:latin typeface="Calibri"/>
              <a:ea typeface="Calibri"/>
            </a:endParaRPr>
          </a:p>
        </p:txBody>
      </p:sp>
    </p:spTree>
    <p:extLst>
      <p:ext uri="{BB962C8B-B14F-4D97-AF65-F5344CB8AC3E}">
        <p14:creationId xmlns:p14="http://schemas.microsoft.com/office/powerpoint/2010/main" val="244755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51470"/>
            <a:ext cx="7452320" cy="4832092"/>
          </a:xfrm>
          <a:prstGeom prst="rect">
            <a:avLst/>
          </a:prstGeom>
        </p:spPr>
        <p:txBody>
          <a:bodyPr wrap="square">
            <a:spAutoFit/>
          </a:bodyPr>
          <a:lstStyle/>
          <a:p>
            <a:r>
              <a:rPr lang="en-US" sz="1400" b="1" dirty="0" err="1">
                <a:solidFill>
                  <a:srgbClr val="FF0000"/>
                </a:solidFill>
                <a:latin typeface="Times New Roman"/>
                <a:ea typeface="Calibri"/>
              </a:rPr>
              <a:t>Pulman’s</a:t>
            </a:r>
            <a:r>
              <a:rPr lang="en-US" sz="1400" b="1" dirty="0">
                <a:solidFill>
                  <a:srgbClr val="FF0000"/>
                </a:solidFill>
                <a:latin typeface="Times New Roman"/>
                <a:ea typeface="Calibri"/>
              </a:rPr>
              <a:t> view </a:t>
            </a:r>
            <a:r>
              <a:rPr lang="en-US" sz="1400" b="1" dirty="0" smtClean="0">
                <a:solidFill>
                  <a:srgbClr val="FF0000"/>
                </a:solidFill>
                <a:latin typeface="Times New Roman"/>
                <a:ea typeface="Calibri"/>
              </a:rPr>
              <a:t>:</a:t>
            </a:r>
            <a:endParaRPr lang="en-US" sz="1400" b="1" dirty="0">
              <a:solidFill>
                <a:srgbClr val="FF0000"/>
              </a:solidFill>
              <a:latin typeface="Times New Roman"/>
              <a:ea typeface="Calibri"/>
            </a:endParaRPr>
          </a:p>
          <a:p>
            <a:endParaRPr lang="en-US" sz="1400" b="1" dirty="0">
              <a:latin typeface="Times New Roman"/>
              <a:ea typeface="Calibri"/>
            </a:endParaRPr>
          </a:p>
          <a:p>
            <a:pPr marL="342900" indent="-342900">
              <a:buAutoNum type="arabicParenBoth"/>
            </a:pPr>
            <a:r>
              <a:rPr lang="en-US" sz="1400" b="1" dirty="0" err="1">
                <a:latin typeface="Times New Roman"/>
              </a:rPr>
              <a:t>Pulman</a:t>
            </a:r>
            <a:r>
              <a:rPr lang="en-US" sz="1400" b="1" dirty="0">
                <a:latin typeface="Times New Roman"/>
              </a:rPr>
              <a:t> refers to “ things which are designated by singular count nouns or proper names </a:t>
            </a:r>
            <a:r>
              <a:rPr lang="en-US" sz="1400" b="1" dirty="0" smtClean="0">
                <a:latin typeface="Times New Roman"/>
              </a:rPr>
              <a:t>  but </a:t>
            </a:r>
            <a:r>
              <a:rPr lang="en-US" sz="1400" b="1" dirty="0">
                <a:latin typeface="Times New Roman"/>
              </a:rPr>
              <a:t>nevertheless regarded as plural : collective word like herd , pile and flock , and proper names like the United States or the Commonwealth ”</a:t>
            </a:r>
          </a:p>
          <a:p>
            <a:r>
              <a:rPr lang="en-US" sz="1400" b="1" dirty="0">
                <a:latin typeface="Times New Roman"/>
              </a:rPr>
              <a:t> </a:t>
            </a:r>
          </a:p>
          <a:p>
            <a:r>
              <a:rPr lang="en-US" sz="1400" b="1" dirty="0">
                <a:latin typeface="Times New Roman"/>
              </a:rPr>
              <a:t>(2) </a:t>
            </a:r>
            <a:r>
              <a:rPr lang="en-US" sz="1400" b="1" dirty="0" smtClean="0">
                <a:latin typeface="Times New Roman"/>
              </a:rPr>
              <a:t>  A </a:t>
            </a:r>
            <a:r>
              <a:rPr lang="en-US" sz="1400" b="1" dirty="0">
                <a:latin typeface="Times New Roman"/>
              </a:rPr>
              <a:t>word like committee can take plural concord with a verb : The committee </a:t>
            </a:r>
            <a:r>
              <a:rPr lang="en-US" sz="1400" b="1" smtClean="0">
                <a:latin typeface="Times New Roman"/>
              </a:rPr>
              <a:t>have decided                                   </a:t>
            </a:r>
            <a:r>
              <a:rPr lang="en-US" sz="1400" b="1" dirty="0" smtClean="0">
                <a:latin typeface="Times New Roman"/>
              </a:rPr>
              <a:t>but </a:t>
            </a:r>
            <a:r>
              <a:rPr lang="en-US" sz="1400" b="1" dirty="0">
                <a:latin typeface="Times New Roman"/>
              </a:rPr>
              <a:t>this is not the case with , for instance , pile ‘ The pile of stones are black </a:t>
            </a:r>
          </a:p>
          <a:p>
            <a:endParaRPr lang="en-US" sz="1400" b="1" dirty="0">
              <a:solidFill>
                <a:srgbClr val="FF0000"/>
              </a:solidFill>
              <a:latin typeface="Times New Roman"/>
            </a:endParaRPr>
          </a:p>
          <a:p>
            <a:r>
              <a:rPr lang="en-US" sz="1400" b="1" dirty="0">
                <a:solidFill>
                  <a:srgbClr val="FF0000"/>
                </a:solidFill>
                <a:latin typeface="Times New Roman"/>
              </a:rPr>
              <a:t>Chomsky’s view:</a:t>
            </a:r>
          </a:p>
          <a:p>
            <a:endParaRPr lang="en-US" sz="1400" b="1" dirty="0">
              <a:latin typeface="Times New Roman"/>
            </a:endParaRPr>
          </a:p>
          <a:p>
            <a:pPr marL="342900" indent="-342900">
              <a:buAutoNum type="arabicParenBoth"/>
            </a:pPr>
            <a:r>
              <a:rPr lang="en-US" sz="1400" b="1" dirty="0">
                <a:latin typeface="Times New Roman"/>
              </a:rPr>
              <a:t>In the case of LIMP he gives us as the sort of sentence which would prove that there was a genuine word LIMP , something like the LIMP of the dog is brown </a:t>
            </a:r>
          </a:p>
          <a:p>
            <a:r>
              <a:rPr lang="en-US" sz="1400" b="1" dirty="0" smtClean="0">
                <a:latin typeface="Times New Roman"/>
              </a:rPr>
              <a:t>        Similarly </a:t>
            </a:r>
            <a:r>
              <a:rPr lang="en-US" sz="1400" b="1" dirty="0">
                <a:latin typeface="Times New Roman"/>
              </a:rPr>
              <a:t>in </a:t>
            </a:r>
          </a:p>
          <a:p>
            <a:r>
              <a:rPr lang="en-US" sz="1400" b="1" dirty="0" smtClean="0">
                <a:latin typeface="Times New Roman"/>
              </a:rPr>
              <a:t>        the </a:t>
            </a:r>
            <a:r>
              <a:rPr lang="en-US" sz="1400" b="1" dirty="0">
                <a:latin typeface="Times New Roman"/>
              </a:rPr>
              <a:t>foliage of this tree is light green </a:t>
            </a:r>
          </a:p>
          <a:p>
            <a:r>
              <a:rPr lang="en-US" sz="1400" b="1" dirty="0" smtClean="0">
                <a:latin typeface="Times New Roman"/>
              </a:rPr>
              <a:t>       (</a:t>
            </a:r>
            <a:r>
              <a:rPr lang="en-US" sz="1400" b="1" dirty="0">
                <a:latin typeface="Times New Roman"/>
              </a:rPr>
              <a:t>means simply that the leaves of the tree are light green </a:t>
            </a:r>
          </a:p>
          <a:p>
            <a:r>
              <a:rPr lang="en-US" sz="1400" b="1" dirty="0" smtClean="0">
                <a:latin typeface="Times New Roman"/>
              </a:rPr>
              <a:t>        We </a:t>
            </a:r>
            <a:r>
              <a:rPr lang="en-US" sz="1400" b="1" dirty="0">
                <a:latin typeface="Times New Roman"/>
              </a:rPr>
              <a:t>should notice that : </a:t>
            </a:r>
          </a:p>
          <a:p>
            <a:pPr marL="342900" indent="-342900">
              <a:buAutoNum type="arabicParenBoth" startAt="2"/>
            </a:pPr>
            <a:r>
              <a:rPr lang="en-US" sz="1400" b="1" dirty="0" smtClean="0">
                <a:latin typeface="Times New Roman"/>
              </a:rPr>
              <a:t>Chomsky requirements </a:t>
            </a:r>
            <a:r>
              <a:rPr lang="en-US" sz="1400" b="1" dirty="0">
                <a:latin typeface="Times New Roman"/>
              </a:rPr>
              <a:t>for herd are </a:t>
            </a:r>
            <a:r>
              <a:rPr lang="en-US" sz="1400" b="1" dirty="0" smtClean="0">
                <a:latin typeface="Times New Roman"/>
              </a:rPr>
              <a:t>perhaps </a:t>
            </a:r>
            <a:r>
              <a:rPr lang="en-US" sz="1400" b="1" dirty="0">
                <a:latin typeface="Times New Roman"/>
              </a:rPr>
              <a:t>more </a:t>
            </a:r>
            <a:r>
              <a:rPr lang="en-US" sz="1400" b="1" dirty="0" smtClean="0">
                <a:latin typeface="Times New Roman"/>
              </a:rPr>
              <a:t>restricted </a:t>
            </a:r>
            <a:r>
              <a:rPr lang="en-US" sz="1400" b="1" dirty="0">
                <a:latin typeface="Times New Roman"/>
              </a:rPr>
              <a:t>( a part of a cow must count </a:t>
            </a:r>
            <a:r>
              <a:rPr lang="en-US" sz="1400" b="1" dirty="0" smtClean="0">
                <a:latin typeface="Times New Roman"/>
              </a:rPr>
              <a:t>a                                                       part </a:t>
            </a:r>
            <a:r>
              <a:rPr lang="en-US" sz="1400" b="1" dirty="0">
                <a:latin typeface="Times New Roman"/>
              </a:rPr>
              <a:t>of a herd </a:t>
            </a:r>
            <a:r>
              <a:rPr lang="en-US" sz="1400" b="1" dirty="0" smtClean="0">
                <a:latin typeface="Times New Roman"/>
              </a:rPr>
              <a:t>.</a:t>
            </a:r>
          </a:p>
          <a:p>
            <a:endParaRPr lang="en-US" sz="1400" b="1" dirty="0">
              <a:latin typeface="Times New Roman"/>
            </a:endParaRPr>
          </a:p>
          <a:p>
            <a:pPr marL="285750" indent="-285750">
              <a:buFont typeface="Arial" pitchFamily="34" charset="0"/>
              <a:buChar char="•"/>
            </a:pPr>
            <a:r>
              <a:rPr lang="en-US" sz="1400" b="1" dirty="0">
                <a:latin typeface="Times New Roman"/>
              </a:rPr>
              <a:t>The this criterion would rule out foliage , one would not say ( the foliage of this tree has prominent veins , but the leaves of this tree have prominent veins)</a:t>
            </a:r>
          </a:p>
        </p:txBody>
      </p:sp>
    </p:spTree>
    <p:extLst>
      <p:ext uri="{BB962C8B-B14F-4D97-AF65-F5344CB8AC3E}">
        <p14:creationId xmlns:p14="http://schemas.microsoft.com/office/powerpoint/2010/main" val="2803250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z="3600" b="1" dirty="0" smtClean="0">
                <a:solidFill>
                  <a:srgbClr val="FF0000"/>
                </a:solidFill>
                <a:latin typeface="Times New Roman" pitchFamily="18" charset="0"/>
                <a:cs typeface="Times New Roman" pitchFamily="18" charset="0"/>
              </a:rPr>
              <a:t>Approaches to lexical semantics</a:t>
            </a:r>
            <a:endParaRPr lang="ko-KR" altLang="en-US" sz="3600" b="1" dirty="0">
              <a:solidFill>
                <a:srgbClr val="FF0000"/>
              </a:solidFill>
              <a:latin typeface="Times New Roman" pitchFamily="18" charset="0"/>
              <a:cs typeface="Times New Roman" pitchFamily="18" charset="0"/>
            </a:endParaRPr>
          </a:p>
        </p:txBody>
      </p:sp>
      <p:sp>
        <p:nvSpPr>
          <p:cNvPr id="49" name="Pentagon 48"/>
          <p:cNvSpPr/>
          <p:nvPr/>
        </p:nvSpPr>
        <p:spPr>
          <a:xfrm>
            <a:off x="2079428" y="1209498"/>
            <a:ext cx="1116184" cy="576000"/>
          </a:xfrm>
          <a:prstGeom prst="homePlate">
            <a:avLst>
              <a:gd name="adj" fmla="val 5491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44" name="Rectangle 2"/>
          <p:cNvSpPr/>
          <p:nvPr/>
        </p:nvSpPr>
        <p:spPr>
          <a:xfrm>
            <a:off x="2974842" y="1209498"/>
            <a:ext cx="5629158" cy="576000"/>
          </a:xfrm>
          <a:custGeom>
            <a:avLst/>
            <a:gdLst/>
            <a:ahLst/>
            <a:cxnLst/>
            <a:rect l="l" t="t" r="r" b="b"/>
            <a:pathLst>
              <a:path w="6460280" h="792000">
                <a:moveTo>
                  <a:pt x="0" y="0"/>
                </a:moveTo>
                <a:lnTo>
                  <a:pt x="6460280" y="0"/>
                </a:lnTo>
                <a:lnTo>
                  <a:pt x="6460280" y="792000"/>
                </a:lnTo>
                <a:lnTo>
                  <a:pt x="0" y="792000"/>
                </a:lnTo>
                <a:lnTo>
                  <a:pt x="396000" y="396000"/>
                </a:lnTo>
                <a:close/>
              </a:path>
            </a:pathLst>
          </a:cu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54" name="TextBox 53"/>
          <p:cNvSpPr txBox="1"/>
          <p:nvPr/>
        </p:nvSpPr>
        <p:spPr>
          <a:xfrm>
            <a:off x="2161101" y="1288494"/>
            <a:ext cx="604639" cy="430887"/>
          </a:xfrm>
          <a:prstGeom prst="rect">
            <a:avLst/>
          </a:prstGeom>
          <a:noFill/>
        </p:spPr>
        <p:txBody>
          <a:bodyPr wrap="square" tIns="0" bIns="0" rtlCol="0" anchor="ctr">
            <a:spAutoFit/>
          </a:bodyPr>
          <a:lstStyle/>
          <a:p>
            <a:r>
              <a:rPr lang="en-US" altLang="ko-KR" sz="2800" b="1" dirty="0">
                <a:solidFill>
                  <a:schemeClr val="bg1"/>
                </a:solidFill>
                <a:cs typeface="Arial" pitchFamily="34" charset="0"/>
              </a:rPr>
              <a:t>01</a:t>
            </a:r>
          </a:p>
        </p:txBody>
      </p:sp>
      <p:sp>
        <p:nvSpPr>
          <p:cNvPr id="60" name="TextBox 10"/>
          <p:cNvSpPr txBox="1"/>
          <p:nvPr/>
        </p:nvSpPr>
        <p:spPr bwMode="auto">
          <a:xfrm>
            <a:off x="3471098" y="1261972"/>
            <a:ext cx="4845318" cy="40011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en-US" altLang="ko-KR" sz="2000" b="1" dirty="0" smtClean="0">
                <a:latin typeface="Times New Roman" pitchFamily="18" charset="0"/>
                <a:cs typeface="Times New Roman" pitchFamily="18" charset="0"/>
              </a:rPr>
              <a:t>One level vs. Two level approaches </a:t>
            </a:r>
            <a:endParaRPr lang="en-US" altLang="ko-KR" sz="2000" b="1" dirty="0">
              <a:latin typeface="Times New Roman" pitchFamily="18" charset="0"/>
              <a:cs typeface="Times New Roman" pitchFamily="18" charset="0"/>
            </a:endParaRPr>
          </a:p>
        </p:txBody>
      </p:sp>
      <p:sp>
        <p:nvSpPr>
          <p:cNvPr id="108" name="Pentagon 107"/>
          <p:cNvSpPr/>
          <p:nvPr/>
        </p:nvSpPr>
        <p:spPr>
          <a:xfrm>
            <a:off x="2079428" y="1907374"/>
            <a:ext cx="1116184" cy="576000"/>
          </a:xfrm>
          <a:prstGeom prst="homePlate">
            <a:avLst>
              <a:gd name="adj" fmla="val 5491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09" name="Rectangle 2"/>
          <p:cNvSpPr/>
          <p:nvPr/>
        </p:nvSpPr>
        <p:spPr>
          <a:xfrm>
            <a:off x="2974842" y="1907374"/>
            <a:ext cx="5629158" cy="576000"/>
          </a:xfrm>
          <a:custGeom>
            <a:avLst/>
            <a:gdLst/>
            <a:ahLst/>
            <a:cxnLst/>
            <a:rect l="l" t="t" r="r" b="b"/>
            <a:pathLst>
              <a:path w="6460280" h="792000">
                <a:moveTo>
                  <a:pt x="0" y="0"/>
                </a:moveTo>
                <a:lnTo>
                  <a:pt x="6460280" y="0"/>
                </a:lnTo>
                <a:lnTo>
                  <a:pt x="6460280" y="792000"/>
                </a:lnTo>
                <a:lnTo>
                  <a:pt x="0" y="792000"/>
                </a:lnTo>
                <a:lnTo>
                  <a:pt x="396000" y="396000"/>
                </a:lnTo>
                <a:close/>
              </a:path>
            </a:pathLst>
          </a:cu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10" name="TextBox 109"/>
          <p:cNvSpPr txBox="1"/>
          <p:nvPr/>
        </p:nvSpPr>
        <p:spPr>
          <a:xfrm>
            <a:off x="2161101" y="1986370"/>
            <a:ext cx="604639" cy="430887"/>
          </a:xfrm>
          <a:prstGeom prst="rect">
            <a:avLst/>
          </a:prstGeom>
          <a:noFill/>
        </p:spPr>
        <p:txBody>
          <a:bodyPr wrap="square" tIns="0" bIns="0" rtlCol="0" anchor="ctr">
            <a:spAutoFit/>
          </a:bodyPr>
          <a:lstStyle/>
          <a:p>
            <a:r>
              <a:rPr lang="en-US" altLang="ko-KR" sz="2800" b="1" dirty="0">
                <a:solidFill>
                  <a:schemeClr val="bg1"/>
                </a:solidFill>
                <a:cs typeface="Arial" pitchFamily="34" charset="0"/>
              </a:rPr>
              <a:t>02</a:t>
            </a:r>
          </a:p>
        </p:txBody>
      </p:sp>
      <p:sp>
        <p:nvSpPr>
          <p:cNvPr id="112" name="TextBox 10"/>
          <p:cNvSpPr txBox="1"/>
          <p:nvPr/>
        </p:nvSpPr>
        <p:spPr bwMode="auto">
          <a:xfrm>
            <a:off x="3471098" y="1959848"/>
            <a:ext cx="4845318" cy="40011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en-US" altLang="ko-KR" sz="2000" b="1" dirty="0" err="1" smtClean="0">
                <a:latin typeface="Times New Roman" pitchFamily="18" charset="0"/>
                <a:cs typeface="Times New Roman" pitchFamily="18" charset="0"/>
              </a:rPr>
              <a:t>Monosemic</a:t>
            </a:r>
            <a:r>
              <a:rPr lang="en-US" altLang="ko-KR" sz="2000" b="1" dirty="0" smtClean="0">
                <a:latin typeface="Times New Roman" pitchFamily="18" charset="0"/>
                <a:cs typeface="Times New Roman" pitchFamily="18" charset="0"/>
              </a:rPr>
              <a:t> vs. polysomic approaches </a:t>
            </a:r>
            <a:endParaRPr lang="en-US" altLang="ko-KR" sz="2000" b="1" dirty="0">
              <a:latin typeface="Times New Roman" pitchFamily="18" charset="0"/>
              <a:cs typeface="Times New Roman" pitchFamily="18" charset="0"/>
            </a:endParaRPr>
          </a:p>
        </p:txBody>
      </p:sp>
      <p:sp>
        <p:nvSpPr>
          <p:cNvPr id="115" name="Pentagon 114"/>
          <p:cNvSpPr/>
          <p:nvPr/>
        </p:nvSpPr>
        <p:spPr>
          <a:xfrm>
            <a:off x="2079428" y="2605250"/>
            <a:ext cx="1116184" cy="576000"/>
          </a:xfrm>
          <a:prstGeom prst="homePlate">
            <a:avLst>
              <a:gd name="adj" fmla="val 549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16" name="Rectangle 2"/>
          <p:cNvSpPr/>
          <p:nvPr/>
        </p:nvSpPr>
        <p:spPr>
          <a:xfrm>
            <a:off x="2974842" y="2605250"/>
            <a:ext cx="5629158" cy="576000"/>
          </a:xfrm>
          <a:custGeom>
            <a:avLst/>
            <a:gdLst/>
            <a:ahLst/>
            <a:cxnLst/>
            <a:rect l="l" t="t" r="r" b="b"/>
            <a:pathLst>
              <a:path w="6460280" h="792000">
                <a:moveTo>
                  <a:pt x="0" y="0"/>
                </a:moveTo>
                <a:lnTo>
                  <a:pt x="6460280" y="0"/>
                </a:lnTo>
                <a:lnTo>
                  <a:pt x="6460280" y="792000"/>
                </a:lnTo>
                <a:lnTo>
                  <a:pt x="0" y="792000"/>
                </a:lnTo>
                <a:lnTo>
                  <a:pt x="396000" y="396000"/>
                </a:lnTo>
                <a:close/>
              </a:path>
            </a:pathLst>
          </a:cu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17" name="TextBox 116"/>
          <p:cNvSpPr txBox="1"/>
          <p:nvPr/>
        </p:nvSpPr>
        <p:spPr>
          <a:xfrm>
            <a:off x="2161101" y="2684246"/>
            <a:ext cx="604639" cy="430887"/>
          </a:xfrm>
          <a:prstGeom prst="rect">
            <a:avLst/>
          </a:prstGeom>
          <a:noFill/>
        </p:spPr>
        <p:txBody>
          <a:bodyPr wrap="square" tIns="0" bIns="0" rtlCol="0" anchor="ctr">
            <a:spAutoFit/>
          </a:bodyPr>
          <a:lstStyle/>
          <a:p>
            <a:r>
              <a:rPr lang="en-US" altLang="ko-KR" sz="2800" b="1" dirty="0">
                <a:solidFill>
                  <a:schemeClr val="bg1"/>
                </a:solidFill>
                <a:cs typeface="Arial" pitchFamily="34" charset="0"/>
              </a:rPr>
              <a:t>03</a:t>
            </a:r>
          </a:p>
        </p:txBody>
      </p:sp>
      <p:sp>
        <p:nvSpPr>
          <p:cNvPr id="119" name="TextBox 10"/>
          <p:cNvSpPr txBox="1"/>
          <p:nvPr/>
        </p:nvSpPr>
        <p:spPr bwMode="auto">
          <a:xfrm>
            <a:off x="3471098" y="2657724"/>
            <a:ext cx="4845318" cy="40011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en-US" altLang="ko-KR" sz="2000" b="1" dirty="0" smtClean="0">
                <a:latin typeface="Times New Roman" pitchFamily="18" charset="0"/>
                <a:cs typeface="Times New Roman" pitchFamily="18" charset="0"/>
              </a:rPr>
              <a:t>The componential approaches</a:t>
            </a:r>
            <a:endParaRPr lang="en-US" altLang="ko-KR" sz="2000" b="1" dirty="0">
              <a:latin typeface="Times New Roman" pitchFamily="18" charset="0"/>
              <a:cs typeface="Times New Roman" pitchFamily="18" charset="0"/>
            </a:endParaRPr>
          </a:p>
        </p:txBody>
      </p:sp>
      <p:sp>
        <p:nvSpPr>
          <p:cNvPr id="122" name="Pentagon 121"/>
          <p:cNvSpPr/>
          <p:nvPr/>
        </p:nvSpPr>
        <p:spPr>
          <a:xfrm>
            <a:off x="2079428" y="3303126"/>
            <a:ext cx="1116184" cy="576000"/>
          </a:xfrm>
          <a:prstGeom prst="homePlate">
            <a:avLst>
              <a:gd name="adj" fmla="val 5491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23" name="Rectangle 2"/>
          <p:cNvSpPr/>
          <p:nvPr/>
        </p:nvSpPr>
        <p:spPr>
          <a:xfrm>
            <a:off x="2974842" y="3303126"/>
            <a:ext cx="5629158" cy="576000"/>
          </a:xfrm>
          <a:custGeom>
            <a:avLst/>
            <a:gdLst/>
            <a:ahLst/>
            <a:cxnLst/>
            <a:rect l="l" t="t" r="r" b="b"/>
            <a:pathLst>
              <a:path w="6460280" h="792000">
                <a:moveTo>
                  <a:pt x="0" y="0"/>
                </a:moveTo>
                <a:lnTo>
                  <a:pt x="6460280" y="0"/>
                </a:lnTo>
                <a:lnTo>
                  <a:pt x="6460280" y="792000"/>
                </a:lnTo>
                <a:lnTo>
                  <a:pt x="0" y="792000"/>
                </a:lnTo>
                <a:lnTo>
                  <a:pt x="396000" y="396000"/>
                </a:lnTo>
                <a:close/>
              </a:path>
            </a:pathLst>
          </a:cu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24" name="TextBox 123"/>
          <p:cNvSpPr txBox="1"/>
          <p:nvPr/>
        </p:nvSpPr>
        <p:spPr>
          <a:xfrm>
            <a:off x="2161101" y="3382122"/>
            <a:ext cx="604639" cy="430887"/>
          </a:xfrm>
          <a:prstGeom prst="rect">
            <a:avLst/>
          </a:prstGeom>
          <a:noFill/>
        </p:spPr>
        <p:txBody>
          <a:bodyPr wrap="square" tIns="0" bIns="0" rtlCol="0" anchor="ctr">
            <a:spAutoFit/>
          </a:bodyPr>
          <a:lstStyle/>
          <a:p>
            <a:r>
              <a:rPr lang="en-US" altLang="ko-KR" sz="2800" b="1" dirty="0">
                <a:solidFill>
                  <a:schemeClr val="bg1"/>
                </a:solidFill>
                <a:cs typeface="Arial" pitchFamily="34" charset="0"/>
              </a:rPr>
              <a:t>04</a:t>
            </a:r>
          </a:p>
        </p:txBody>
      </p:sp>
      <p:sp>
        <p:nvSpPr>
          <p:cNvPr id="126" name="TextBox 10"/>
          <p:cNvSpPr txBox="1"/>
          <p:nvPr/>
        </p:nvSpPr>
        <p:spPr bwMode="auto">
          <a:xfrm>
            <a:off x="3471098" y="3355600"/>
            <a:ext cx="4845318" cy="40011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en-US" altLang="ko-KR" sz="2000" b="1" dirty="0" smtClean="0">
                <a:latin typeface="Times New Roman" pitchFamily="18" charset="0"/>
                <a:cs typeface="Times New Roman" pitchFamily="18" charset="0"/>
              </a:rPr>
              <a:t>Holist approaches </a:t>
            </a:r>
            <a:endParaRPr lang="en-US" altLang="ko-KR" sz="2000" b="1" dirty="0">
              <a:latin typeface="Times New Roman" pitchFamily="18" charset="0"/>
              <a:cs typeface="Times New Roman" pitchFamily="18" charset="0"/>
            </a:endParaRPr>
          </a:p>
        </p:txBody>
      </p:sp>
      <p:sp>
        <p:nvSpPr>
          <p:cNvPr id="129" name="Pentagon 128"/>
          <p:cNvSpPr/>
          <p:nvPr/>
        </p:nvSpPr>
        <p:spPr>
          <a:xfrm>
            <a:off x="2079428" y="4001000"/>
            <a:ext cx="1116184" cy="576000"/>
          </a:xfrm>
          <a:prstGeom prst="homePlate">
            <a:avLst>
              <a:gd name="adj" fmla="val 54918"/>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30" name="Rectangle 2"/>
          <p:cNvSpPr/>
          <p:nvPr/>
        </p:nvSpPr>
        <p:spPr>
          <a:xfrm>
            <a:off x="2974842" y="4001000"/>
            <a:ext cx="5629158" cy="576000"/>
          </a:xfrm>
          <a:custGeom>
            <a:avLst/>
            <a:gdLst/>
            <a:ahLst/>
            <a:cxnLst/>
            <a:rect l="l" t="t" r="r" b="b"/>
            <a:pathLst>
              <a:path w="6460280" h="792000">
                <a:moveTo>
                  <a:pt x="0" y="0"/>
                </a:moveTo>
                <a:lnTo>
                  <a:pt x="6460280" y="0"/>
                </a:lnTo>
                <a:lnTo>
                  <a:pt x="6460280" y="792000"/>
                </a:lnTo>
                <a:lnTo>
                  <a:pt x="0" y="792000"/>
                </a:lnTo>
                <a:lnTo>
                  <a:pt x="396000" y="396000"/>
                </a:lnTo>
                <a:close/>
              </a:path>
            </a:pathLst>
          </a:custGeom>
          <a:solidFill>
            <a:schemeClr val="bg1"/>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131" name="TextBox 130"/>
          <p:cNvSpPr txBox="1"/>
          <p:nvPr/>
        </p:nvSpPr>
        <p:spPr>
          <a:xfrm>
            <a:off x="2161101" y="4079996"/>
            <a:ext cx="604639" cy="430887"/>
          </a:xfrm>
          <a:prstGeom prst="rect">
            <a:avLst/>
          </a:prstGeom>
          <a:noFill/>
        </p:spPr>
        <p:txBody>
          <a:bodyPr wrap="square" tIns="0" bIns="0" rtlCol="0" anchor="ctr">
            <a:spAutoFit/>
          </a:bodyPr>
          <a:lstStyle/>
          <a:p>
            <a:r>
              <a:rPr lang="en-US" altLang="ko-KR" sz="2800" b="1" dirty="0">
                <a:solidFill>
                  <a:schemeClr val="bg1"/>
                </a:solidFill>
                <a:cs typeface="Arial" pitchFamily="34" charset="0"/>
              </a:rPr>
              <a:t>05</a:t>
            </a:r>
          </a:p>
        </p:txBody>
      </p:sp>
      <p:sp>
        <p:nvSpPr>
          <p:cNvPr id="133" name="TextBox 10"/>
          <p:cNvSpPr txBox="1"/>
          <p:nvPr/>
        </p:nvSpPr>
        <p:spPr bwMode="auto">
          <a:xfrm>
            <a:off x="3471098" y="4053474"/>
            <a:ext cx="5565398" cy="369332"/>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en-US" altLang="ko-KR" b="1" dirty="0" smtClean="0">
                <a:latin typeface="Times New Roman" pitchFamily="18" charset="0"/>
                <a:cs typeface="Times New Roman" pitchFamily="18" charset="0"/>
              </a:rPr>
              <a:t>Conceptual approaches and Formal approaches</a:t>
            </a:r>
            <a:endParaRPr lang="en-US" altLang="ko-KR" b="1" dirty="0">
              <a:latin typeface="Times New Roman" pitchFamily="18" charset="0"/>
              <a:cs typeface="Times New Roman" pitchFamily="18" charset="0"/>
            </a:endParaRPr>
          </a:p>
        </p:txBody>
      </p:sp>
    </p:spTree>
    <p:extLst>
      <p:ext uri="{BB962C8B-B14F-4D97-AF65-F5344CB8AC3E}">
        <p14:creationId xmlns:p14="http://schemas.microsoft.com/office/powerpoint/2010/main" val="132192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395536" y="342404"/>
            <a:ext cx="4752528" cy="1077218"/>
          </a:xfrm>
          <a:prstGeom prst="rect">
            <a:avLst/>
          </a:prstGeom>
          <a:noFill/>
        </p:spPr>
        <p:txBody>
          <a:bodyPr wrap="square" rtlCol="0">
            <a:spAutoFit/>
          </a:bodyPr>
          <a:lstStyle/>
          <a:p>
            <a:pPr algn="ctr"/>
            <a:r>
              <a:rPr lang="en-US" altLang="ko-KR" sz="3200" b="1" dirty="0" smtClean="0">
                <a:solidFill>
                  <a:srgbClr val="FF0000"/>
                </a:solidFill>
                <a:cs typeface="Arial" pitchFamily="34" charset="0"/>
              </a:rPr>
              <a:t>One level vs. Two level approaches</a:t>
            </a:r>
            <a:endParaRPr lang="ko-KR" altLang="en-US" sz="3200" b="1" dirty="0">
              <a:solidFill>
                <a:srgbClr val="FF0000"/>
              </a:solidFill>
              <a:cs typeface="Arial" pitchFamily="34" charset="0"/>
            </a:endParaRPr>
          </a:p>
        </p:txBody>
      </p:sp>
      <p:sp>
        <p:nvSpPr>
          <p:cNvPr id="17" name="TextBox 16"/>
          <p:cNvSpPr txBox="1"/>
          <p:nvPr/>
        </p:nvSpPr>
        <p:spPr>
          <a:xfrm>
            <a:off x="107505" y="1635646"/>
            <a:ext cx="6264696" cy="3293209"/>
          </a:xfrm>
          <a:prstGeom prst="rect">
            <a:avLst/>
          </a:prstGeom>
          <a:noFill/>
        </p:spPr>
        <p:txBody>
          <a:bodyPr wrap="square">
            <a:spAutoFit/>
          </a:bodyPr>
          <a:lstStyle/>
          <a:p>
            <a:pPr marL="285750" indent="-285750" fontAlgn="auto">
              <a:spcBef>
                <a:spcPts val="0"/>
              </a:spcBef>
              <a:spcAft>
                <a:spcPts val="0"/>
              </a:spcAft>
              <a:buFont typeface="Arial" pitchFamily="34" charset="0"/>
              <a:buChar char="•"/>
              <a:defRPr/>
            </a:pPr>
            <a:r>
              <a:rPr lang="en-US" altLang="ko-KR" sz="1600" b="1" dirty="0">
                <a:solidFill>
                  <a:schemeClr val="tx1">
                    <a:lumMod val="75000"/>
                    <a:lumOff val="25000"/>
                  </a:schemeClr>
                </a:solidFill>
                <a:latin typeface="Times New Roman" pitchFamily="18" charset="0"/>
                <a:cs typeface="Times New Roman" pitchFamily="18" charset="0"/>
              </a:rPr>
              <a:t>H</a:t>
            </a:r>
            <a:r>
              <a:rPr kumimoji="0" lang="en-US" altLang="ko-KR" sz="1600" b="1" dirty="0" smtClean="0">
                <a:solidFill>
                  <a:schemeClr val="tx1">
                    <a:lumMod val="75000"/>
                    <a:lumOff val="25000"/>
                  </a:schemeClr>
                </a:solidFill>
                <a:latin typeface="Times New Roman" pitchFamily="18" charset="0"/>
                <a:cs typeface="Times New Roman" pitchFamily="18" charset="0"/>
              </a:rPr>
              <a:t>uman beings can make and learn to recognize an almost infinite variety of speech sounds but in a particular language , only a handful of these function distinctively to convey meanings or enter into systematic relations of any complexity</a:t>
            </a:r>
          </a:p>
          <a:p>
            <a:pPr fontAlgn="auto">
              <a:spcBef>
                <a:spcPts val="0"/>
              </a:spcBef>
              <a:spcAft>
                <a:spcPts val="0"/>
              </a:spcAft>
              <a:defRPr/>
            </a:pPr>
            <a:endParaRPr kumimoji="0" lang="en-US" altLang="ko-KR" sz="1600" b="1" dirty="0" smtClean="0">
              <a:solidFill>
                <a:schemeClr val="tx1">
                  <a:lumMod val="75000"/>
                  <a:lumOff val="25000"/>
                </a:schemeClr>
              </a:solidFill>
              <a:latin typeface="Times New Roman" pitchFamily="18" charset="0"/>
              <a:cs typeface="Times New Roman" pitchFamily="18" charset="0"/>
            </a:endParaRPr>
          </a:p>
          <a:p>
            <a:pPr marL="285750" indent="-285750" fontAlgn="auto">
              <a:spcBef>
                <a:spcPts val="0"/>
              </a:spcBef>
              <a:spcAft>
                <a:spcPts val="0"/>
              </a:spcAft>
              <a:buFont typeface="Arial" pitchFamily="34" charset="0"/>
              <a:buChar char="•"/>
              <a:defRPr/>
            </a:pPr>
            <a:r>
              <a:rPr lang="en-US" altLang="ko-KR" sz="1600" b="1" dirty="0">
                <a:solidFill>
                  <a:schemeClr val="tx1">
                    <a:lumMod val="75000"/>
                    <a:lumOff val="25000"/>
                  </a:schemeClr>
                </a:solidFill>
                <a:latin typeface="Times New Roman" pitchFamily="18" charset="0"/>
                <a:cs typeface="Times New Roman" pitchFamily="18" charset="0"/>
              </a:rPr>
              <a:t>I</a:t>
            </a:r>
            <a:r>
              <a:rPr lang="en-US" altLang="ko-KR" sz="1600" b="1" dirty="0" smtClean="0">
                <a:solidFill>
                  <a:schemeClr val="tx1">
                    <a:lumMod val="75000"/>
                    <a:lumOff val="25000"/>
                  </a:schemeClr>
                </a:solidFill>
                <a:latin typeface="Times New Roman" pitchFamily="18" charset="0"/>
                <a:cs typeface="Times New Roman" pitchFamily="18" charset="0"/>
              </a:rPr>
              <a:t>n a similar way the variety of raw meanings is virtually infinite , but only a limited number of these are truly linguistic and interact systematically with other aspects of the linguistic system</a:t>
            </a:r>
          </a:p>
          <a:p>
            <a:pPr marL="285750" indent="-285750" fontAlgn="auto">
              <a:spcBef>
                <a:spcPts val="0"/>
              </a:spcBef>
              <a:spcAft>
                <a:spcPts val="0"/>
              </a:spcAft>
              <a:buFont typeface="Arial" pitchFamily="34" charset="0"/>
              <a:buChar char="•"/>
              <a:defRPr/>
            </a:pPr>
            <a:endParaRPr lang="en-US" altLang="ko-KR" sz="1600" b="1" dirty="0">
              <a:solidFill>
                <a:schemeClr val="tx1">
                  <a:lumMod val="75000"/>
                  <a:lumOff val="25000"/>
                </a:schemeClr>
              </a:solidFill>
              <a:latin typeface="Times New Roman" pitchFamily="18" charset="0"/>
              <a:cs typeface="Times New Roman" pitchFamily="18" charset="0"/>
            </a:endParaRPr>
          </a:p>
          <a:p>
            <a:pPr marL="285750" indent="-285750" fontAlgn="auto">
              <a:spcBef>
                <a:spcPts val="0"/>
              </a:spcBef>
              <a:spcAft>
                <a:spcPts val="0"/>
              </a:spcAft>
              <a:buFont typeface="Arial" pitchFamily="34" charset="0"/>
              <a:buChar char="•"/>
              <a:defRPr/>
            </a:pPr>
            <a:r>
              <a:rPr lang="en-US" altLang="ko-KR" sz="1600" b="1" dirty="0" smtClean="0">
                <a:solidFill>
                  <a:schemeClr val="tx1">
                    <a:lumMod val="75000"/>
                    <a:lumOff val="25000"/>
                  </a:schemeClr>
                </a:solidFill>
                <a:latin typeface="Times New Roman" pitchFamily="18" charset="0"/>
                <a:cs typeface="Times New Roman" pitchFamily="18" charset="0"/>
              </a:rPr>
              <a:t>The vast detailed knowledge of the world which speakers undoubtedly  poses , a property , not of language elements , but of concepts </a:t>
            </a:r>
            <a:r>
              <a:rPr kumimoji="0" lang="en-US" altLang="ko-KR" sz="1600" b="1" dirty="0" smtClean="0">
                <a:solidFill>
                  <a:schemeClr val="tx1">
                    <a:lumMod val="75000"/>
                    <a:lumOff val="25000"/>
                  </a:schemeClr>
                </a:solidFill>
                <a:latin typeface="Times New Roman" pitchFamily="18" charset="0"/>
                <a:cs typeface="Times New Roman" pitchFamily="18" charset="0"/>
              </a:rPr>
              <a:t> </a:t>
            </a:r>
          </a:p>
          <a:p>
            <a:pPr fontAlgn="auto">
              <a:spcBef>
                <a:spcPts val="0"/>
              </a:spcBef>
              <a:spcAft>
                <a:spcPts val="0"/>
              </a:spcAft>
              <a:defRPr/>
            </a:pPr>
            <a:r>
              <a:rPr kumimoji="0" lang="en-US" altLang="ko-KR" sz="1600" b="1" dirty="0" smtClean="0">
                <a:solidFill>
                  <a:schemeClr val="tx1">
                    <a:lumMod val="75000"/>
                    <a:lumOff val="25000"/>
                  </a:schemeClr>
                </a:solidFill>
                <a:latin typeface="Times New Roman" pitchFamily="18" charset="0"/>
                <a:cs typeface="Times New Roman" pitchFamily="18" charset="0"/>
              </a:rPr>
              <a:t> </a:t>
            </a:r>
            <a:endParaRPr kumimoji="0" lang="en-US" altLang="ko-KR" sz="1600" b="1" dirty="0">
              <a:solidFill>
                <a:schemeClr val="tx1">
                  <a:lumMod val="75000"/>
                  <a:lumOff val="25000"/>
                </a:schemeClr>
              </a:solidFill>
              <a:latin typeface="Times New Roman" pitchFamily="18" charset="0"/>
              <a:cs typeface="Times New Roman" pitchFamily="18" charset="0"/>
            </a:endParaRPr>
          </a:p>
        </p:txBody>
      </p:sp>
      <p:pic>
        <p:nvPicPr>
          <p:cNvPr id="10" name="Picture Placeholder 9"/>
          <p:cNvPicPr>
            <a:picLocks noGrp="1" noChangeAspect="1"/>
          </p:cNvPicPr>
          <p:nvPr>
            <p:ph type="pic" idx="11"/>
          </p:nvPr>
        </p:nvPicPr>
        <p:blipFill>
          <a:blip r:embed="rId2">
            <a:extLst>
              <a:ext uri="{28A0092B-C50C-407E-A947-70E740481C1C}">
                <a14:useLocalDpi xmlns:a14="http://schemas.microsoft.com/office/drawing/2010/main" val="0"/>
              </a:ext>
            </a:extLst>
          </a:blip>
          <a:srcRect t="21531" b="21531"/>
          <a:stretch>
            <a:fillRect/>
          </a:stretch>
        </p:blipFill>
        <p:spPr/>
      </p:pic>
    </p:spTree>
    <p:extLst>
      <p:ext uri="{BB962C8B-B14F-4D97-AF65-F5344CB8AC3E}">
        <p14:creationId xmlns:p14="http://schemas.microsoft.com/office/powerpoint/2010/main" val="27797829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p:cNvPicPr>
            <a:picLocks noGrp="1" noChangeAspect="1"/>
          </p:cNvPicPr>
          <p:nvPr>
            <p:ph type="pic" idx="11"/>
          </p:nvPr>
        </p:nvPicPr>
        <p:blipFill>
          <a:blip r:embed="rId2">
            <a:extLst>
              <a:ext uri="{28A0092B-C50C-407E-A947-70E740481C1C}">
                <a14:useLocalDpi xmlns:a14="http://schemas.microsoft.com/office/drawing/2010/main" val="0"/>
              </a:ext>
            </a:extLst>
          </a:blip>
          <a:srcRect t="21488" b="21488"/>
          <a:stretch>
            <a:fillRect/>
          </a:stretch>
        </p:blipFill>
        <p:spPr/>
      </p:pic>
      <p:sp>
        <p:nvSpPr>
          <p:cNvPr id="4" name="Rectangle 3"/>
          <p:cNvSpPr/>
          <p:nvPr/>
        </p:nvSpPr>
        <p:spPr>
          <a:xfrm>
            <a:off x="179512" y="123478"/>
            <a:ext cx="5616624" cy="1846659"/>
          </a:xfrm>
          <a:prstGeom prst="rect">
            <a:avLst/>
          </a:prstGeom>
        </p:spPr>
        <p:txBody>
          <a:bodyPr wrap="square">
            <a:spAutoFit/>
          </a:bodyPr>
          <a:lstStyle/>
          <a:p>
            <a:pPr marL="285750" indent="-285750" fontAlgn="auto">
              <a:spcBef>
                <a:spcPts val="0"/>
              </a:spcBef>
              <a:spcAft>
                <a:spcPts val="0"/>
              </a:spcAft>
              <a:buFont typeface="Arial" pitchFamily="34" charset="0"/>
              <a:buChar char="•"/>
              <a:defRPr/>
            </a:pPr>
            <a:r>
              <a:rPr lang="en-US" altLang="ko-KR" sz="1600" b="1" dirty="0">
                <a:solidFill>
                  <a:schemeClr val="tx1">
                    <a:lumMod val="75000"/>
                    <a:lumOff val="25000"/>
                  </a:schemeClr>
                </a:solidFill>
                <a:latin typeface="Times New Roman" pitchFamily="18" charset="0"/>
                <a:cs typeface="Times New Roman" pitchFamily="18" charset="0"/>
              </a:rPr>
              <a:t>H</a:t>
            </a:r>
            <a:r>
              <a:rPr lang="en-US" altLang="ko-KR" sz="1600" b="1" dirty="0" smtClean="0">
                <a:solidFill>
                  <a:schemeClr val="tx1">
                    <a:lumMod val="75000"/>
                    <a:lumOff val="25000"/>
                  </a:schemeClr>
                </a:solidFill>
                <a:latin typeface="Times New Roman" pitchFamily="18" charset="0"/>
                <a:cs typeface="Times New Roman" pitchFamily="18" charset="0"/>
              </a:rPr>
              <a:t>ow can we recognize linguistic meaning ?</a:t>
            </a:r>
          </a:p>
          <a:p>
            <a:pPr fontAlgn="auto">
              <a:spcBef>
                <a:spcPts val="0"/>
              </a:spcBef>
              <a:spcAft>
                <a:spcPts val="0"/>
              </a:spcAft>
              <a:defRPr/>
            </a:pPr>
            <a:endParaRPr lang="en-US" altLang="ko-KR" sz="1600" b="1" dirty="0" smtClean="0">
              <a:solidFill>
                <a:schemeClr val="tx1">
                  <a:lumMod val="75000"/>
                  <a:lumOff val="25000"/>
                </a:schemeClr>
              </a:solidFill>
              <a:latin typeface="Times New Roman" pitchFamily="18" charset="0"/>
              <a:cs typeface="Times New Roman" pitchFamily="18" charset="0"/>
            </a:endParaRPr>
          </a:p>
          <a:p>
            <a:pPr marL="285750" indent="-285750" fontAlgn="auto">
              <a:spcBef>
                <a:spcPts val="0"/>
              </a:spcBef>
              <a:spcAft>
                <a:spcPts val="0"/>
              </a:spcAft>
              <a:buFont typeface="Arial" pitchFamily="34" charset="0"/>
              <a:buChar char="•"/>
              <a:defRPr/>
            </a:pPr>
            <a:r>
              <a:rPr lang="en-US" altLang="ko-KR" sz="1600" b="1" dirty="0" smtClean="0">
                <a:solidFill>
                  <a:schemeClr val="tx1">
                    <a:lumMod val="75000"/>
                    <a:lumOff val="25000"/>
                  </a:schemeClr>
                </a:solidFill>
                <a:latin typeface="Times New Roman" pitchFamily="18" charset="0"/>
                <a:cs typeface="Times New Roman" pitchFamily="18" charset="0"/>
              </a:rPr>
              <a:t>involvement with syntax , whether by virtue of being the meaning carried by some grammatical elements or because it correlates  with such factors as agreements patterns  or sub categorization of major syntactic categories </a:t>
            </a:r>
          </a:p>
          <a:p>
            <a:pPr marL="285750" indent="-285750" fontAlgn="auto">
              <a:spcBef>
                <a:spcPts val="0"/>
              </a:spcBef>
              <a:spcAft>
                <a:spcPts val="0"/>
              </a:spcAft>
              <a:buFont typeface="Arial" pitchFamily="34" charset="0"/>
              <a:buChar char="•"/>
              <a:defRPr/>
            </a:pPr>
            <a:endParaRPr lang="en-US" altLang="ko-KR" sz="1600" b="1" dirty="0">
              <a:solidFill>
                <a:schemeClr val="tx1">
                  <a:lumMod val="75000"/>
                  <a:lumOff val="25000"/>
                </a:schemeClr>
              </a:solidFill>
              <a:cs typeface="Arial" pitchFamily="34" charset="0"/>
            </a:endParaRPr>
          </a:p>
        </p:txBody>
      </p:sp>
      <p:sp>
        <p:nvSpPr>
          <p:cNvPr id="8" name="Rectangle 7"/>
          <p:cNvSpPr/>
          <p:nvPr/>
        </p:nvSpPr>
        <p:spPr>
          <a:xfrm>
            <a:off x="179512" y="1970137"/>
            <a:ext cx="6264696" cy="2062103"/>
          </a:xfrm>
          <a:prstGeom prst="rect">
            <a:avLst/>
          </a:prstGeom>
        </p:spPr>
        <p:txBody>
          <a:bodyPr wrap="square">
            <a:spAutoFit/>
          </a:bodyPr>
          <a:lstStyle/>
          <a:p>
            <a:pPr marL="285750" indent="-285750" fontAlgn="auto">
              <a:spcBef>
                <a:spcPts val="0"/>
              </a:spcBef>
              <a:spcAft>
                <a:spcPts val="0"/>
              </a:spcAft>
              <a:buFont typeface="Arial" pitchFamily="34" charset="0"/>
              <a:buChar char="•"/>
              <a:defRPr/>
            </a:pPr>
            <a:r>
              <a:rPr lang="en-US" altLang="ko-KR" sz="1600" b="1" dirty="0" smtClean="0">
                <a:solidFill>
                  <a:schemeClr val="tx1">
                    <a:lumMod val="75000"/>
                    <a:lumOff val="25000"/>
                  </a:schemeClr>
                </a:solidFill>
                <a:latin typeface="Times New Roman" pitchFamily="18" charset="0"/>
                <a:cs typeface="Times New Roman" pitchFamily="18" charset="0"/>
              </a:rPr>
              <a:t>Partisans  </a:t>
            </a:r>
            <a:r>
              <a:rPr lang="en-US" altLang="ko-KR" sz="1600" b="1" dirty="0">
                <a:solidFill>
                  <a:schemeClr val="tx1">
                    <a:lumMod val="75000"/>
                    <a:lumOff val="25000"/>
                  </a:schemeClr>
                </a:solidFill>
                <a:latin typeface="Times New Roman" pitchFamily="18" charset="0"/>
                <a:cs typeface="Times New Roman" pitchFamily="18" charset="0"/>
              </a:rPr>
              <a:t>of the single level view clamed that no  non arbitrary bases for a singing aspects of meaning (or knowledge ) to the semantic or encyclopedic side of a purported dichotomy has been put forward which survive even a cursory scrutiny </a:t>
            </a:r>
            <a:endParaRPr lang="en-US" altLang="ko-KR" sz="1600" b="1" dirty="0" smtClean="0">
              <a:solidFill>
                <a:schemeClr val="tx1">
                  <a:lumMod val="75000"/>
                  <a:lumOff val="25000"/>
                </a:schemeClr>
              </a:solidFill>
              <a:latin typeface="Times New Roman" pitchFamily="18" charset="0"/>
              <a:cs typeface="Times New Roman" pitchFamily="18" charset="0"/>
            </a:endParaRPr>
          </a:p>
          <a:p>
            <a:pPr fontAlgn="auto">
              <a:spcBef>
                <a:spcPts val="0"/>
              </a:spcBef>
              <a:spcAft>
                <a:spcPts val="0"/>
              </a:spcAft>
              <a:defRPr/>
            </a:pPr>
            <a:endParaRPr lang="en-US" altLang="ko-KR" sz="1600" b="1" dirty="0">
              <a:solidFill>
                <a:schemeClr val="tx1">
                  <a:lumMod val="75000"/>
                  <a:lumOff val="25000"/>
                </a:schemeClr>
              </a:solidFill>
              <a:latin typeface="Times New Roman" pitchFamily="18" charset="0"/>
              <a:cs typeface="Times New Roman" pitchFamily="18" charset="0"/>
            </a:endParaRPr>
          </a:p>
          <a:p>
            <a:pPr marL="285750" indent="-285750" fontAlgn="auto">
              <a:spcBef>
                <a:spcPts val="0"/>
              </a:spcBef>
              <a:spcAft>
                <a:spcPts val="0"/>
              </a:spcAft>
              <a:buFont typeface="Arial" pitchFamily="34" charset="0"/>
              <a:buChar char="•"/>
              <a:defRPr/>
            </a:pPr>
            <a:r>
              <a:rPr lang="en-US" altLang="ko-KR" sz="1600" b="1" dirty="0">
                <a:solidFill>
                  <a:schemeClr val="tx1">
                    <a:lumMod val="75000"/>
                    <a:lumOff val="25000"/>
                  </a:schemeClr>
                </a:solidFill>
                <a:latin typeface="Times New Roman" pitchFamily="18" charset="0"/>
                <a:cs typeface="Times New Roman" pitchFamily="18" charset="0"/>
              </a:rPr>
              <a:t>Must cognitive linguistics would take the view that all meaning is conceptual and the extra level of structure proposed by the two level camp does not actually do any theoretical word</a:t>
            </a:r>
          </a:p>
        </p:txBody>
      </p:sp>
    </p:spTree>
    <p:extLst>
      <p:ext uri="{BB962C8B-B14F-4D97-AF65-F5344CB8AC3E}">
        <p14:creationId xmlns:p14="http://schemas.microsoft.com/office/powerpoint/2010/main" val="39065477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p:cNvPicPr>
            <a:picLocks noGrp="1" noChangeAspect="1"/>
          </p:cNvPicPr>
          <p:nvPr>
            <p:ph type="pic" idx="11"/>
          </p:nvPr>
        </p:nvPicPr>
        <p:blipFill>
          <a:blip r:embed="rId2" cstate="print">
            <a:extLst>
              <a:ext uri="{28A0092B-C50C-407E-A947-70E740481C1C}">
                <a14:useLocalDpi xmlns:a14="http://schemas.microsoft.com/office/drawing/2010/main" val="0"/>
              </a:ext>
            </a:extLst>
          </a:blip>
          <a:srcRect t="21469" b="21469"/>
          <a:stretch>
            <a:fillRect/>
          </a:stretch>
        </p:blipFill>
        <p:spPr>
          <a:xfrm>
            <a:off x="6885186" y="216025"/>
            <a:ext cx="2079302" cy="2571749"/>
          </a:xfrm>
          <a:prstGeom prst="ellipse">
            <a:avLst/>
          </a:prstGeom>
          <a:ln>
            <a:noFill/>
          </a:ln>
          <a:effectLst>
            <a:softEdge rad="112500"/>
          </a:effectLst>
        </p:spPr>
      </p:pic>
      <p:sp>
        <p:nvSpPr>
          <p:cNvPr id="5" name="Rectangle 4"/>
          <p:cNvSpPr/>
          <p:nvPr/>
        </p:nvSpPr>
        <p:spPr>
          <a:xfrm>
            <a:off x="107504" y="95964"/>
            <a:ext cx="6912768" cy="4431983"/>
          </a:xfrm>
          <a:prstGeom prst="rect">
            <a:avLst/>
          </a:prstGeom>
        </p:spPr>
        <p:txBody>
          <a:bodyPr wrap="square">
            <a:spAutoFit/>
          </a:bodyPr>
          <a:lstStyle/>
          <a:p>
            <a:pPr>
              <a:defRPr/>
            </a:pPr>
            <a:r>
              <a:rPr lang="en-US" altLang="ko-KR" sz="2400" b="1" dirty="0">
                <a:solidFill>
                  <a:srgbClr val="FF0000"/>
                </a:solidFill>
                <a:latin typeface="Times New Roman" pitchFamily="18" charset="0"/>
                <a:cs typeface="Times New Roman" pitchFamily="18" charset="0"/>
              </a:rPr>
              <a:t>2- </a:t>
            </a:r>
            <a:r>
              <a:rPr lang="en-US" altLang="ko-KR" sz="2400" b="1" dirty="0" err="1">
                <a:solidFill>
                  <a:srgbClr val="FF0000"/>
                </a:solidFill>
                <a:latin typeface="Times New Roman" pitchFamily="18" charset="0"/>
                <a:cs typeface="Times New Roman" pitchFamily="18" charset="0"/>
              </a:rPr>
              <a:t>Monosemic</a:t>
            </a:r>
            <a:r>
              <a:rPr lang="en-US" altLang="ko-KR" sz="2400" b="1" dirty="0">
                <a:solidFill>
                  <a:srgbClr val="FF0000"/>
                </a:solidFill>
                <a:latin typeface="Times New Roman" pitchFamily="18" charset="0"/>
                <a:cs typeface="Times New Roman" pitchFamily="18" charset="0"/>
              </a:rPr>
              <a:t> vs. polysomic approaches </a:t>
            </a:r>
          </a:p>
          <a:p>
            <a:pPr>
              <a:defRPr/>
            </a:pPr>
            <a:endParaRPr lang="en-US" altLang="ko-KR" sz="1600" b="1" dirty="0">
              <a:latin typeface="Times New Roman" pitchFamily="18" charset="0"/>
              <a:cs typeface="Times New Roman" pitchFamily="18" charset="0"/>
            </a:endParaRPr>
          </a:p>
          <a:p>
            <a:pPr>
              <a:defRPr/>
            </a:pPr>
            <a:r>
              <a:rPr lang="en-US" altLang="ko-KR" sz="1600" b="1" u="sng" dirty="0" err="1">
                <a:solidFill>
                  <a:srgbClr val="FF0000"/>
                </a:solidFill>
                <a:latin typeface="Times New Roman" pitchFamily="18" charset="0"/>
                <a:cs typeface="Times New Roman" pitchFamily="18" charset="0"/>
              </a:rPr>
              <a:t>M</a:t>
            </a:r>
            <a:r>
              <a:rPr lang="en-US" altLang="ko-KR" sz="1600" b="1" u="sng" dirty="0" err="1" smtClean="0">
                <a:solidFill>
                  <a:srgbClr val="FF0000"/>
                </a:solidFill>
                <a:latin typeface="Times New Roman" pitchFamily="18" charset="0"/>
                <a:cs typeface="Times New Roman" pitchFamily="18" charset="0"/>
              </a:rPr>
              <a:t>onosemic</a:t>
            </a:r>
            <a:r>
              <a:rPr lang="en-US" altLang="ko-KR" sz="1600" b="1" u="sng" dirty="0" smtClean="0">
                <a:solidFill>
                  <a:srgbClr val="FF0000"/>
                </a:solidFill>
                <a:latin typeface="Times New Roman" pitchFamily="18" charset="0"/>
                <a:cs typeface="Times New Roman" pitchFamily="18" charset="0"/>
              </a:rPr>
              <a:t> view : </a:t>
            </a:r>
            <a:r>
              <a:rPr lang="en-US" altLang="ko-KR" sz="1600" b="1" dirty="0">
                <a:latin typeface="Times New Roman" pitchFamily="18" charset="0"/>
                <a:cs typeface="Times New Roman" pitchFamily="18" charset="0"/>
              </a:rPr>
              <a:t>( few senses as possible should be given </a:t>
            </a:r>
            <a:r>
              <a:rPr lang="en-US" altLang="ko-KR" sz="1600" b="1" dirty="0" smtClean="0">
                <a:latin typeface="Times New Roman" pitchFamily="18" charset="0"/>
                <a:cs typeface="Times New Roman" pitchFamily="18" charset="0"/>
              </a:rPr>
              <a:t>separate </a:t>
            </a:r>
            <a:r>
              <a:rPr lang="en-US" altLang="ko-KR" sz="1600" b="1" dirty="0">
                <a:latin typeface="Times New Roman" pitchFamily="18" charset="0"/>
                <a:cs typeface="Times New Roman" pitchFamily="18" charset="0"/>
              </a:rPr>
              <a:t>recognition in the </a:t>
            </a:r>
            <a:r>
              <a:rPr lang="en-US" altLang="ko-KR" sz="1600" b="1" dirty="0" smtClean="0">
                <a:latin typeface="Times New Roman" pitchFamily="18" charset="0"/>
                <a:cs typeface="Times New Roman" pitchFamily="18" charset="0"/>
              </a:rPr>
              <a:t>lexicon of </a:t>
            </a:r>
            <a:r>
              <a:rPr lang="en-US" altLang="ko-KR" sz="1600" b="1" dirty="0">
                <a:latin typeface="Times New Roman" pitchFamily="18" charset="0"/>
                <a:cs typeface="Times New Roman" pitchFamily="18" charset="0"/>
              </a:rPr>
              <a:t>a language , and as many as possible derived from </a:t>
            </a:r>
            <a:r>
              <a:rPr lang="en-US" altLang="ko-KR" sz="1600" b="1" dirty="0" smtClean="0">
                <a:latin typeface="Times New Roman" pitchFamily="18" charset="0"/>
                <a:cs typeface="Times New Roman" pitchFamily="18" charset="0"/>
              </a:rPr>
              <a:t>these , The </a:t>
            </a:r>
            <a:r>
              <a:rPr lang="en-US" altLang="ko-KR" sz="1600" b="1" dirty="0">
                <a:latin typeface="Times New Roman" pitchFamily="18" charset="0"/>
                <a:cs typeface="Times New Roman" pitchFamily="18" charset="0"/>
              </a:rPr>
              <a:t>argument usually goes like this : if one reading of a word is in any way a motivated extension </a:t>
            </a:r>
            <a:r>
              <a:rPr lang="en-US" altLang="ko-KR" sz="1600" b="1" dirty="0" smtClean="0">
                <a:latin typeface="Times New Roman" pitchFamily="18" charset="0"/>
                <a:cs typeface="Times New Roman" pitchFamily="18" charset="0"/>
              </a:rPr>
              <a:t>of </a:t>
            </a:r>
            <a:r>
              <a:rPr lang="en-US" altLang="ko-KR" sz="1600" b="1" dirty="0">
                <a:latin typeface="Times New Roman" pitchFamily="18" charset="0"/>
                <a:cs typeface="Times New Roman" pitchFamily="18" charset="0"/>
              </a:rPr>
              <a:t>another one, then only one should be recorded , and the other should be left to the operation of </a:t>
            </a:r>
            <a:r>
              <a:rPr lang="en-US" altLang="ko-KR" sz="1600" b="1" dirty="0" smtClean="0">
                <a:latin typeface="Times New Roman" pitchFamily="18" charset="0"/>
                <a:cs typeface="Times New Roman" pitchFamily="18" charset="0"/>
              </a:rPr>
              <a:t>Lexical </a:t>
            </a:r>
            <a:r>
              <a:rPr lang="en-US" altLang="ko-KR" sz="1600" b="1" dirty="0">
                <a:latin typeface="Times New Roman" pitchFamily="18" charset="0"/>
                <a:cs typeface="Times New Roman" pitchFamily="18" charset="0"/>
              </a:rPr>
              <a:t>Rule </a:t>
            </a:r>
            <a:endParaRPr lang="en-US" altLang="ko-KR" sz="1600" b="1" dirty="0" smtClean="0">
              <a:latin typeface="Times New Roman" pitchFamily="18" charset="0"/>
              <a:cs typeface="Times New Roman" pitchFamily="18" charset="0"/>
            </a:endParaRPr>
          </a:p>
          <a:p>
            <a:pPr>
              <a:defRPr/>
            </a:pPr>
            <a:endParaRPr lang="en-US" altLang="ko-KR" sz="1600" b="1" dirty="0">
              <a:latin typeface="Times New Roman" pitchFamily="18" charset="0"/>
              <a:cs typeface="Times New Roman" pitchFamily="18" charset="0"/>
            </a:endParaRPr>
          </a:p>
          <a:p>
            <a:pPr>
              <a:defRPr/>
            </a:pPr>
            <a:r>
              <a:rPr lang="en-US" altLang="ko-KR" sz="1600" b="1" dirty="0" err="1" smtClean="0">
                <a:solidFill>
                  <a:srgbClr val="FF0000"/>
                </a:solidFill>
                <a:latin typeface="Times New Roman" pitchFamily="18" charset="0"/>
                <a:cs typeface="Times New Roman" pitchFamily="18" charset="0"/>
              </a:rPr>
              <a:t>Polysemic</a:t>
            </a:r>
            <a:r>
              <a:rPr lang="en-US" altLang="ko-KR" sz="1600" b="1" dirty="0" smtClean="0">
                <a:solidFill>
                  <a:srgbClr val="FF0000"/>
                </a:solidFill>
                <a:latin typeface="Times New Roman" pitchFamily="18" charset="0"/>
                <a:cs typeface="Times New Roman" pitchFamily="18" charset="0"/>
              </a:rPr>
              <a:t> view : </a:t>
            </a:r>
            <a:r>
              <a:rPr lang="en-US" altLang="ko-KR" sz="1600" b="1" dirty="0">
                <a:latin typeface="Times New Roman" pitchFamily="18" charset="0"/>
                <a:cs typeface="Times New Roman" pitchFamily="18" charset="0"/>
              </a:rPr>
              <a:t>rejects the assumption that a motivated extension of a word sense does not </a:t>
            </a:r>
            <a:r>
              <a:rPr lang="en-US" altLang="ko-KR" sz="1600" b="1" dirty="0" smtClean="0">
                <a:latin typeface="Times New Roman" pitchFamily="18" charset="0"/>
                <a:cs typeface="Times New Roman" pitchFamily="18" charset="0"/>
              </a:rPr>
              <a:t>need to </a:t>
            </a:r>
            <a:r>
              <a:rPr lang="en-US" altLang="ko-KR" sz="1600" b="1" dirty="0">
                <a:latin typeface="Times New Roman" pitchFamily="18" charset="0"/>
                <a:cs typeface="Times New Roman" pitchFamily="18" charset="0"/>
              </a:rPr>
              <a:t>be recorded in the lexicon because the lexical rules only specify potential </a:t>
            </a:r>
            <a:r>
              <a:rPr lang="en-US" altLang="ko-KR" sz="1600" b="1" dirty="0" smtClean="0">
                <a:latin typeface="Times New Roman" pitchFamily="18" charset="0"/>
                <a:cs typeface="Times New Roman" pitchFamily="18" charset="0"/>
              </a:rPr>
              <a:t>extensions </a:t>
            </a:r>
            <a:r>
              <a:rPr lang="en-US" altLang="ko-KR" sz="1600" b="1" dirty="0">
                <a:latin typeface="Times New Roman" pitchFamily="18" charset="0"/>
                <a:cs typeface="Times New Roman" pitchFamily="18" charset="0"/>
              </a:rPr>
              <a:t>of </a:t>
            </a:r>
            <a:r>
              <a:rPr lang="en-US" altLang="ko-KR" sz="1600" b="1" dirty="0" smtClean="0">
                <a:latin typeface="Times New Roman" pitchFamily="18" charset="0"/>
                <a:cs typeface="Times New Roman" pitchFamily="18" charset="0"/>
              </a:rPr>
              <a:t>meaning </a:t>
            </a:r>
          </a:p>
          <a:p>
            <a:pPr>
              <a:defRPr/>
            </a:pPr>
            <a:r>
              <a:rPr lang="en-US" altLang="ko-KR" sz="1600" b="1" dirty="0" smtClean="0">
                <a:latin typeface="Times New Roman" pitchFamily="18" charset="0"/>
                <a:cs typeface="Times New Roman" pitchFamily="18" charset="0"/>
              </a:rPr>
              <a:t>Only </a:t>
            </a:r>
            <a:r>
              <a:rPr lang="en-US" altLang="ko-KR" sz="1600" b="1" dirty="0">
                <a:latin typeface="Times New Roman" pitchFamily="18" charset="0"/>
                <a:cs typeface="Times New Roman" pitchFamily="18" charset="0"/>
              </a:rPr>
              <a:t>some of which become conventionalized and incorporated in the lexicon , others are possible and m</a:t>
            </a:r>
            <a:r>
              <a:rPr lang="en-US" altLang="ko-KR" sz="1600" b="1" dirty="0" smtClean="0">
                <a:latin typeface="Times New Roman" pitchFamily="18" charset="0"/>
                <a:cs typeface="Times New Roman" pitchFamily="18" charset="0"/>
              </a:rPr>
              <a:t>any </a:t>
            </a:r>
            <a:r>
              <a:rPr lang="en-US" altLang="ko-KR" sz="1600" b="1" dirty="0">
                <a:latin typeface="Times New Roman" pitchFamily="18" charset="0"/>
                <a:cs typeface="Times New Roman" pitchFamily="18" charset="0"/>
              </a:rPr>
              <a:t>appears as nonce forms </a:t>
            </a:r>
          </a:p>
          <a:p>
            <a:pPr>
              <a:defRPr/>
            </a:pPr>
            <a:r>
              <a:rPr lang="en-US" altLang="ko-KR" sz="1600" b="1" dirty="0">
                <a:latin typeface="Times New Roman" pitchFamily="18" charset="0"/>
                <a:cs typeface="Times New Roman" pitchFamily="18" charset="0"/>
              </a:rPr>
              <a:t>For </a:t>
            </a:r>
            <a:r>
              <a:rPr lang="en-US" altLang="ko-KR" sz="1600" b="1" dirty="0" smtClean="0">
                <a:latin typeface="Times New Roman" pitchFamily="18" charset="0"/>
                <a:cs typeface="Times New Roman" pitchFamily="18" charset="0"/>
              </a:rPr>
              <a:t>example : </a:t>
            </a:r>
          </a:p>
          <a:p>
            <a:pPr>
              <a:defRPr/>
            </a:pPr>
            <a:endParaRPr lang="en-US" altLang="ko-KR" sz="1600" b="1" dirty="0">
              <a:latin typeface="Times New Roman" pitchFamily="18" charset="0"/>
              <a:cs typeface="Times New Roman" pitchFamily="18" charset="0"/>
            </a:endParaRPr>
          </a:p>
          <a:p>
            <a:pPr>
              <a:defRPr/>
            </a:pPr>
            <a:r>
              <a:rPr lang="en-US" altLang="ko-KR" sz="1600" b="1" dirty="0">
                <a:latin typeface="Times New Roman" pitchFamily="18" charset="0"/>
                <a:cs typeface="Times New Roman" pitchFamily="18" charset="0"/>
              </a:rPr>
              <a:t>The term </a:t>
            </a:r>
            <a:r>
              <a:rPr lang="en-US" altLang="ko-KR" sz="1600" b="1" dirty="0" smtClean="0">
                <a:latin typeface="Times New Roman" pitchFamily="18" charset="0"/>
                <a:cs typeface="Times New Roman" pitchFamily="18" charset="0"/>
              </a:rPr>
              <a:t>“</a:t>
            </a:r>
            <a:r>
              <a:rPr lang="en-US" altLang="ko-KR" sz="1600" b="1" dirty="0" smtClean="0">
                <a:solidFill>
                  <a:srgbClr val="FF0000"/>
                </a:solidFill>
                <a:latin typeface="Times New Roman" pitchFamily="18" charset="0"/>
                <a:cs typeface="Times New Roman" pitchFamily="18" charset="0"/>
              </a:rPr>
              <a:t>drink”</a:t>
            </a:r>
            <a:r>
              <a:rPr lang="en-US" altLang="ko-KR" sz="1600" b="1" dirty="0" smtClean="0">
                <a:latin typeface="Times New Roman" pitchFamily="18" charset="0"/>
                <a:cs typeface="Times New Roman" pitchFamily="18" charset="0"/>
              </a:rPr>
              <a:t> </a:t>
            </a:r>
            <a:endParaRPr lang="en-US" altLang="ko-KR" sz="1600" b="1" dirty="0">
              <a:latin typeface="Times New Roman" pitchFamily="18" charset="0"/>
              <a:cs typeface="Times New Roman" pitchFamily="18" charset="0"/>
            </a:endParaRPr>
          </a:p>
          <a:p>
            <a:pPr>
              <a:defRPr/>
            </a:pPr>
            <a:endParaRPr lang="en-US" altLang="ko-KR" b="1" dirty="0">
              <a:latin typeface="Times New Roman" pitchFamily="18" charset="0"/>
              <a:cs typeface="Times New Roman" pitchFamily="18" charset="0"/>
            </a:endParaRPr>
          </a:p>
        </p:txBody>
      </p:sp>
    </p:spTree>
    <p:extLst>
      <p:ext uri="{BB962C8B-B14F-4D97-AF65-F5344CB8AC3E}">
        <p14:creationId xmlns:p14="http://schemas.microsoft.com/office/powerpoint/2010/main" val="2603983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9502"/>
            <a:ext cx="9144000" cy="884466"/>
          </a:xfrm>
        </p:spPr>
        <p:txBody>
          <a:bodyPr/>
          <a:lstStyle/>
          <a:p>
            <a:r>
              <a:rPr lang="en" b="1" u="sng" dirty="0">
                <a:solidFill>
                  <a:schemeClr val="tx1"/>
                </a:solidFill>
                <a:latin typeface="Times New Roman" pitchFamily="18" charset="0"/>
                <a:cs typeface="Times New Roman" pitchFamily="18" charset="0"/>
              </a:rPr>
              <a:t>Introduction to lexical semantics  </a:t>
            </a:r>
            <a:r>
              <a:rPr lang="ar-IQ" dirty="0">
                <a:solidFill>
                  <a:schemeClr val="tx1"/>
                </a:solidFill>
              </a:rPr>
              <a:t/>
            </a:r>
            <a:br>
              <a:rPr lang="ar-IQ" dirty="0">
                <a:solidFill>
                  <a:schemeClr val="tx1"/>
                </a:solidFill>
              </a:rPr>
            </a:br>
            <a:endParaRPr lang="ko-KR" altLang="en-US" dirty="0">
              <a:solidFill>
                <a:schemeClr val="tx1"/>
              </a:solidFill>
            </a:endParaRPr>
          </a:p>
        </p:txBody>
      </p:sp>
      <p:sp>
        <p:nvSpPr>
          <p:cNvPr id="21" name="Text Placeholder 17"/>
          <p:cNvSpPr txBox="1">
            <a:spLocks/>
          </p:cNvSpPr>
          <p:nvPr/>
        </p:nvSpPr>
        <p:spPr>
          <a:xfrm>
            <a:off x="539552" y="1821607"/>
            <a:ext cx="1942455" cy="246087"/>
          </a:xfrm>
          <a:prstGeom prst="rect">
            <a:avLst/>
          </a:prstGeom>
        </p:spPr>
        <p:txBody>
          <a:bodyPr anchor="ct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600" b="1" dirty="0" smtClean="0">
                <a:solidFill>
                  <a:schemeClr val="bg1"/>
                </a:solidFill>
                <a:cs typeface="Arial" pitchFamily="34" charset="0"/>
              </a:rPr>
              <a:t>Approaches </a:t>
            </a:r>
            <a:r>
              <a:rPr lang="en-US" sz="1600" b="1" dirty="0">
                <a:solidFill>
                  <a:schemeClr val="bg1"/>
                </a:solidFill>
                <a:cs typeface="Arial" pitchFamily="34" charset="0"/>
              </a:rPr>
              <a:t>to </a:t>
            </a:r>
            <a:r>
              <a:rPr lang="en-US" sz="1600" b="1" dirty="0" smtClean="0">
                <a:solidFill>
                  <a:schemeClr val="bg1"/>
                </a:solidFill>
                <a:cs typeface="Arial" pitchFamily="34" charset="0"/>
              </a:rPr>
              <a:t>     lexical </a:t>
            </a:r>
            <a:r>
              <a:rPr lang="en-US" sz="1600" b="1" dirty="0">
                <a:solidFill>
                  <a:schemeClr val="bg1"/>
                </a:solidFill>
                <a:cs typeface="Arial" pitchFamily="34" charset="0"/>
              </a:rPr>
              <a:t>semantics</a:t>
            </a:r>
          </a:p>
        </p:txBody>
      </p:sp>
      <p:sp>
        <p:nvSpPr>
          <p:cNvPr id="25" name="Text Placeholder 17"/>
          <p:cNvSpPr txBox="1">
            <a:spLocks/>
          </p:cNvSpPr>
          <p:nvPr/>
        </p:nvSpPr>
        <p:spPr>
          <a:xfrm>
            <a:off x="2627818" y="1800634"/>
            <a:ext cx="1833846" cy="246087"/>
          </a:xfrm>
          <a:prstGeom prst="rect">
            <a:avLst/>
          </a:prstGeom>
        </p:spPr>
        <p:txBody>
          <a:bodyPr anchor="ct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600" b="1" dirty="0" smtClean="0">
                <a:solidFill>
                  <a:schemeClr val="bg1"/>
                </a:solidFill>
                <a:cs typeface="Arial" pitchFamily="34" charset="0"/>
              </a:rPr>
              <a:t> Possible word meaning</a:t>
            </a:r>
            <a:endParaRPr lang="en-US" sz="1600" b="1" dirty="0">
              <a:solidFill>
                <a:schemeClr val="bg1"/>
              </a:solidFill>
              <a:cs typeface="Arial" pitchFamily="34" charset="0"/>
            </a:endParaRPr>
          </a:p>
        </p:txBody>
      </p:sp>
      <p:sp>
        <p:nvSpPr>
          <p:cNvPr id="29" name="Text Placeholder 17"/>
          <p:cNvSpPr txBox="1">
            <a:spLocks/>
          </p:cNvSpPr>
          <p:nvPr/>
        </p:nvSpPr>
        <p:spPr>
          <a:xfrm>
            <a:off x="4571965" y="1923678"/>
            <a:ext cx="2147824" cy="246087"/>
          </a:xfrm>
          <a:prstGeom prst="rect">
            <a:avLst/>
          </a:prstGeom>
        </p:spPr>
        <p:txBody>
          <a:bodyPr anchor="ct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600" b="1" dirty="0" smtClean="0">
                <a:solidFill>
                  <a:schemeClr val="bg1"/>
                </a:solidFill>
                <a:cs typeface="Arial" pitchFamily="34" charset="0"/>
              </a:rPr>
              <a:t>Lexical and             grammatical           meaning </a:t>
            </a:r>
            <a:endParaRPr lang="en-US" sz="1600" b="1" dirty="0">
              <a:solidFill>
                <a:schemeClr val="bg1"/>
              </a:solidFill>
              <a:cs typeface="Arial" pitchFamily="34" charset="0"/>
            </a:endParaRPr>
          </a:p>
        </p:txBody>
      </p:sp>
      <p:sp>
        <p:nvSpPr>
          <p:cNvPr id="33" name="Text Placeholder 17"/>
          <p:cNvSpPr txBox="1">
            <a:spLocks/>
          </p:cNvSpPr>
          <p:nvPr/>
        </p:nvSpPr>
        <p:spPr>
          <a:xfrm>
            <a:off x="6712090" y="1965623"/>
            <a:ext cx="1833846" cy="246087"/>
          </a:xfrm>
          <a:prstGeom prst="rect">
            <a:avLst/>
          </a:prstGeom>
        </p:spPr>
        <p:txBody>
          <a:bodyPr anchor="ct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600" b="1" dirty="0">
                <a:solidFill>
                  <a:schemeClr val="bg1"/>
                </a:solidFill>
                <a:cs typeface="Arial" pitchFamily="34" charset="0"/>
              </a:rPr>
              <a:t>The nature of </a:t>
            </a:r>
            <a:r>
              <a:rPr lang="en-US" sz="1600" b="1" dirty="0" smtClean="0">
                <a:solidFill>
                  <a:schemeClr val="bg1"/>
                </a:solidFill>
                <a:cs typeface="Arial" pitchFamily="34" charset="0"/>
              </a:rPr>
              <a:t>   word </a:t>
            </a:r>
            <a:r>
              <a:rPr lang="en-US" sz="1600" b="1" dirty="0">
                <a:solidFill>
                  <a:schemeClr val="bg1"/>
                </a:solidFill>
                <a:cs typeface="Arial" pitchFamily="34" charset="0"/>
              </a:rPr>
              <a:t>meanings </a:t>
            </a:r>
          </a:p>
          <a:p>
            <a:pPr marL="0" indent="0" algn="ctr">
              <a:buNone/>
            </a:pPr>
            <a:endParaRPr lang="en-US" sz="1400" b="1" dirty="0">
              <a:solidFill>
                <a:schemeClr val="bg1"/>
              </a:solidFill>
              <a:cs typeface="Arial" pitchFamily="34" charset="0"/>
            </a:endParaRPr>
          </a:p>
        </p:txBody>
      </p:sp>
    </p:spTree>
    <p:extLst>
      <p:ext uri="{BB962C8B-B14F-4D97-AF65-F5344CB8AC3E}">
        <p14:creationId xmlns:p14="http://schemas.microsoft.com/office/powerpoint/2010/main" val="39635965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p:cNvPicPr>
            <a:picLocks noGrp="1" noChangeAspect="1"/>
          </p:cNvPicPr>
          <p:nvPr>
            <p:ph type="pic" idx="11"/>
          </p:nvPr>
        </p:nvPicPr>
        <p:blipFill>
          <a:blip r:embed="rId2" cstate="print">
            <a:extLst>
              <a:ext uri="{28A0092B-C50C-407E-A947-70E740481C1C}">
                <a14:useLocalDpi xmlns:a14="http://schemas.microsoft.com/office/drawing/2010/main" val="0"/>
              </a:ext>
            </a:extLst>
          </a:blip>
          <a:srcRect t="21469" b="21469"/>
          <a:stretch>
            <a:fillRect/>
          </a:stretch>
        </p:blipFill>
        <p:spPr>
          <a:xfrm>
            <a:off x="6801424" y="51470"/>
            <a:ext cx="2270567" cy="2808312"/>
          </a:xfrm>
          <a:prstGeom prst="rect">
            <a:avLst/>
          </a:prstGeom>
          <a:ln w="88900" cap="sq" cmpd="thickThin">
            <a:solidFill>
              <a:srgbClr val="000000"/>
            </a:solidFill>
            <a:prstDash val="solid"/>
            <a:miter lim="800000"/>
          </a:ln>
          <a:effectLst>
            <a:innerShdw blurRad="76200">
              <a:srgbClr val="000000"/>
            </a:innerShdw>
          </a:effectLst>
        </p:spPr>
      </p:pic>
      <p:sp>
        <p:nvSpPr>
          <p:cNvPr id="5" name="Rectangle 4"/>
          <p:cNvSpPr/>
          <p:nvPr/>
        </p:nvSpPr>
        <p:spPr>
          <a:xfrm>
            <a:off x="0" y="41351"/>
            <a:ext cx="6732240" cy="5755422"/>
          </a:xfrm>
          <a:prstGeom prst="rect">
            <a:avLst/>
          </a:prstGeom>
        </p:spPr>
        <p:txBody>
          <a:bodyPr wrap="square">
            <a:spAutoFit/>
          </a:bodyPr>
          <a:lstStyle/>
          <a:p>
            <a:pPr>
              <a:defRPr/>
            </a:pPr>
            <a:r>
              <a:rPr lang="en-US" altLang="ko-KR" sz="2400" b="1" dirty="0" smtClean="0">
                <a:solidFill>
                  <a:srgbClr val="FF0000"/>
                </a:solidFill>
                <a:latin typeface="Times New Roman" pitchFamily="18" charset="0"/>
                <a:cs typeface="Times New Roman" pitchFamily="18" charset="0"/>
              </a:rPr>
              <a:t>3- The </a:t>
            </a:r>
            <a:r>
              <a:rPr lang="en-US" altLang="ko-KR" sz="2400" b="1" dirty="0">
                <a:solidFill>
                  <a:srgbClr val="FF0000"/>
                </a:solidFill>
                <a:latin typeface="Times New Roman" pitchFamily="18" charset="0"/>
                <a:cs typeface="Times New Roman" pitchFamily="18" charset="0"/>
              </a:rPr>
              <a:t>componential </a:t>
            </a:r>
            <a:r>
              <a:rPr lang="en-US" altLang="ko-KR" sz="2400" b="1" dirty="0" smtClean="0">
                <a:solidFill>
                  <a:srgbClr val="FF0000"/>
                </a:solidFill>
                <a:latin typeface="Times New Roman" pitchFamily="18" charset="0"/>
                <a:cs typeface="Times New Roman" pitchFamily="18" charset="0"/>
              </a:rPr>
              <a:t>approaches</a:t>
            </a:r>
          </a:p>
          <a:p>
            <a:pPr>
              <a:defRPr/>
            </a:pPr>
            <a:endParaRPr lang="en-US" altLang="ko-KR" sz="2400" b="1" dirty="0">
              <a:solidFill>
                <a:srgbClr val="FF0000"/>
              </a:solidFill>
              <a:latin typeface="Times New Roman" pitchFamily="18" charset="0"/>
              <a:cs typeface="Times New Roman" pitchFamily="18" charset="0"/>
            </a:endParaRPr>
          </a:p>
          <a:p>
            <a:pPr marL="285750" indent="-285750">
              <a:buFont typeface="Arial" pitchFamily="34" charset="0"/>
              <a:buChar char="•"/>
              <a:defRPr/>
            </a:pPr>
            <a:r>
              <a:rPr lang="en-US" altLang="ko-KR" sz="1600" b="1" dirty="0" smtClean="0">
                <a:latin typeface="Times New Roman" pitchFamily="18" charset="0"/>
                <a:cs typeface="Times New Roman" pitchFamily="18" charset="0"/>
              </a:rPr>
              <a:t>This approach </a:t>
            </a:r>
            <a:r>
              <a:rPr lang="en-US" altLang="ko-KR" sz="1600" b="1" dirty="0">
                <a:latin typeface="Times New Roman" pitchFamily="18" charset="0"/>
                <a:cs typeface="Times New Roman" pitchFamily="18" charset="0"/>
              </a:rPr>
              <a:t>think of the meaning of a word as being constructed out of smaller more </a:t>
            </a:r>
            <a:r>
              <a:rPr lang="en-US" altLang="ko-KR" sz="1600" b="1" dirty="0" smtClean="0">
                <a:latin typeface="Times New Roman" pitchFamily="18" charset="0"/>
                <a:cs typeface="Times New Roman" pitchFamily="18" charset="0"/>
              </a:rPr>
              <a:t>elementary invariant </a:t>
            </a:r>
            <a:r>
              <a:rPr lang="en-US" altLang="ko-KR" sz="1600" b="1" dirty="0">
                <a:latin typeface="Times New Roman" pitchFamily="18" charset="0"/>
                <a:cs typeface="Times New Roman" pitchFamily="18" charset="0"/>
              </a:rPr>
              <a:t>units of meaning , </a:t>
            </a:r>
            <a:r>
              <a:rPr lang="en-US" altLang="ko-KR" sz="1600" b="1" dirty="0" smtClean="0">
                <a:latin typeface="Times New Roman" pitchFamily="18" charset="0"/>
                <a:cs typeface="Times New Roman" pitchFamily="18" charset="0"/>
              </a:rPr>
              <a:t>atomic </a:t>
            </a:r>
            <a:r>
              <a:rPr lang="en-US" altLang="ko-KR" sz="1600" b="1" dirty="0">
                <a:latin typeface="Times New Roman" pitchFamily="18" charset="0"/>
                <a:cs typeface="Times New Roman" pitchFamily="18" charset="0"/>
              </a:rPr>
              <a:t>structure of matter </a:t>
            </a:r>
          </a:p>
          <a:p>
            <a:pPr>
              <a:defRPr/>
            </a:pPr>
            <a:endParaRPr lang="en-US" altLang="ko-KR" sz="1600" b="1" dirty="0">
              <a:latin typeface="Times New Roman" pitchFamily="18" charset="0"/>
              <a:cs typeface="Times New Roman" pitchFamily="18" charset="0"/>
            </a:endParaRPr>
          </a:p>
          <a:p>
            <a:pPr marL="285750" indent="-285750">
              <a:buFont typeface="Arial" pitchFamily="34" charset="0"/>
              <a:buChar char="•"/>
              <a:defRPr/>
            </a:pPr>
            <a:r>
              <a:rPr lang="en-US" altLang="ko-KR" sz="1600" b="1" dirty="0">
                <a:latin typeface="Times New Roman" pitchFamily="18" charset="0"/>
                <a:cs typeface="Times New Roman" pitchFamily="18" charset="0"/>
              </a:rPr>
              <a:t>These </a:t>
            </a:r>
            <a:r>
              <a:rPr lang="en-US" altLang="ko-KR" sz="1600" b="1" dirty="0" smtClean="0">
                <a:latin typeface="Times New Roman" pitchFamily="18" charset="0"/>
                <a:cs typeface="Times New Roman" pitchFamily="18" charset="0"/>
              </a:rPr>
              <a:t>semantic </a:t>
            </a:r>
            <a:r>
              <a:rPr lang="en-US" altLang="ko-KR" sz="1600" b="1" dirty="0">
                <a:latin typeface="Times New Roman" pitchFamily="18" charset="0"/>
                <a:cs typeface="Times New Roman" pitchFamily="18" charset="0"/>
              </a:rPr>
              <a:t>atoms are variously known as seems , </a:t>
            </a:r>
            <a:r>
              <a:rPr lang="en-US" altLang="ko-KR" sz="1600" b="1" dirty="0" smtClean="0">
                <a:latin typeface="Times New Roman" pitchFamily="18" charset="0"/>
                <a:cs typeface="Times New Roman" pitchFamily="18" charset="0"/>
              </a:rPr>
              <a:t>semantic </a:t>
            </a:r>
            <a:r>
              <a:rPr lang="en-US" altLang="ko-KR" sz="1600" b="1" dirty="0">
                <a:latin typeface="Times New Roman" pitchFamily="18" charset="0"/>
                <a:cs typeface="Times New Roman" pitchFamily="18" charset="0"/>
              </a:rPr>
              <a:t>features , </a:t>
            </a:r>
            <a:r>
              <a:rPr lang="en-US" altLang="ko-KR" sz="1600" b="1" dirty="0" smtClean="0">
                <a:latin typeface="Times New Roman" pitchFamily="18" charset="0"/>
                <a:cs typeface="Times New Roman" pitchFamily="18" charset="0"/>
              </a:rPr>
              <a:t>semantic component, semantic </a:t>
            </a:r>
            <a:r>
              <a:rPr lang="en-US" altLang="ko-KR" sz="1600" b="1" dirty="0">
                <a:latin typeface="Times New Roman" pitchFamily="18" charset="0"/>
                <a:cs typeface="Times New Roman" pitchFamily="18" charset="0"/>
              </a:rPr>
              <a:t>markers , </a:t>
            </a:r>
            <a:r>
              <a:rPr lang="en-US" altLang="ko-KR" sz="1600" b="1" dirty="0" smtClean="0">
                <a:latin typeface="Times New Roman" pitchFamily="18" charset="0"/>
                <a:cs typeface="Times New Roman" pitchFamily="18" charset="0"/>
              </a:rPr>
              <a:t>semantic </a:t>
            </a:r>
            <a:r>
              <a:rPr lang="en-US" altLang="ko-KR" sz="1600" b="1" dirty="0">
                <a:latin typeface="Times New Roman" pitchFamily="18" charset="0"/>
                <a:cs typeface="Times New Roman" pitchFamily="18" charset="0"/>
              </a:rPr>
              <a:t>primes </a:t>
            </a:r>
          </a:p>
          <a:p>
            <a:pPr>
              <a:defRPr/>
            </a:pPr>
            <a:endParaRPr lang="en-US" altLang="ko-KR" sz="1600" b="1" dirty="0">
              <a:latin typeface="Times New Roman" pitchFamily="18" charset="0"/>
              <a:cs typeface="Times New Roman" pitchFamily="18" charset="0"/>
            </a:endParaRPr>
          </a:p>
          <a:p>
            <a:pPr marL="285750" indent="-285750">
              <a:buFont typeface="Arial" pitchFamily="34" charset="0"/>
              <a:buChar char="•"/>
              <a:defRPr/>
            </a:pPr>
            <a:r>
              <a:rPr lang="en-US" altLang="ko-KR" sz="1600" b="1" dirty="0">
                <a:latin typeface="Times New Roman" pitchFamily="18" charset="0"/>
                <a:cs typeface="Times New Roman" pitchFamily="18" charset="0"/>
              </a:rPr>
              <a:t>The linguist </a:t>
            </a:r>
            <a:r>
              <a:rPr lang="en-US" altLang="ko-KR" sz="1600" b="1" dirty="0" err="1" smtClean="0">
                <a:latin typeface="Times New Roman" pitchFamily="18" charset="0"/>
                <a:cs typeface="Times New Roman" pitchFamily="18" charset="0"/>
              </a:rPr>
              <a:t>hjelmslev</a:t>
            </a:r>
            <a:r>
              <a:rPr lang="en-US" altLang="ko-KR" sz="1600" b="1" dirty="0" smtClean="0">
                <a:latin typeface="Times New Roman" pitchFamily="18" charset="0"/>
                <a:cs typeface="Times New Roman" pitchFamily="18" charset="0"/>
              </a:rPr>
              <a:t> believed </a:t>
            </a:r>
            <a:r>
              <a:rPr lang="en-US" altLang="ko-KR" sz="1600" b="1" dirty="0">
                <a:latin typeface="Times New Roman" pitchFamily="18" charset="0"/>
                <a:cs typeface="Times New Roman" pitchFamily="18" charset="0"/>
              </a:rPr>
              <a:t>that meaning side of the </a:t>
            </a:r>
            <a:r>
              <a:rPr lang="en-US" altLang="ko-KR" sz="1600" b="1" dirty="0" smtClean="0">
                <a:latin typeface="Times New Roman" pitchFamily="18" charset="0"/>
                <a:cs typeface="Times New Roman" pitchFamily="18" charset="0"/>
              </a:rPr>
              <a:t>linguistic </a:t>
            </a:r>
            <a:r>
              <a:rPr lang="en-US" altLang="ko-KR" sz="1600" b="1" dirty="0">
                <a:latin typeface="Times New Roman" pitchFamily="18" charset="0"/>
                <a:cs typeface="Times New Roman" pitchFamily="18" charset="0"/>
              </a:rPr>
              <a:t>sign should show the same </a:t>
            </a:r>
            <a:r>
              <a:rPr lang="en-US" altLang="ko-KR" sz="1600" b="1" dirty="0" smtClean="0">
                <a:latin typeface="Times New Roman" pitchFamily="18" charset="0"/>
                <a:cs typeface="Times New Roman" pitchFamily="18" charset="0"/>
              </a:rPr>
              <a:t>structuring </a:t>
            </a:r>
            <a:r>
              <a:rPr lang="en-US" altLang="ko-KR" sz="1600" b="1" dirty="0">
                <a:latin typeface="Times New Roman" pitchFamily="18" charset="0"/>
                <a:cs typeface="Times New Roman" pitchFamily="18" charset="0"/>
              </a:rPr>
              <a:t>p</a:t>
            </a:r>
            <a:r>
              <a:rPr lang="en-US" altLang="ko-KR" sz="1600" b="1" dirty="0" smtClean="0">
                <a:latin typeface="Times New Roman" pitchFamily="18" charset="0"/>
                <a:cs typeface="Times New Roman" pitchFamily="18" charset="0"/>
              </a:rPr>
              <a:t>rinciples </a:t>
            </a:r>
            <a:r>
              <a:rPr lang="en-US" altLang="ko-KR" sz="1600" b="1" dirty="0">
                <a:latin typeface="Times New Roman" pitchFamily="18" charset="0"/>
                <a:cs typeface="Times New Roman" pitchFamily="18" charset="0"/>
              </a:rPr>
              <a:t>as the sound side ( the notion of reduction was of major </a:t>
            </a:r>
            <a:r>
              <a:rPr lang="en-US" altLang="ko-KR" sz="1600" b="1" dirty="0" smtClean="0">
                <a:latin typeface="Times New Roman" pitchFamily="18" charset="0"/>
                <a:cs typeface="Times New Roman" pitchFamily="18" charset="0"/>
              </a:rPr>
              <a:t>importance )</a:t>
            </a:r>
          </a:p>
          <a:p>
            <a:pPr marL="285750" indent="-285750">
              <a:buFont typeface="Arial" pitchFamily="34" charset="0"/>
              <a:buChar char="•"/>
              <a:defRPr/>
            </a:pPr>
            <a:endParaRPr lang="en-US" altLang="ko-KR" sz="1600" b="1" dirty="0">
              <a:latin typeface="Times New Roman" pitchFamily="18" charset="0"/>
              <a:cs typeface="Times New Roman" pitchFamily="18" charset="0"/>
            </a:endParaRPr>
          </a:p>
          <a:p>
            <a:pPr marL="285750" indent="-285750">
              <a:buFont typeface="Arial" pitchFamily="34" charset="0"/>
              <a:buChar char="•"/>
              <a:defRPr/>
            </a:pPr>
            <a:r>
              <a:rPr lang="en-US" altLang="ko-KR" sz="1600" b="1" dirty="0">
                <a:latin typeface="Times New Roman" pitchFamily="18" charset="0"/>
                <a:cs typeface="Times New Roman" pitchFamily="18" charset="0"/>
              </a:rPr>
              <a:t>The </a:t>
            </a:r>
            <a:r>
              <a:rPr lang="en-US" altLang="ko-KR" sz="1600" b="1" dirty="0" smtClean="0">
                <a:latin typeface="Times New Roman" pitchFamily="18" charset="0"/>
                <a:cs typeface="Times New Roman" pitchFamily="18" charset="0"/>
              </a:rPr>
              <a:t>phonological </a:t>
            </a:r>
            <a:r>
              <a:rPr lang="en-US" altLang="ko-KR" sz="1600" b="1" dirty="0">
                <a:latin typeface="Times New Roman" pitchFamily="18" charset="0"/>
                <a:cs typeface="Times New Roman" pitchFamily="18" charset="0"/>
              </a:rPr>
              <a:t>structure of hundreds of </a:t>
            </a:r>
            <a:r>
              <a:rPr lang="en-US" altLang="ko-KR" sz="1600" b="1" dirty="0" smtClean="0">
                <a:latin typeface="Times New Roman" pitchFamily="18" charset="0"/>
                <a:cs typeface="Times New Roman" pitchFamily="18" charset="0"/>
              </a:rPr>
              <a:t>thousands </a:t>
            </a:r>
            <a:r>
              <a:rPr lang="en-US" altLang="ko-KR" sz="1600" b="1" dirty="0">
                <a:latin typeface="Times New Roman" pitchFamily="18" charset="0"/>
                <a:cs typeface="Times New Roman" pitchFamily="18" charset="0"/>
              </a:rPr>
              <a:t>of different signs in a language can be analyzed a</a:t>
            </a:r>
            <a:r>
              <a:rPr lang="en-US" altLang="ko-KR" sz="1600" b="1" dirty="0" smtClean="0">
                <a:latin typeface="Times New Roman" pitchFamily="18" charset="0"/>
                <a:cs typeface="Times New Roman" pitchFamily="18" charset="0"/>
              </a:rPr>
              <a:t>s </a:t>
            </a:r>
            <a:r>
              <a:rPr lang="en-US" altLang="ko-KR" sz="1600" b="1" dirty="0">
                <a:latin typeface="Times New Roman" pitchFamily="18" charset="0"/>
                <a:cs typeface="Times New Roman" pitchFamily="18" charset="0"/>
              </a:rPr>
              <a:t>combinations of </a:t>
            </a:r>
            <a:r>
              <a:rPr lang="en-US" altLang="ko-KR" sz="1600" b="1" dirty="0" smtClean="0">
                <a:latin typeface="Times New Roman" pitchFamily="18" charset="0"/>
                <a:cs typeface="Times New Roman" pitchFamily="18" charset="0"/>
              </a:rPr>
              <a:t>syllabus </a:t>
            </a:r>
            <a:r>
              <a:rPr lang="en-US" altLang="ko-KR" sz="1600" b="1" dirty="0">
                <a:latin typeface="Times New Roman" pitchFamily="18" charset="0"/>
                <a:cs typeface="Times New Roman" pitchFamily="18" charset="0"/>
              </a:rPr>
              <a:t>drawn from a list of few </a:t>
            </a:r>
            <a:r>
              <a:rPr lang="en-US" altLang="ko-KR" sz="1600" b="1" dirty="0" smtClean="0">
                <a:latin typeface="Times New Roman" pitchFamily="18" charset="0"/>
                <a:cs typeface="Times New Roman" pitchFamily="18" charset="0"/>
              </a:rPr>
              <a:t>hundred. </a:t>
            </a:r>
            <a:endParaRPr lang="en-US" altLang="ko-KR" sz="1600" b="1" dirty="0">
              <a:latin typeface="Times New Roman" pitchFamily="18" charset="0"/>
              <a:cs typeface="Times New Roman" pitchFamily="18" charset="0"/>
            </a:endParaRPr>
          </a:p>
          <a:p>
            <a:pPr marL="285750" indent="-285750">
              <a:buFont typeface="Arial" pitchFamily="34" charset="0"/>
              <a:buChar char="•"/>
              <a:defRPr/>
            </a:pPr>
            <a:r>
              <a:rPr lang="en-US" altLang="ko-KR" sz="1600" b="1" dirty="0">
                <a:latin typeface="Times New Roman" pitchFamily="18" charset="0"/>
                <a:cs typeface="Times New Roman" pitchFamily="18" charset="0"/>
              </a:rPr>
              <a:t>The meaning side of sings should be </a:t>
            </a:r>
            <a:r>
              <a:rPr lang="en-US" altLang="ko-KR" sz="1600" b="1" dirty="0" smtClean="0">
                <a:latin typeface="Times New Roman" pitchFamily="18" charset="0"/>
                <a:cs typeface="Times New Roman" pitchFamily="18" charset="0"/>
              </a:rPr>
              <a:t>reducible </a:t>
            </a:r>
            <a:r>
              <a:rPr lang="en-US" altLang="ko-KR" sz="1600" b="1" dirty="0">
                <a:latin typeface="Times New Roman" pitchFamily="18" charset="0"/>
                <a:cs typeface="Times New Roman" pitchFamily="18" charset="0"/>
              </a:rPr>
              <a:t>to combinations drawn from an </a:t>
            </a:r>
            <a:r>
              <a:rPr lang="en-US" altLang="ko-KR" sz="1600" b="1" dirty="0" smtClean="0">
                <a:latin typeface="Times New Roman" pitchFamily="18" charset="0"/>
                <a:cs typeface="Times New Roman" pitchFamily="18" charset="0"/>
              </a:rPr>
              <a:t>inventory </a:t>
            </a:r>
            <a:r>
              <a:rPr lang="en-US" altLang="ko-KR" sz="1600" b="1" dirty="0">
                <a:latin typeface="Times New Roman" pitchFamily="18" charset="0"/>
                <a:cs typeface="Times New Roman" pitchFamily="18" charset="0"/>
              </a:rPr>
              <a:t>s</a:t>
            </a:r>
            <a:r>
              <a:rPr lang="en-US" altLang="ko-KR" sz="1600" b="1" dirty="0" smtClean="0">
                <a:latin typeface="Times New Roman" pitchFamily="18" charset="0"/>
                <a:cs typeface="Times New Roman" pitchFamily="18" charset="0"/>
              </a:rPr>
              <a:t>ignificantly </a:t>
            </a:r>
            <a:r>
              <a:rPr lang="en-US" altLang="ko-KR" sz="1600" b="1" dirty="0">
                <a:latin typeface="Times New Roman" pitchFamily="18" charset="0"/>
                <a:cs typeface="Times New Roman" pitchFamily="18" charset="0"/>
              </a:rPr>
              <a:t>less numerous then the stock of signs being analyzed .</a:t>
            </a:r>
          </a:p>
          <a:p>
            <a:pPr>
              <a:defRPr/>
            </a:pPr>
            <a:endParaRPr lang="en-US" altLang="ko-KR" sz="1600" b="1" dirty="0">
              <a:latin typeface="Times New Roman" pitchFamily="18" charset="0"/>
              <a:cs typeface="Times New Roman" pitchFamily="18" charset="0"/>
            </a:endParaRPr>
          </a:p>
          <a:p>
            <a:pPr>
              <a:defRPr/>
            </a:pPr>
            <a:endParaRPr lang="en-US" altLang="ko-KR" sz="1600" b="1" dirty="0">
              <a:latin typeface="Times New Roman" pitchFamily="18" charset="0"/>
              <a:cs typeface="Times New Roman" pitchFamily="18" charset="0"/>
            </a:endParaRPr>
          </a:p>
          <a:p>
            <a:pPr>
              <a:defRPr/>
            </a:pPr>
            <a:endParaRPr lang="en-US" altLang="ko-KR" sz="1600" b="1" dirty="0">
              <a:latin typeface="Times New Roman" pitchFamily="18" charset="0"/>
              <a:cs typeface="Times New Roman" pitchFamily="18" charset="0"/>
            </a:endParaRPr>
          </a:p>
        </p:txBody>
      </p:sp>
    </p:spTree>
    <p:extLst>
      <p:ext uri="{BB962C8B-B14F-4D97-AF65-F5344CB8AC3E}">
        <p14:creationId xmlns:p14="http://schemas.microsoft.com/office/powerpoint/2010/main" val="14792655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p:cNvPicPr>
            <a:picLocks noGrp="1" noChangeAspect="1"/>
          </p:cNvPicPr>
          <p:nvPr>
            <p:ph type="pic" idx="11"/>
          </p:nvPr>
        </p:nvPicPr>
        <p:blipFill>
          <a:blip r:embed="rId2" cstate="print">
            <a:extLst>
              <a:ext uri="{28A0092B-C50C-407E-A947-70E740481C1C}">
                <a14:useLocalDpi xmlns:a14="http://schemas.microsoft.com/office/drawing/2010/main" val="0"/>
              </a:ext>
            </a:extLst>
          </a:blip>
          <a:srcRect t="21469" b="21469"/>
          <a:stretch>
            <a:fillRect/>
          </a:stretch>
        </p:blipFill>
        <p:spPr>
          <a:xfrm>
            <a:off x="6660232" y="-236562"/>
            <a:ext cx="2267744" cy="280482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5" name="Rectangle 4"/>
          <p:cNvSpPr/>
          <p:nvPr/>
        </p:nvSpPr>
        <p:spPr>
          <a:xfrm>
            <a:off x="0" y="-20538"/>
            <a:ext cx="6948264" cy="5109091"/>
          </a:xfrm>
          <a:prstGeom prst="rect">
            <a:avLst/>
          </a:prstGeom>
        </p:spPr>
        <p:txBody>
          <a:bodyPr wrap="square">
            <a:spAutoFit/>
          </a:bodyPr>
          <a:lstStyle/>
          <a:p>
            <a:pPr>
              <a:defRPr/>
            </a:pPr>
            <a:r>
              <a:rPr lang="en-US" altLang="ko-KR" sz="2800" b="1" dirty="0" smtClean="0">
                <a:solidFill>
                  <a:srgbClr val="FF0000"/>
                </a:solidFill>
                <a:latin typeface="Times New Roman" pitchFamily="18" charset="0"/>
                <a:cs typeface="Times New Roman" pitchFamily="18" charset="0"/>
              </a:rPr>
              <a:t>4- Holist approaches </a:t>
            </a:r>
            <a:endParaRPr lang="en-US" altLang="ko-KR" sz="2800" b="1" dirty="0">
              <a:solidFill>
                <a:srgbClr val="FF0000"/>
              </a:solidFill>
              <a:latin typeface="Times New Roman" pitchFamily="18" charset="0"/>
              <a:cs typeface="Times New Roman" pitchFamily="18" charset="0"/>
            </a:endParaRPr>
          </a:p>
          <a:p>
            <a:pPr>
              <a:defRPr/>
            </a:pPr>
            <a:endParaRPr lang="en-US" altLang="ko-KR" sz="1600" b="1" dirty="0">
              <a:latin typeface="Times New Roman" pitchFamily="18" charset="0"/>
              <a:cs typeface="Times New Roman" pitchFamily="18" charset="0"/>
            </a:endParaRPr>
          </a:p>
          <a:p>
            <a:pPr>
              <a:defRPr/>
            </a:pPr>
            <a:r>
              <a:rPr lang="en-US" altLang="ko-KR" sz="1600" b="1" dirty="0" err="1" smtClean="0">
                <a:solidFill>
                  <a:srgbClr val="FF0000"/>
                </a:solidFill>
                <a:latin typeface="Times New Roman" pitchFamily="18" charset="0"/>
                <a:cs typeface="Times New Roman" pitchFamily="18" charset="0"/>
              </a:rPr>
              <a:t>Localist</a:t>
            </a:r>
            <a:r>
              <a:rPr lang="en-US" altLang="ko-KR" sz="1600" b="1" dirty="0" smtClean="0">
                <a:solidFill>
                  <a:srgbClr val="FF0000"/>
                </a:solidFill>
                <a:latin typeface="Times New Roman" pitchFamily="18" charset="0"/>
                <a:cs typeface="Times New Roman" pitchFamily="18" charset="0"/>
              </a:rPr>
              <a:t> view : </a:t>
            </a:r>
            <a:r>
              <a:rPr lang="en-US" altLang="ko-KR" sz="1600" b="1" dirty="0">
                <a:latin typeface="Times New Roman" pitchFamily="18" charset="0"/>
                <a:cs typeface="Times New Roman" pitchFamily="18" charset="0"/>
              </a:rPr>
              <a:t>( contextual variations can be </a:t>
            </a:r>
            <a:r>
              <a:rPr lang="en-US" altLang="ko-KR" sz="1600" b="1" dirty="0" smtClean="0">
                <a:latin typeface="Times New Roman" pitchFamily="18" charset="0"/>
                <a:cs typeface="Times New Roman" pitchFamily="18" charset="0"/>
              </a:rPr>
              <a:t>accounted </a:t>
            </a:r>
            <a:r>
              <a:rPr lang="en-US" altLang="ko-KR" sz="1600" b="1" dirty="0">
                <a:latin typeface="Times New Roman" pitchFamily="18" charset="0"/>
                <a:cs typeface="Times New Roman" pitchFamily="18" charset="0"/>
              </a:rPr>
              <a:t>for by rules of interactions with </a:t>
            </a:r>
            <a:r>
              <a:rPr lang="en-US" altLang="ko-KR" sz="1600" b="1" dirty="0" smtClean="0">
                <a:latin typeface="Times New Roman" pitchFamily="18" charset="0"/>
                <a:cs typeface="Times New Roman" pitchFamily="18" charset="0"/>
              </a:rPr>
              <a:t>Context )</a:t>
            </a:r>
          </a:p>
          <a:p>
            <a:pPr>
              <a:defRPr/>
            </a:pPr>
            <a:r>
              <a:rPr lang="en-US" altLang="ko-KR" sz="1600" b="1" dirty="0" smtClean="0">
                <a:latin typeface="Times New Roman" pitchFamily="18" charset="0"/>
                <a:cs typeface="Times New Roman" pitchFamily="18" charset="0"/>
              </a:rPr>
              <a:t> </a:t>
            </a:r>
            <a:endParaRPr lang="en-US" altLang="ko-KR" sz="1600" b="1" dirty="0">
              <a:latin typeface="Times New Roman" pitchFamily="18" charset="0"/>
              <a:cs typeface="Times New Roman" pitchFamily="18" charset="0"/>
            </a:endParaRPr>
          </a:p>
          <a:p>
            <a:pPr>
              <a:defRPr/>
            </a:pPr>
            <a:r>
              <a:rPr lang="en-US" altLang="ko-KR" sz="1600" b="1" dirty="0">
                <a:solidFill>
                  <a:srgbClr val="FF0000"/>
                </a:solidFill>
                <a:latin typeface="Times New Roman" pitchFamily="18" charset="0"/>
                <a:cs typeface="Times New Roman" pitchFamily="18" charset="0"/>
              </a:rPr>
              <a:t>Holistic </a:t>
            </a:r>
            <a:r>
              <a:rPr lang="en-US" altLang="ko-KR" sz="1600" b="1" dirty="0" smtClean="0">
                <a:solidFill>
                  <a:srgbClr val="FF0000"/>
                </a:solidFill>
                <a:latin typeface="Times New Roman" pitchFamily="18" charset="0"/>
                <a:cs typeface="Times New Roman" pitchFamily="18" charset="0"/>
              </a:rPr>
              <a:t>view :</a:t>
            </a:r>
            <a:r>
              <a:rPr lang="en-US" altLang="ko-KR" sz="1600" b="1" dirty="0" smtClean="0">
                <a:latin typeface="Times New Roman" pitchFamily="18" charset="0"/>
                <a:cs typeface="Times New Roman" pitchFamily="18" charset="0"/>
              </a:rPr>
              <a:t> </a:t>
            </a:r>
            <a:r>
              <a:rPr lang="en-US" altLang="ko-KR" sz="1600" b="1" dirty="0">
                <a:latin typeface="Times New Roman" pitchFamily="18" charset="0"/>
                <a:cs typeface="Times New Roman" pitchFamily="18" charset="0"/>
              </a:rPr>
              <a:t>(meaning of a word can not be known without taking into </a:t>
            </a:r>
            <a:r>
              <a:rPr lang="en-US" altLang="ko-KR" sz="1600" b="1" dirty="0" smtClean="0">
                <a:latin typeface="Times New Roman" pitchFamily="18" charset="0"/>
                <a:cs typeface="Times New Roman" pitchFamily="18" charset="0"/>
              </a:rPr>
              <a:t>account </a:t>
            </a:r>
            <a:r>
              <a:rPr lang="en-US" altLang="ko-KR" sz="1600" b="1" dirty="0">
                <a:latin typeface="Times New Roman" pitchFamily="18" charset="0"/>
                <a:cs typeface="Times New Roman" pitchFamily="18" charset="0"/>
              </a:rPr>
              <a:t>the </a:t>
            </a:r>
            <a:r>
              <a:rPr lang="en-US" altLang="ko-KR" sz="1600" b="1" dirty="0" smtClean="0">
                <a:latin typeface="Times New Roman" pitchFamily="18" charset="0"/>
                <a:cs typeface="Times New Roman" pitchFamily="18" charset="0"/>
              </a:rPr>
              <a:t>meanings of </a:t>
            </a:r>
            <a:r>
              <a:rPr lang="en-US" altLang="ko-KR" sz="1600" b="1" dirty="0">
                <a:latin typeface="Times New Roman" pitchFamily="18" charset="0"/>
                <a:cs typeface="Times New Roman" pitchFamily="18" charset="0"/>
              </a:rPr>
              <a:t>all the other words in a language </a:t>
            </a:r>
            <a:r>
              <a:rPr lang="en-US" altLang="ko-KR" sz="1600" b="1" dirty="0" smtClean="0">
                <a:latin typeface="Times New Roman" pitchFamily="18" charset="0"/>
                <a:cs typeface="Times New Roman" pitchFamily="18" charset="0"/>
              </a:rPr>
              <a:t>)</a:t>
            </a:r>
            <a:endParaRPr lang="en-US" altLang="ko-KR" sz="1600" b="1" dirty="0">
              <a:latin typeface="Times New Roman" pitchFamily="18" charset="0"/>
              <a:cs typeface="Times New Roman" pitchFamily="18" charset="0"/>
            </a:endParaRPr>
          </a:p>
          <a:p>
            <a:pPr>
              <a:defRPr/>
            </a:pPr>
            <a:endParaRPr lang="en-US" altLang="ko-KR" sz="1600" b="1" dirty="0">
              <a:latin typeface="Times New Roman" pitchFamily="18" charset="0"/>
              <a:cs typeface="Times New Roman" pitchFamily="18" charset="0"/>
            </a:endParaRPr>
          </a:p>
          <a:p>
            <a:pPr>
              <a:defRPr/>
            </a:pPr>
            <a:r>
              <a:rPr lang="en-US" altLang="ko-KR" sz="2000" b="1" dirty="0">
                <a:solidFill>
                  <a:srgbClr val="FF0000"/>
                </a:solidFill>
                <a:latin typeface="Times New Roman" pitchFamily="18" charset="0"/>
                <a:cs typeface="Times New Roman" pitchFamily="18" charset="0"/>
              </a:rPr>
              <a:t>Versions of </a:t>
            </a:r>
            <a:r>
              <a:rPr lang="en-US" altLang="ko-KR" sz="2000" b="1" dirty="0" smtClean="0">
                <a:solidFill>
                  <a:srgbClr val="FF0000"/>
                </a:solidFill>
                <a:latin typeface="Times New Roman" pitchFamily="18" charset="0"/>
                <a:cs typeface="Times New Roman" pitchFamily="18" charset="0"/>
              </a:rPr>
              <a:t>Holisms:</a:t>
            </a:r>
          </a:p>
          <a:p>
            <a:pPr>
              <a:defRPr/>
            </a:pPr>
            <a:r>
              <a:rPr lang="en-US" altLang="ko-KR" sz="2000" b="1" dirty="0" smtClean="0">
                <a:solidFill>
                  <a:srgbClr val="FF0000"/>
                </a:solidFill>
                <a:latin typeface="Times New Roman" pitchFamily="18" charset="0"/>
                <a:cs typeface="Times New Roman" pitchFamily="18" charset="0"/>
              </a:rPr>
              <a:t> </a:t>
            </a:r>
            <a:endParaRPr lang="en-US" altLang="ko-KR" sz="2000" b="1" dirty="0">
              <a:solidFill>
                <a:srgbClr val="FF0000"/>
              </a:solidFill>
              <a:latin typeface="Times New Roman" pitchFamily="18" charset="0"/>
              <a:cs typeface="Times New Roman" pitchFamily="18" charset="0"/>
            </a:endParaRPr>
          </a:p>
          <a:p>
            <a:pPr>
              <a:defRPr/>
            </a:pPr>
            <a:r>
              <a:rPr lang="en-US" altLang="ko-KR" sz="1600" b="1" dirty="0" smtClean="0">
                <a:latin typeface="Times New Roman" pitchFamily="18" charset="0"/>
                <a:cs typeface="Times New Roman" pitchFamily="18" charset="0"/>
              </a:rPr>
              <a:t> </a:t>
            </a:r>
            <a:r>
              <a:rPr lang="en-US" altLang="ko-KR" b="1" dirty="0">
                <a:solidFill>
                  <a:srgbClr val="FF0000"/>
                </a:solidFill>
                <a:latin typeface="Times New Roman" pitchFamily="18" charset="0"/>
                <a:cs typeface="Times New Roman" pitchFamily="18" charset="0"/>
              </a:rPr>
              <a:t>Haas :</a:t>
            </a:r>
            <a:r>
              <a:rPr lang="en-US" altLang="ko-KR" sz="1600" b="1" dirty="0">
                <a:latin typeface="Times New Roman" pitchFamily="18" charset="0"/>
                <a:cs typeface="Times New Roman" pitchFamily="18" charset="0"/>
              </a:rPr>
              <a:t> use theory of meaning which </a:t>
            </a:r>
            <a:r>
              <a:rPr lang="en-US" altLang="ko-KR" sz="1600" b="1" dirty="0" smtClean="0">
                <a:latin typeface="Times New Roman" pitchFamily="18" charset="0"/>
                <a:cs typeface="Times New Roman" pitchFamily="18" charset="0"/>
              </a:rPr>
              <a:t>encapsulated </a:t>
            </a:r>
            <a:r>
              <a:rPr lang="en-US" altLang="ko-KR" sz="1600" b="1" dirty="0">
                <a:latin typeface="Times New Roman" pitchFamily="18" charset="0"/>
                <a:cs typeface="Times New Roman" pitchFamily="18" charset="0"/>
              </a:rPr>
              <a:t>in the dictum ( don’t lock for the meaning </a:t>
            </a:r>
            <a:r>
              <a:rPr lang="en-US" altLang="ko-KR" sz="1600" b="1" dirty="0" smtClean="0">
                <a:latin typeface="Times New Roman" pitchFamily="18" charset="0"/>
                <a:cs typeface="Times New Roman" pitchFamily="18" charset="0"/>
              </a:rPr>
              <a:t>Lock </a:t>
            </a:r>
            <a:r>
              <a:rPr lang="en-US" altLang="ko-KR" sz="1600" b="1" dirty="0">
                <a:latin typeface="Times New Roman" pitchFamily="18" charset="0"/>
                <a:cs typeface="Times New Roman" pitchFamily="18" charset="0"/>
              </a:rPr>
              <a:t>for the use ) in other words , the meaning of an </a:t>
            </a:r>
            <a:r>
              <a:rPr lang="en-US" altLang="ko-KR" sz="1600" b="1" dirty="0" smtClean="0">
                <a:latin typeface="Times New Roman" pitchFamily="18" charset="0"/>
                <a:cs typeface="Times New Roman" pitchFamily="18" charset="0"/>
              </a:rPr>
              <a:t>expressions </a:t>
            </a:r>
            <a:r>
              <a:rPr lang="en-US" altLang="ko-KR" sz="1600" b="1" dirty="0">
                <a:latin typeface="Times New Roman" pitchFamily="18" charset="0"/>
                <a:cs typeface="Times New Roman" pitchFamily="18" charset="0"/>
              </a:rPr>
              <a:t>is the use to which it is put </a:t>
            </a:r>
          </a:p>
          <a:p>
            <a:pPr>
              <a:defRPr/>
            </a:pPr>
            <a:endParaRPr lang="en-US" altLang="ko-KR" sz="1600" b="1" dirty="0">
              <a:latin typeface="Times New Roman" pitchFamily="18" charset="0"/>
              <a:cs typeface="Times New Roman" pitchFamily="18" charset="0"/>
            </a:endParaRPr>
          </a:p>
          <a:p>
            <a:pPr>
              <a:defRPr/>
            </a:pPr>
            <a:r>
              <a:rPr lang="en-US" altLang="ko-KR" sz="1600" b="1" dirty="0">
                <a:latin typeface="Times New Roman" pitchFamily="18" charset="0"/>
                <a:cs typeface="Times New Roman" pitchFamily="18" charset="0"/>
              </a:rPr>
              <a:t>Hass gave his theory a </a:t>
            </a:r>
            <a:r>
              <a:rPr lang="en-US" altLang="ko-KR" sz="1600" b="1" dirty="0" smtClean="0">
                <a:latin typeface="Times New Roman" pitchFamily="18" charset="0"/>
                <a:cs typeface="Times New Roman" pitchFamily="18" charset="0"/>
              </a:rPr>
              <a:t>personal </a:t>
            </a:r>
            <a:r>
              <a:rPr lang="en-US" altLang="ko-KR" sz="1600" b="1" dirty="0">
                <a:latin typeface="Times New Roman" pitchFamily="18" charset="0"/>
                <a:cs typeface="Times New Roman" pitchFamily="18" charset="0"/>
              </a:rPr>
              <a:t>twist (words can shall be known by the company they keep )</a:t>
            </a:r>
          </a:p>
          <a:p>
            <a:pPr>
              <a:defRPr/>
            </a:pPr>
            <a:r>
              <a:rPr lang="en-US" altLang="ko-KR" sz="1600" b="1" dirty="0">
                <a:latin typeface="Times New Roman" pitchFamily="18" charset="0"/>
                <a:cs typeface="Times New Roman" pitchFamily="18" charset="0"/>
              </a:rPr>
              <a:t>This interprets use as the context actual and potential </a:t>
            </a:r>
          </a:p>
          <a:p>
            <a:pPr>
              <a:defRPr/>
            </a:pPr>
            <a:endParaRPr lang="en-US" altLang="ko-KR" sz="1600" b="1" dirty="0">
              <a:latin typeface="Times New Roman" pitchFamily="18" charset="0"/>
              <a:cs typeface="Times New Roman" pitchFamily="18" charset="0"/>
            </a:endParaRPr>
          </a:p>
          <a:p>
            <a:pPr>
              <a:defRPr/>
            </a:pPr>
            <a:endParaRPr lang="en-US" altLang="ko-KR" sz="1600" b="1" dirty="0">
              <a:latin typeface="Times New Roman" pitchFamily="18" charset="0"/>
              <a:cs typeface="Times New Roman" pitchFamily="18" charset="0"/>
            </a:endParaRPr>
          </a:p>
        </p:txBody>
      </p:sp>
    </p:spTree>
    <p:extLst>
      <p:ext uri="{BB962C8B-B14F-4D97-AF65-F5344CB8AC3E}">
        <p14:creationId xmlns:p14="http://schemas.microsoft.com/office/powerpoint/2010/main" val="3872394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5194"/>
            <a:ext cx="5868144" cy="1569660"/>
          </a:xfrm>
          <a:prstGeom prst="rect">
            <a:avLst/>
          </a:prstGeom>
        </p:spPr>
        <p:txBody>
          <a:bodyPr wrap="square">
            <a:spAutoFit/>
          </a:bodyPr>
          <a:lstStyle/>
          <a:p>
            <a:pPr marL="285750" indent="-285750">
              <a:buFont typeface="Arial" pitchFamily="34" charset="0"/>
              <a:buChar char="•"/>
              <a:defRPr/>
            </a:pPr>
            <a:r>
              <a:rPr lang="en-US" altLang="ko-KR" sz="1600" b="1" dirty="0">
                <a:latin typeface="Times New Roman" pitchFamily="18" charset="0"/>
                <a:cs typeface="Times New Roman" pitchFamily="18" charset="0"/>
              </a:rPr>
              <a:t>He said that the meaning of a word was a </a:t>
            </a:r>
            <a:r>
              <a:rPr lang="en-US" altLang="ko-KR" sz="1600" b="1" dirty="0" smtClean="0">
                <a:latin typeface="Times New Roman" pitchFamily="18" charset="0"/>
                <a:cs typeface="Times New Roman" pitchFamily="18" charset="0"/>
              </a:rPr>
              <a:t>semantic </a:t>
            </a:r>
            <a:r>
              <a:rPr lang="en-US" altLang="ko-KR" sz="1600" b="1" dirty="0">
                <a:latin typeface="Times New Roman" pitchFamily="18" charset="0"/>
                <a:cs typeface="Times New Roman" pitchFamily="18" charset="0"/>
              </a:rPr>
              <a:t>fields which had two dimensions </a:t>
            </a:r>
            <a:r>
              <a:rPr lang="en-US" altLang="ko-KR" sz="1600" b="1" dirty="0" smtClean="0">
                <a:latin typeface="Times New Roman" pitchFamily="18" charset="0"/>
                <a:cs typeface="Times New Roman" pitchFamily="18" charset="0"/>
              </a:rPr>
              <a:t>:</a:t>
            </a:r>
          </a:p>
          <a:p>
            <a:pPr>
              <a:defRPr/>
            </a:pPr>
            <a:r>
              <a:rPr lang="en-US" altLang="ko-KR" sz="1600" b="1" dirty="0" smtClean="0">
                <a:latin typeface="Times New Roman" pitchFamily="18" charset="0"/>
                <a:cs typeface="Times New Roman" pitchFamily="18" charset="0"/>
              </a:rPr>
              <a:t> </a:t>
            </a:r>
            <a:endParaRPr lang="en-US" altLang="ko-KR" sz="1600" b="1" dirty="0">
              <a:latin typeface="Times New Roman" pitchFamily="18" charset="0"/>
              <a:cs typeface="Times New Roman" pitchFamily="18" charset="0"/>
            </a:endParaRPr>
          </a:p>
          <a:p>
            <a:pPr marL="285750" indent="-285750">
              <a:buFont typeface="Arial" pitchFamily="34" charset="0"/>
              <a:buChar char="•"/>
              <a:defRPr/>
            </a:pPr>
            <a:r>
              <a:rPr lang="en-US" altLang="ko-KR" sz="1600" b="1" dirty="0" smtClean="0">
                <a:latin typeface="Times New Roman" pitchFamily="18" charset="0"/>
                <a:cs typeface="Times New Roman" pitchFamily="18" charset="0"/>
              </a:rPr>
              <a:t>Syntagmatic </a:t>
            </a:r>
            <a:r>
              <a:rPr lang="en-US" altLang="ko-KR" sz="1600" b="1" dirty="0">
                <a:latin typeface="Times New Roman" pitchFamily="18" charset="0"/>
                <a:cs typeface="Times New Roman" pitchFamily="18" charset="0"/>
              </a:rPr>
              <a:t>dimension ( in which all possible contexts of the word were arranged in order </a:t>
            </a:r>
            <a:r>
              <a:rPr lang="en-US" altLang="ko-KR" sz="1600" b="1" dirty="0" smtClean="0">
                <a:latin typeface="Times New Roman" pitchFamily="18" charset="0"/>
                <a:cs typeface="Times New Roman" pitchFamily="18" charset="0"/>
              </a:rPr>
              <a:t>normality and </a:t>
            </a:r>
            <a:r>
              <a:rPr lang="en-US" altLang="ko-KR" sz="1600" b="1" dirty="0">
                <a:latin typeface="Times New Roman" pitchFamily="18" charset="0"/>
                <a:cs typeface="Times New Roman" pitchFamily="18" charset="0"/>
              </a:rPr>
              <a:t>a paradigmatic dimension </a:t>
            </a:r>
            <a:endParaRPr lang="ar-IQ" sz="1600" dirty="0"/>
          </a:p>
        </p:txBody>
      </p:sp>
      <p:sp>
        <p:nvSpPr>
          <p:cNvPr id="5" name="Rectangle 4"/>
          <p:cNvSpPr/>
          <p:nvPr/>
        </p:nvSpPr>
        <p:spPr>
          <a:xfrm>
            <a:off x="22444" y="1664853"/>
            <a:ext cx="6408712" cy="2062103"/>
          </a:xfrm>
          <a:prstGeom prst="rect">
            <a:avLst/>
          </a:prstGeom>
        </p:spPr>
        <p:txBody>
          <a:bodyPr wrap="square">
            <a:spAutoFit/>
          </a:bodyPr>
          <a:lstStyle/>
          <a:p>
            <a:pPr marL="285750" indent="-285750">
              <a:buFont typeface="Arial" pitchFamily="34" charset="0"/>
              <a:buChar char="•"/>
              <a:defRPr/>
            </a:pPr>
            <a:r>
              <a:rPr lang="en-US" altLang="ko-KR" sz="1600" b="1" dirty="0">
                <a:latin typeface="Times New Roman" pitchFamily="18" charset="0"/>
                <a:cs typeface="Times New Roman" pitchFamily="18" charset="0"/>
              </a:rPr>
              <a:t>paradigmatic dimension ( in which for each context , the possible paradigmatic </a:t>
            </a:r>
            <a:r>
              <a:rPr lang="en-US" altLang="ko-KR" sz="1600" b="1" dirty="0" smtClean="0">
                <a:latin typeface="Times New Roman" pitchFamily="18" charset="0"/>
                <a:cs typeface="Times New Roman" pitchFamily="18" charset="0"/>
              </a:rPr>
              <a:t>substitutes </a:t>
            </a:r>
            <a:r>
              <a:rPr lang="en-US" altLang="ko-KR" sz="1600" b="1" dirty="0">
                <a:latin typeface="Times New Roman" pitchFamily="18" charset="0"/>
                <a:cs typeface="Times New Roman" pitchFamily="18" charset="0"/>
              </a:rPr>
              <a:t>for the word were arranged in order for normality </a:t>
            </a:r>
          </a:p>
          <a:p>
            <a:pPr>
              <a:defRPr/>
            </a:pPr>
            <a:endParaRPr lang="en-US" altLang="ko-KR" sz="1600" b="1" dirty="0">
              <a:latin typeface="Times New Roman" pitchFamily="18" charset="0"/>
              <a:cs typeface="Times New Roman" pitchFamily="18" charset="0"/>
            </a:endParaRPr>
          </a:p>
          <a:p>
            <a:pPr marL="285750" indent="-285750">
              <a:buFont typeface="Arial" pitchFamily="34" charset="0"/>
              <a:buChar char="•"/>
              <a:defRPr/>
            </a:pPr>
            <a:r>
              <a:rPr lang="en-US" altLang="ko-KR" sz="1600" b="1" dirty="0">
                <a:latin typeface="Times New Roman" pitchFamily="18" charset="0"/>
                <a:cs typeface="Times New Roman" pitchFamily="18" charset="0"/>
              </a:rPr>
              <a:t>The words </a:t>
            </a:r>
            <a:r>
              <a:rPr lang="en-US" altLang="ko-KR" sz="1600" b="1" dirty="0" smtClean="0">
                <a:latin typeface="Times New Roman" pitchFamily="18" charset="0"/>
                <a:cs typeface="Times New Roman" pitchFamily="18" charset="0"/>
              </a:rPr>
              <a:t>semantic </a:t>
            </a:r>
            <a:r>
              <a:rPr lang="en-US" altLang="ko-KR" sz="1600" b="1" dirty="0">
                <a:latin typeface="Times New Roman" pitchFamily="18" charset="0"/>
                <a:cs typeface="Times New Roman" pitchFamily="18" charset="0"/>
              </a:rPr>
              <a:t>field , as understood by Haas </a:t>
            </a:r>
            <a:r>
              <a:rPr lang="en-US" altLang="ko-KR" sz="1600" b="1" dirty="0" smtClean="0">
                <a:latin typeface="Times New Roman" pitchFamily="18" charset="0"/>
                <a:cs typeface="Times New Roman" pitchFamily="18" charset="0"/>
              </a:rPr>
              <a:t>constitutes </a:t>
            </a:r>
            <a:r>
              <a:rPr lang="en-US" altLang="ko-KR" sz="1600" b="1" dirty="0">
                <a:latin typeface="Times New Roman" pitchFamily="18" charset="0"/>
                <a:cs typeface="Times New Roman" pitchFamily="18" charset="0"/>
              </a:rPr>
              <a:t>its meanings ( every word therefore participates in the meaning of every other word , the </a:t>
            </a:r>
            <a:r>
              <a:rPr lang="en-US" altLang="ko-KR" sz="1600" b="1" dirty="0" smtClean="0">
                <a:latin typeface="Times New Roman" pitchFamily="18" charset="0"/>
                <a:cs typeface="Times New Roman" pitchFamily="18" charset="0"/>
              </a:rPr>
              <a:t>semantic </a:t>
            </a:r>
            <a:r>
              <a:rPr lang="en-US" altLang="ko-KR" sz="1600" b="1" dirty="0">
                <a:latin typeface="Times New Roman" pitchFamily="18" charset="0"/>
                <a:cs typeface="Times New Roman" pitchFamily="18" charset="0"/>
              </a:rPr>
              <a:t>field of a word reflects its meaning </a:t>
            </a:r>
            <a:endParaRPr lang="en-US" altLang="ko-KR" sz="1600" b="1" dirty="0" smtClean="0">
              <a:latin typeface="Times New Roman" pitchFamily="18" charset="0"/>
              <a:cs typeface="Times New Roman" pitchFamily="18" charset="0"/>
            </a:endParaRPr>
          </a:p>
          <a:p>
            <a:pPr marL="285750" indent="-285750">
              <a:buFont typeface="Arial" pitchFamily="34" charset="0"/>
              <a:buChar char="•"/>
              <a:defRPr/>
            </a:pPr>
            <a:endParaRPr lang="en-US" altLang="ko-KR" sz="1600" b="1" dirty="0">
              <a:latin typeface="Times New Roman" pitchFamily="18" charset="0"/>
              <a:cs typeface="Times New Roman" pitchFamily="18" charset="0"/>
            </a:endParaRPr>
          </a:p>
        </p:txBody>
      </p:sp>
      <p:pic>
        <p:nvPicPr>
          <p:cNvPr id="8" name="Picture Placeholder 7"/>
          <p:cNvPicPr>
            <a:picLocks noGrp="1" noChangeAspect="1"/>
          </p:cNvPicPr>
          <p:nvPr>
            <p:ph type="pic" idx="11"/>
          </p:nvPr>
        </p:nvPicPr>
        <p:blipFill>
          <a:blip r:embed="rId2">
            <a:extLst>
              <a:ext uri="{28A0092B-C50C-407E-A947-70E740481C1C}">
                <a14:useLocalDpi xmlns:a14="http://schemas.microsoft.com/office/drawing/2010/main" val="0"/>
              </a:ext>
            </a:extLst>
          </a:blip>
          <a:srcRect t="21531" b="21531"/>
          <a:stretch>
            <a:fillRect/>
          </a:stretch>
        </p:blipFill>
        <p:spPr>
          <a:xfrm>
            <a:off x="7128792" y="51470"/>
            <a:ext cx="1907704" cy="2359511"/>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4563814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834" y="0"/>
            <a:ext cx="9120166" cy="3447098"/>
          </a:xfrm>
          <a:prstGeom prst="rect">
            <a:avLst/>
          </a:prstGeom>
        </p:spPr>
        <p:txBody>
          <a:bodyPr wrap="square">
            <a:spAutoFit/>
          </a:bodyPr>
          <a:lstStyle/>
          <a:p>
            <a:r>
              <a:rPr lang="en-US" altLang="ko-KR" sz="2400" b="1" dirty="0">
                <a:solidFill>
                  <a:srgbClr val="FF0000"/>
                </a:solidFill>
                <a:latin typeface="Times New Roman" pitchFamily="18" charset="0"/>
                <a:cs typeface="Times New Roman" pitchFamily="18" charset="0"/>
              </a:rPr>
              <a:t>Lyons </a:t>
            </a:r>
          </a:p>
          <a:p>
            <a:endParaRPr lang="en-US" altLang="ko-KR" b="1" dirty="0">
              <a:latin typeface="Times New Roman" pitchFamily="18" charset="0"/>
              <a:cs typeface="Times New Roman" pitchFamily="18" charset="0"/>
            </a:endParaRPr>
          </a:p>
          <a:p>
            <a:pPr marL="285750" indent="-285750">
              <a:buFont typeface="Arial" pitchFamily="34" charset="0"/>
              <a:buChar char="•"/>
            </a:pPr>
            <a:r>
              <a:rPr lang="en-US" altLang="ko-KR" sz="1600" b="1" dirty="0">
                <a:latin typeface="Times New Roman" pitchFamily="18" charset="0"/>
                <a:cs typeface="Times New Roman" pitchFamily="18" charset="0"/>
              </a:rPr>
              <a:t>His belief that meaning are not </a:t>
            </a:r>
            <a:r>
              <a:rPr lang="en-US" altLang="ko-KR" sz="1600" b="1" dirty="0" smtClean="0">
                <a:latin typeface="Times New Roman" pitchFamily="18" charset="0"/>
                <a:cs typeface="Times New Roman" pitchFamily="18" charset="0"/>
              </a:rPr>
              <a:t>substantive </a:t>
            </a:r>
            <a:r>
              <a:rPr lang="en-US" altLang="ko-KR" sz="1600" b="1" dirty="0">
                <a:latin typeface="Times New Roman" pitchFamily="18" charset="0"/>
                <a:cs typeface="Times New Roman" pitchFamily="18" charset="0"/>
              </a:rPr>
              <a:t>but relational , and are constituted by contrast within the s</a:t>
            </a:r>
            <a:r>
              <a:rPr lang="en-US" altLang="ko-KR" sz="1600" b="1" dirty="0" smtClean="0">
                <a:latin typeface="Times New Roman" pitchFamily="18" charset="0"/>
                <a:cs typeface="Times New Roman" pitchFamily="18" charset="0"/>
              </a:rPr>
              <a:t>ame </a:t>
            </a:r>
            <a:r>
              <a:rPr lang="en-US" altLang="ko-KR" sz="1600" b="1" dirty="0">
                <a:latin typeface="Times New Roman" pitchFamily="18" charset="0"/>
                <a:cs typeface="Times New Roman" pitchFamily="18" charset="0"/>
              </a:rPr>
              <a:t>system </a:t>
            </a:r>
          </a:p>
          <a:p>
            <a:endParaRPr lang="en-US" altLang="ko-KR" sz="1600" b="1" dirty="0">
              <a:latin typeface="Times New Roman" pitchFamily="18" charset="0"/>
              <a:cs typeface="Times New Roman" pitchFamily="18" charset="0"/>
            </a:endParaRPr>
          </a:p>
          <a:p>
            <a:pPr marL="285750" indent="-285750">
              <a:buFont typeface="Arial" pitchFamily="34" charset="0"/>
              <a:buChar char="•"/>
            </a:pPr>
            <a:r>
              <a:rPr lang="en-US" altLang="ko-KR" sz="1600" b="1" dirty="0">
                <a:latin typeface="Times New Roman" pitchFamily="18" charset="0"/>
                <a:cs typeface="Times New Roman" pitchFamily="18" charset="0"/>
              </a:rPr>
              <a:t>He </a:t>
            </a:r>
            <a:r>
              <a:rPr lang="en-US" altLang="ko-KR" sz="1600" b="1" dirty="0" smtClean="0">
                <a:latin typeface="Times New Roman" pitchFamily="18" charset="0"/>
                <a:cs typeface="Times New Roman" pitchFamily="18" charset="0"/>
              </a:rPr>
              <a:t>stated </a:t>
            </a:r>
            <a:r>
              <a:rPr lang="en-US" altLang="ko-KR" sz="1600" b="1" dirty="0">
                <a:latin typeface="Times New Roman" pitchFamily="18" charset="0"/>
                <a:cs typeface="Times New Roman" pitchFamily="18" charset="0"/>
              </a:rPr>
              <a:t>that the since of a lexical item consist of the set of </a:t>
            </a:r>
            <a:r>
              <a:rPr lang="en-US" altLang="ko-KR" sz="1600" b="1" dirty="0" smtClean="0">
                <a:latin typeface="Times New Roman" pitchFamily="18" charset="0"/>
                <a:cs typeface="Times New Roman" pitchFamily="18" charset="0"/>
              </a:rPr>
              <a:t>sense </a:t>
            </a:r>
            <a:r>
              <a:rPr lang="en-US" altLang="ko-KR" sz="1600" b="1" dirty="0">
                <a:latin typeface="Times New Roman" pitchFamily="18" charset="0"/>
                <a:cs typeface="Times New Roman" pitchFamily="18" charset="0"/>
              </a:rPr>
              <a:t>relations which the item contracts w</a:t>
            </a:r>
            <a:r>
              <a:rPr lang="en-US" altLang="ko-KR" sz="1600" b="1" dirty="0" smtClean="0">
                <a:latin typeface="Times New Roman" pitchFamily="18" charset="0"/>
                <a:cs typeface="Times New Roman" pitchFamily="18" charset="0"/>
              </a:rPr>
              <a:t>ith </a:t>
            </a:r>
            <a:r>
              <a:rPr lang="en-US" altLang="ko-KR" sz="1600" b="1" dirty="0">
                <a:latin typeface="Times New Roman" pitchFamily="18" charset="0"/>
                <a:cs typeface="Times New Roman" pitchFamily="18" charset="0"/>
              </a:rPr>
              <a:t>other items which participate in the same field </a:t>
            </a:r>
          </a:p>
          <a:p>
            <a:endParaRPr lang="en-US" altLang="ko-KR" sz="1600" b="1" dirty="0">
              <a:latin typeface="Times New Roman" pitchFamily="18" charset="0"/>
              <a:cs typeface="Times New Roman" pitchFamily="18" charset="0"/>
            </a:endParaRPr>
          </a:p>
          <a:p>
            <a:pPr marL="285750" indent="-285750">
              <a:buFont typeface="Arial" pitchFamily="34" charset="0"/>
              <a:buChar char="•"/>
            </a:pPr>
            <a:r>
              <a:rPr lang="en-US" altLang="ko-KR" sz="1600" b="1" dirty="0">
                <a:latin typeface="Times New Roman" pitchFamily="18" charset="0"/>
                <a:cs typeface="Times New Roman" pitchFamily="18" charset="0"/>
              </a:rPr>
              <a:t>He insists that sense relations are not relations between independently established </a:t>
            </a:r>
            <a:r>
              <a:rPr lang="en-US" altLang="ko-KR" sz="1600" b="1" dirty="0" smtClean="0">
                <a:latin typeface="Times New Roman" pitchFamily="18" charset="0"/>
                <a:cs typeface="Times New Roman" pitchFamily="18" charset="0"/>
              </a:rPr>
              <a:t>senses  for example:</a:t>
            </a:r>
          </a:p>
          <a:p>
            <a:pPr marL="285750" indent="-285750">
              <a:buFont typeface="Arial" pitchFamily="34" charset="0"/>
              <a:buChar char="•"/>
            </a:pPr>
            <a:endParaRPr lang="en-US" altLang="ko-KR" sz="1600" b="1" dirty="0">
              <a:latin typeface="Times New Roman" pitchFamily="18" charset="0"/>
              <a:cs typeface="Times New Roman" pitchFamily="18" charset="0"/>
            </a:endParaRPr>
          </a:p>
          <a:p>
            <a:pPr marL="285750" indent="-285750">
              <a:buFont typeface="Arial" pitchFamily="34" charset="0"/>
              <a:buChar char="•"/>
            </a:pPr>
            <a:r>
              <a:rPr lang="en-US" altLang="ko-KR" sz="1600" b="1" dirty="0">
                <a:latin typeface="Times New Roman" pitchFamily="18" charset="0"/>
                <a:cs typeface="Times New Roman" pitchFamily="18" charset="0"/>
              </a:rPr>
              <a:t>Horse should be </a:t>
            </a:r>
            <a:r>
              <a:rPr lang="en-US" altLang="ko-KR" sz="1600" b="1" dirty="0" smtClean="0">
                <a:latin typeface="Times New Roman" pitchFamily="18" charset="0"/>
                <a:cs typeface="Times New Roman" pitchFamily="18" charset="0"/>
              </a:rPr>
              <a:t>portrayed </a:t>
            </a:r>
            <a:r>
              <a:rPr lang="en-US" altLang="ko-KR" sz="1600" b="1" dirty="0">
                <a:latin typeface="Times New Roman" pitchFamily="18" charset="0"/>
                <a:cs typeface="Times New Roman" pitchFamily="18" charset="0"/>
              </a:rPr>
              <a:t>as follows :</a:t>
            </a:r>
            <a:br>
              <a:rPr lang="en-US" altLang="ko-KR" sz="1600" b="1" dirty="0">
                <a:latin typeface="Times New Roman" pitchFamily="18" charset="0"/>
                <a:cs typeface="Times New Roman" pitchFamily="18" charset="0"/>
              </a:rPr>
            </a:br>
            <a:endParaRPr lang="ar-IQ" sz="1600" dirty="0"/>
          </a:p>
        </p:txBody>
      </p:sp>
      <p:graphicFrame>
        <p:nvGraphicFramePr>
          <p:cNvPr id="6" name="Diagram 5"/>
          <p:cNvGraphicFramePr/>
          <p:nvPr>
            <p:extLst>
              <p:ext uri="{D42A27DB-BD31-4B8C-83A1-F6EECF244321}">
                <p14:modId xmlns:p14="http://schemas.microsoft.com/office/powerpoint/2010/main" val="1288944883"/>
              </p:ext>
            </p:extLst>
          </p:nvPr>
        </p:nvGraphicFramePr>
        <p:xfrm>
          <a:off x="3635896" y="2499742"/>
          <a:ext cx="4320480" cy="25408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188640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p:cNvPicPr>
            <a:picLocks noGrp="1" noChangeAspect="1"/>
          </p:cNvPicPr>
          <p:nvPr>
            <p:ph type="pic" idx="11"/>
          </p:nvPr>
        </p:nvPicPr>
        <p:blipFill>
          <a:blip r:embed="rId2" cstate="print">
            <a:extLst>
              <a:ext uri="{28A0092B-C50C-407E-A947-70E740481C1C}">
                <a14:useLocalDpi xmlns:a14="http://schemas.microsoft.com/office/drawing/2010/main" val="0"/>
              </a:ext>
            </a:extLst>
          </a:blip>
          <a:srcRect t="21469" b="21469"/>
          <a:stretch>
            <a:fillRect/>
          </a:stretch>
        </p:blipFill>
        <p:spPr>
          <a:xfrm>
            <a:off x="6516216" y="452160"/>
            <a:ext cx="2483767" cy="307200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4" name="Rectangle 3"/>
          <p:cNvSpPr/>
          <p:nvPr/>
        </p:nvSpPr>
        <p:spPr>
          <a:xfrm>
            <a:off x="251520" y="267494"/>
            <a:ext cx="4572000" cy="369332"/>
          </a:xfrm>
          <a:prstGeom prst="rect">
            <a:avLst/>
          </a:prstGeom>
        </p:spPr>
        <p:txBody>
          <a:bodyPr>
            <a:spAutoFit/>
          </a:bodyPr>
          <a:lstStyle/>
          <a:p>
            <a:pPr>
              <a:defRPr/>
            </a:pPr>
            <a:r>
              <a:rPr lang="en-US" altLang="ko-KR" b="1" dirty="0" smtClean="0">
                <a:latin typeface="Times New Roman" pitchFamily="18" charset="0"/>
                <a:cs typeface="Times New Roman" pitchFamily="18" charset="0"/>
              </a:rPr>
              <a:t> </a:t>
            </a:r>
            <a:endParaRPr lang="en-US" altLang="ko-KR" b="1" dirty="0">
              <a:latin typeface="Times New Roman" pitchFamily="18" charset="0"/>
              <a:cs typeface="Times New Roman" pitchFamily="18" charset="0"/>
            </a:endParaRPr>
          </a:p>
        </p:txBody>
      </p:sp>
      <p:sp>
        <p:nvSpPr>
          <p:cNvPr id="5" name="Rectangle 4"/>
          <p:cNvSpPr/>
          <p:nvPr/>
        </p:nvSpPr>
        <p:spPr>
          <a:xfrm>
            <a:off x="0" y="0"/>
            <a:ext cx="6444208" cy="4893647"/>
          </a:xfrm>
          <a:prstGeom prst="rect">
            <a:avLst/>
          </a:prstGeom>
        </p:spPr>
        <p:txBody>
          <a:bodyPr wrap="square">
            <a:spAutoFit/>
          </a:bodyPr>
          <a:lstStyle/>
          <a:p>
            <a:pPr>
              <a:defRPr/>
            </a:pPr>
            <a:r>
              <a:rPr lang="en-US" altLang="ko-KR" sz="2800" b="1" dirty="0" smtClean="0">
                <a:solidFill>
                  <a:srgbClr val="FF0000"/>
                </a:solidFill>
                <a:latin typeface="Times New Roman" pitchFamily="18" charset="0"/>
                <a:cs typeface="Times New Roman" pitchFamily="18" charset="0"/>
              </a:rPr>
              <a:t>5- Conceptual </a:t>
            </a:r>
            <a:r>
              <a:rPr lang="en-US" altLang="ko-KR" sz="2800" b="1" dirty="0">
                <a:solidFill>
                  <a:srgbClr val="FF0000"/>
                </a:solidFill>
                <a:latin typeface="Times New Roman" pitchFamily="18" charset="0"/>
                <a:cs typeface="Times New Roman" pitchFamily="18" charset="0"/>
              </a:rPr>
              <a:t>approach </a:t>
            </a:r>
            <a:endParaRPr lang="en-US" altLang="ko-KR" sz="2800" b="1" dirty="0" smtClean="0">
              <a:solidFill>
                <a:srgbClr val="FF0000"/>
              </a:solidFill>
              <a:latin typeface="Times New Roman" pitchFamily="18" charset="0"/>
              <a:cs typeface="Times New Roman" pitchFamily="18" charset="0"/>
            </a:endParaRPr>
          </a:p>
          <a:p>
            <a:pPr>
              <a:defRPr/>
            </a:pPr>
            <a:endParaRPr lang="en-US" altLang="ko-KR" sz="2800" b="1" dirty="0">
              <a:solidFill>
                <a:srgbClr val="FF0000"/>
              </a:solidFill>
              <a:latin typeface="Times New Roman" pitchFamily="18" charset="0"/>
              <a:cs typeface="Times New Roman" pitchFamily="18" charset="0"/>
            </a:endParaRPr>
          </a:p>
          <a:p>
            <a:pPr marL="285750" indent="-285750">
              <a:buFont typeface="Arial" pitchFamily="34" charset="0"/>
              <a:buChar char="•"/>
              <a:defRPr/>
            </a:pPr>
            <a:r>
              <a:rPr lang="en-US" altLang="ko-KR" sz="1600" b="1" dirty="0">
                <a:latin typeface="Times New Roman" pitchFamily="18" charset="0"/>
                <a:cs typeface="Times New Roman" pitchFamily="18" charset="0"/>
              </a:rPr>
              <a:t>Single level </a:t>
            </a:r>
            <a:r>
              <a:rPr lang="en-US" altLang="ko-KR" sz="1600" b="1" dirty="0" smtClean="0">
                <a:latin typeface="Times New Roman" pitchFamily="18" charset="0"/>
                <a:cs typeface="Times New Roman" pitchFamily="18" charset="0"/>
              </a:rPr>
              <a:t>approaches </a:t>
            </a:r>
            <a:r>
              <a:rPr lang="en-US" altLang="ko-KR" sz="1600" b="1" dirty="0">
                <a:latin typeface="Times New Roman" pitchFamily="18" charset="0"/>
                <a:cs typeface="Times New Roman" pitchFamily="18" charset="0"/>
              </a:rPr>
              <a:t>and </a:t>
            </a:r>
            <a:r>
              <a:rPr lang="en-US" altLang="ko-KR" sz="1600" b="1" dirty="0" smtClean="0">
                <a:latin typeface="Times New Roman" pitchFamily="18" charset="0"/>
                <a:cs typeface="Times New Roman" pitchFamily="18" charset="0"/>
              </a:rPr>
              <a:t>identify </a:t>
            </a:r>
            <a:r>
              <a:rPr lang="en-US" altLang="ko-KR" sz="1600" b="1" dirty="0">
                <a:latin typeface="Times New Roman" pitchFamily="18" charset="0"/>
                <a:cs typeface="Times New Roman" pitchFamily="18" charset="0"/>
              </a:rPr>
              <a:t>the meaning of a word with the concept or concepts </a:t>
            </a:r>
            <a:r>
              <a:rPr lang="en-US" altLang="ko-KR" sz="1600" b="1" dirty="0" smtClean="0">
                <a:latin typeface="Times New Roman" pitchFamily="18" charset="0"/>
                <a:cs typeface="Times New Roman" pitchFamily="18" charset="0"/>
              </a:rPr>
              <a:t>it </a:t>
            </a:r>
            <a:r>
              <a:rPr lang="en-US" altLang="ko-KR" sz="1600" b="1" dirty="0">
                <a:latin typeface="Times New Roman" pitchFamily="18" charset="0"/>
                <a:cs typeface="Times New Roman" pitchFamily="18" charset="0"/>
              </a:rPr>
              <a:t>gives access to in the cognitive system </a:t>
            </a:r>
          </a:p>
          <a:p>
            <a:pPr>
              <a:defRPr/>
            </a:pPr>
            <a:endParaRPr lang="en-US" altLang="ko-KR" sz="1600" b="1" dirty="0">
              <a:latin typeface="Times New Roman" pitchFamily="18" charset="0"/>
              <a:cs typeface="Times New Roman" pitchFamily="18" charset="0"/>
            </a:endParaRPr>
          </a:p>
          <a:p>
            <a:pPr marL="285750" indent="-285750">
              <a:buFont typeface="Arial" pitchFamily="34" charset="0"/>
              <a:buChar char="•"/>
              <a:defRPr/>
            </a:pPr>
            <a:r>
              <a:rPr lang="en-US" altLang="ko-KR" sz="1600" b="1" dirty="0">
                <a:latin typeface="Times New Roman" pitchFamily="18" charset="0"/>
                <a:cs typeface="Times New Roman" pitchFamily="18" charset="0"/>
              </a:rPr>
              <a:t>The </a:t>
            </a:r>
            <a:r>
              <a:rPr lang="en-US" altLang="ko-KR" sz="1600" b="1" dirty="0" smtClean="0">
                <a:latin typeface="Times New Roman" pitchFamily="18" charset="0"/>
                <a:cs typeface="Times New Roman" pitchFamily="18" charset="0"/>
              </a:rPr>
              <a:t>origins </a:t>
            </a:r>
            <a:r>
              <a:rPr lang="en-US" altLang="ko-KR" sz="1600" b="1" dirty="0">
                <a:latin typeface="Times New Roman" pitchFamily="18" charset="0"/>
                <a:cs typeface="Times New Roman" pitchFamily="18" charset="0"/>
              </a:rPr>
              <a:t>of the prototype approach can be traced to </a:t>
            </a:r>
            <a:r>
              <a:rPr lang="en-US" altLang="ko-KR" sz="1600" b="1" dirty="0" err="1">
                <a:latin typeface="Times New Roman" pitchFamily="18" charset="0"/>
                <a:cs typeface="Times New Roman" pitchFamily="18" charset="0"/>
              </a:rPr>
              <a:t>Wittgen</a:t>
            </a:r>
            <a:r>
              <a:rPr lang="en-US" altLang="ko-KR" sz="1600" b="1" dirty="0">
                <a:latin typeface="Times New Roman" pitchFamily="18" charset="0"/>
                <a:cs typeface="Times New Roman" pitchFamily="18" charset="0"/>
              </a:rPr>
              <a:t> stein</a:t>
            </a:r>
          </a:p>
          <a:p>
            <a:pPr marL="285750" indent="-285750">
              <a:buFont typeface="Arial" pitchFamily="34" charset="0"/>
              <a:buChar char="•"/>
              <a:defRPr/>
            </a:pPr>
            <a:r>
              <a:rPr lang="en-US" altLang="ko-KR" sz="1600" b="1" dirty="0">
                <a:latin typeface="Times New Roman" pitchFamily="18" charset="0"/>
                <a:cs typeface="Times New Roman" pitchFamily="18" charset="0"/>
              </a:rPr>
              <a:t>He proposed the notion of family resemblance ( the members of a large family typically </a:t>
            </a:r>
            <a:r>
              <a:rPr lang="en-US" altLang="ko-KR" sz="1600" b="1" dirty="0" smtClean="0">
                <a:latin typeface="Times New Roman" pitchFamily="18" charset="0"/>
                <a:cs typeface="Times New Roman" pitchFamily="18" charset="0"/>
              </a:rPr>
              <a:t>resemble </a:t>
            </a:r>
            <a:r>
              <a:rPr lang="en-US" altLang="ko-KR" sz="1600" b="1" dirty="0">
                <a:latin typeface="Times New Roman" pitchFamily="18" charset="0"/>
                <a:cs typeface="Times New Roman" pitchFamily="18" charset="0"/>
              </a:rPr>
              <a:t>one another in a </a:t>
            </a:r>
            <a:r>
              <a:rPr lang="en-US" altLang="ko-KR" sz="1600" b="1" dirty="0" smtClean="0">
                <a:latin typeface="Times New Roman" pitchFamily="18" charset="0"/>
                <a:cs typeface="Times New Roman" pitchFamily="18" charset="0"/>
              </a:rPr>
              <a:t>variety </a:t>
            </a:r>
            <a:r>
              <a:rPr lang="en-US" altLang="ko-KR" sz="1600" b="1" dirty="0">
                <a:latin typeface="Times New Roman" pitchFamily="18" charset="0"/>
                <a:cs typeface="Times New Roman" pitchFamily="18" charset="0"/>
              </a:rPr>
              <a:t>of text but there are no features which they all had </a:t>
            </a:r>
            <a:r>
              <a:rPr lang="en-US" altLang="ko-KR" sz="1600" b="1" dirty="0" smtClean="0">
                <a:latin typeface="Times New Roman" pitchFamily="18" charset="0"/>
                <a:cs typeface="Times New Roman" pitchFamily="18" charset="0"/>
              </a:rPr>
              <a:t>, and </a:t>
            </a:r>
            <a:r>
              <a:rPr lang="en-US" altLang="ko-KR" sz="1600" b="1" dirty="0">
                <a:latin typeface="Times New Roman" pitchFamily="18" charset="0"/>
                <a:cs typeface="Times New Roman" pitchFamily="18" charset="0"/>
              </a:rPr>
              <a:t>their may </a:t>
            </a:r>
            <a:r>
              <a:rPr lang="en-US" altLang="ko-KR" sz="1600" b="1" dirty="0" smtClean="0">
                <a:latin typeface="Times New Roman" pitchFamily="18" charset="0"/>
                <a:cs typeface="Times New Roman" pitchFamily="18" charset="0"/>
              </a:rPr>
              <a:t>be members </a:t>
            </a:r>
            <a:r>
              <a:rPr lang="en-US" altLang="ko-KR" sz="1600" b="1" dirty="0">
                <a:latin typeface="Times New Roman" pitchFamily="18" charset="0"/>
                <a:cs typeface="Times New Roman" pitchFamily="18" charset="0"/>
              </a:rPr>
              <a:t>who share no features but these will non </a:t>
            </a:r>
            <a:r>
              <a:rPr lang="en-US" altLang="ko-KR" sz="1600" b="1" dirty="0" smtClean="0">
                <a:latin typeface="Times New Roman" pitchFamily="18" charset="0"/>
                <a:cs typeface="Times New Roman" pitchFamily="18" charset="0"/>
              </a:rPr>
              <a:t>the less </a:t>
            </a:r>
            <a:r>
              <a:rPr lang="en-US" altLang="ko-KR" sz="1600" b="1" dirty="0">
                <a:latin typeface="Times New Roman" pitchFamily="18" charset="0"/>
                <a:cs typeface="Times New Roman" pitchFamily="18" charset="0"/>
              </a:rPr>
              <a:t>be linked to the o</a:t>
            </a:r>
            <a:r>
              <a:rPr lang="en-US" altLang="ko-KR" sz="1600" b="1" dirty="0" smtClean="0">
                <a:latin typeface="Times New Roman" pitchFamily="18" charset="0"/>
                <a:cs typeface="Times New Roman" pitchFamily="18" charset="0"/>
              </a:rPr>
              <a:t>thers </a:t>
            </a:r>
            <a:r>
              <a:rPr lang="en-US" altLang="ko-KR" sz="1600" b="1" dirty="0">
                <a:latin typeface="Times New Roman" pitchFamily="18" charset="0"/>
                <a:cs typeface="Times New Roman" pitchFamily="18" charset="0"/>
              </a:rPr>
              <a:t>by a chain of </a:t>
            </a:r>
            <a:r>
              <a:rPr lang="en-US" altLang="ko-KR" sz="1600" b="1" dirty="0" smtClean="0">
                <a:latin typeface="Times New Roman" pitchFamily="18" charset="0"/>
                <a:cs typeface="Times New Roman" pitchFamily="18" charset="0"/>
              </a:rPr>
              <a:t>resemblance </a:t>
            </a:r>
            <a:endParaRPr lang="en-US" altLang="ko-KR" sz="1600" b="1" dirty="0">
              <a:latin typeface="Times New Roman" pitchFamily="18" charset="0"/>
              <a:cs typeface="Times New Roman" pitchFamily="18" charset="0"/>
            </a:endParaRPr>
          </a:p>
          <a:p>
            <a:pPr>
              <a:defRPr/>
            </a:pPr>
            <a:endParaRPr lang="en-US" altLang="ko-KR" sz="1600" b="1" dirty="0">
              <a:latin typeface="Times New Roman" pitchFamily="18" charset="0"/>
              <a:cs typeface="Times New Roman" pitchFamily="18" charset="0"/>
            </a:endParaRPr>
          </a:p>
          <a:p>
            <a:pPr marL="285750" indent="-285750">
              <a:buFont typeface="Arial" pitchFamily="34" charset="0"/>
              <a:buChar char="•"/>
              <a:defRPr/>
            </a:pPr>
            <a:r>
              <a:rPr lang="en-US" altLang="ko-KR" sz="1600" b="1" dirty="0">
                <a:latin typeface="Times New Roman" pitchFamily="18" charset="0"/>
                <a:cs typeface="Times New Roman" pitchFamily="18" charset="0"/>
              </a:rPr>
              <a:t>Why this notion is not very helpful for </a:t>
            </a:r>
            <a:r>
              <a:rPr lang="en-US" altLang="ko-KR" sz="1600" b="1" dirty="0" smtClean="0">
                <a:latin typeface="Times New Roman" pitchFamily="18" charset="0"/>
                <a:cs typeface="Times New Roman" pitchFamily="18" charset="0"/>
              </a:rPr>
              <a:t>semantic </a:t>
            </a:r>
            <a:r>
              <a:rPr lang="en-US" altLang="ko-KR" sz="1600" b="1" dirty="0">
                <a:latin typeface="Times New Roman" pitchFamily="18" charset="0"/>
                <a:cs typeface="Times New Roman" pitchFamily="18" charset="0"/>
              </a:rPr>
              <a:t>analysis ?</a:t>
            </a:r>
          </a:p>
          <a:p>
            <a:pPr>
              <a:defRPr/>
            </a:pPr>
            <a:endParaRPr lang="en-US" altLang="ko-KR" sz="1600" b="1" dirty="0">
              <a:latin typeface="Times New Roman" pitchFamily="18" charset="0"/>
              <a:cs typeface="Times New Roman" pitchFamily="18" charset="0"/>
            </a:endParaRPr>
          </a:p>
          <a:p>
            <a:pPr marL="285750" indent="-285750">
              <a:buFont typeface="Arial" pitchFamily="34" charset="0"/>
              <a:buChar char="•"/>
              <a:defRPr/>
            </a:pPr>
            <a:r>
              <a:rPr lang="en-US" altLang="ko-KR" sz="1600" b="1" dirty="0">
                <a:latin typeface="Times New Roman" pitchFamily="18" charset="0"/>
                <a:cs typeface="Times New Roman" pitchFamily="18" charset="0"/>
              </a:rPr>
              <a:t>Because it did not say what family </a:t>
            </a:r>
            <a:r>
              <a:rPr lang="en-US" altLang="ko-KR" sz="1600" b="1" dirty="0" smtClean="0">
                <a:latin typeface="Times New Roman" pitchFamily="18" charset="0"/>
                <a:cs typeface="Times New Roman" pitchFamily="18" charset="0"/>
              </a:rPr>
              <a:t>resemblance </a:t>
            </a:r>
            <a:r>
              <a:rPr lang="en-US" altLang="ko-KR" sz="1600" b="1" dirty="0">
                <a:latin typeface="Times New Roman" pitchFamily="18" charset="0"/>
                <a:cs typeface="Times New Roman" pitchFamily="18" charset="0"/>
              </a:rPr>
              <a:t>consisted of , there was nothing other than </a:t>
            </a:r>
            <a:r>
              <a:rPr lang="en-US" altLang="ko-KR" sz="1600" b="1" dirty="0" smtClean="0">
                <a:latin typeface="Times New Roman" pitchFamily="18" charset="0"/>
                <a:cs typeface="Times New Roman" pitchFamily="18" charset="0"/>
              </a:rPr>
              <a:t>arbitrary </a:t>
            </a:r>
            <a:r>
              <a:rPr lang="en-US" altLang="ko-KR" sz="1600" b="1" dirty="0">
                <a:latin typeface="Times New Roman" pitchFamily="18" charset="0"/>
                <a:cs typeface="Times New Roman" pitchFamily="18" charset="0"/>
              </a:rPr>
              <a:t>stipulation  to stop every one in the world from belonging to the same family </a:t>
            </a:r>
          </a:p>
          <a:p>
            <a:pPr>
              <a:defRPr/>
            </a:pPr>
            <a:endParaRPr lang="en-US" altLang="ko-KR" sz="1600" b="1" dirty="0">
              <a:latin typeface="Times New Roman" pitchFamily="18" charset="0"/>
              <a:cs typeface="Times New Roman" pitchFamily="18" charset="0"/>
            </a:endParaRPr>
          </a:p>
        </p:txBody>
      </p:sp>
    </p:spTree>
    <p:extLst>
      <p:ext uri="{BB962C8B-B14F-4D97-AF65-F5344CB8AC3E}">
        <p14:creationId xmlns:p14="http://schemas.microsoft.com/office/powerpoint/2010/main" val="2140669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1"/>
          </p:nvPr>
        </p:nvPicPr>
        <p:blipFill>
          <a:blip r:embed="rId2" cstate="print">
            <a:extLst>
              <a:ext uri="{28A0092B-C50C-407E-A947-70E740481C1C}">
                <a14:useLocalDpi xmlns:a14="http://schemas.microsoft.com/office/drawing/2010/main" val="0"/>
              </a:ext>
            </a:extLst>
          </a:blip>
          <a:srcRect t="21469" b="21469"/>
          <a:stretch>
            <a:fillRect/>
          </a:stretch>
        </p:blipFill>
        <p:spPr/>
      </p:pic>
      <p:sp>
        <p:nvSpPr>
          <p:cNvPr id="4" name="Rectangle 3"/>
          <p:cNvSpPr/>
          <p:nvPr/>
        </p:nvSpPr>
        <p:spPr>
          <a:xfrm>
            <a:off x="11660" y="25275"/>
            <a:ext cx="6072507" cy="5632311"/>
          </a:xfrm>
          <a:prstGeom prst="rect">
            <a:avLst/>
          </a:prstGeom>
        </p:spPr>
        <p:txBody>
          <a:bodyPr wrap="square">
            <a:spAutoFit/>
          </a:bodyPr>
          <a:lstStyle/>
          <a:p>
            <a:pPr marL="285750" indent="-285750">
              <a:buFont typeface="Arial" pitchFamily="34" charset="0"/>
              <a:buChar char="•"/>
              <a:defRPr/>
            </a:pPr>
            <a:r>
              <a:rPr lang="en-US" altLang="ko-KR" sz="1600" b="1" dirty="0">
                <a:latin typeface="Times New Roman" pitchFamily="18" charset="0"/>
                <a:cs typeface="Times New Roman" pitchFamily="18" charset="0"/>
              </a:rPr>
              <a:t>This notion further </a:t>
            </a:r>
            <a:r>
              <a:rPr lang="en-US" altLang="ko-KR" sz="1600" b="1" dirty="0" smtClean="0">
                <a:latin typeface="Times New Roman" pitchFamily="18" charset="0"/>
                <a:cs typeface="Times New Roman" pitchFamily="18" charset="0"/>
              </a:rPr>
              <a:t>refined </a:t>
            </a:r>
            <a:r>
              <a:rPr lang="en-US" altLang="ko-KR" sz="1600" b="1" dirty="0">
                <a:latin typeface="Times New Roman" pitchFamily="18" charset="0"/>
                <a:cs typeface="Times New Roman" pitchFamily="18" charset="0"/>
              </a:rPr>
              <a:t>by cognitive </a:t>
            </a:r>
            <a:r>
              <a:rPr lang="en-US" altLang="ko-KR" sz="1600" b="1" dirty="0" smtClean="0">
                <a:latin typeface="Times New Roman" pitchFamily="18" charset="0"/>
                <a:cs typeface="Times New Roman" pitchFamily="18" charset="0"/>
              </a:rPr>
              <a:t>psychologists </a:t>
            </a:r>
            <a:r>
              <a:rPr lang="en-US" altLang="ko-KR" sz="1600" b="1" dirty="0" err="1" smtClean="0">
                <a:latin typeface="Times New Roman" pitchFamily="18" charset="0"/>
                <a:cs typeface="Times New Roman" pitchFamily="18" charset="0"/>
              </a:rPr>
              <a:t>Rosch</a:t>
            </a:r>
            <a:r>
              <a:rPr lang="en-US" altLang="ko-KR" sz="1600" b="1" dirty="0" smtClean="0">
                <a:latin typeface="Times New Roman" pitchFamily="18" charset="0"/>
                <a:cs typeface="Times New Roman" pitchFamily="18" charset="0"/>
              </a:rPr>
              <a:t> </a:t>
            </a:r>
            <a:r>
              <a:rPr lang="en-US" altLang="ko-KR" sz="1600" b="1" dirty="0">
                <a:latin typeface="Times New Roman" pitchFamily="18" charset="0"/>
                <a:cs typeface="Times New Roman" pitchFamily="18" charset="0"/>
              </a:rPr>
              <a:t>who established what is non a</a:t>
            </a:r>
            <a:r>
              <a:rPr lang="en-US" altLang="ko-KR" sz="1600" b="1" dirty="0" smtClean="0">
                <a:latin typeface="Times New Roman" pitchFamily="18" charset="0"/>
                <a:cs typeface="Times New Roman" pitchFamily="18" charset="0"/>
              </a:rPr>
              <a:t>s </a:t>
            </a:r>
            <a:r>
              <a:rPr lang="en-US" altLang="ko-KR" sz="1600" b="1" dirty="0">
                <a:latin typeface="Times New Roman" pitchFamily="18" charset="0"/>
                <a:cs typeface="Times New Roman" pitchFamily="18" charset="0"/>
              </a:rPr>
              <a:t>a prototype theory ( members of a </a:t>
            </a:r>
            <a:r>
              <a:rPr lang="en-US" altLang="ko-KR" sz="1600" b="1" dirty="0" smtClean="0">
                <a:latin typeface="Times New Roman" pitchFamily="18" charset="0"/>
                <a:cs typeface="Times New Roman" pitchFamily="18" charset="0"/>
              </a:rPr>
              <a:t>category </a:t>
            </a:r>
            <a:r>
              <a:rPr lang="en-US" altLang="ko-KR" sz="1600" b="1" dirty="0">
                <a:latin typeface="Times New Roman" pitchFamily="18" charset="0"/>
                <a:cs typeface="Times New Roman" pitchFamily="18" charset="0"/>
              </a:rPr>
              <a:t>are not equal they </a:t>
            </a:r>
            <a:r>
              <a:rPr lang="en-US" altLang="ko-KR" sz="1600" b="1" dirty="0" smtClean="0">
                <a:latin typeface="Times New Roman" pitchFamily="18" charset="0"/>
                <a:cs typeface="Times New Roman" pitchFamily="18" charset="0"/>
              </a:rPr>
              <a:t>vary </a:t>
            </a:r>
            <a:r>
              <a:rPr lang="en-US" altLang="ko-KR" sz="1600" b="1" dirty="0">
                <a:latin typeface="Times New Roman" pitchFamily="18" charset="0"/>
                <a:cs typeface="Times New Roman" pitchFamily="18" charset="0"/>
              </a:rPr>
              <a:t>in how good they</a:t>
            </a:r>
          </a:p>
          <a:p>
            <a:pPr>
              <a:defRPr/>
            </a:pPr>
            <a:r>
              <a:rPr lang="en-US" altLang="ko-KR" sz="1600" b="1" dirty="0">
                <a:latin typeface="Times New Roman" pitchFamily="18" charset="0"/>
                <a:cs typeface="Times New Roman" pitchFamily="18" charset="0"/>
              </a:rPr>
              <a:t>Are or how representative of the </a:t>
            </a:r>
            <a:r>
              <a:rPr lang="en-US" altLang="ko-KR" sz="1600" b="1" dirty="0" smtClean="0">
                <a:latin typeface="Times New Roman" pitchFamily="18" charset="0"/>
                <a:cs typeface="Times New Roman" pitchFamily="18" charset="0"/>
              </a:rPr>
              <a:t>category </a:t>
            </a:r>
          </a:p>
          <a:p>
            <a:pPr>
              <a:defRPr/>
            </a:pPr>
            <a:endParaRPr lang="en-US" altLang="ko-KR" sz="1600" b="1" dirty="0">
              <a:latin typeface="Times New Roman" pitchFamily="18" charset="0"/>
              <a:cs typeface="Times New Roman" pitchFamily="18" charset="0"/>
            </a:endParaRPr>
          </a:p>
          <a:p>
            <a:pPr marL="285750" indent="-285750">
              <a:buFont typeface="Arial" pitchFamily="34" charset="0"/>
              <a:buChar char="•"/>
              <a:defRPr/>
            </a:pPr>
            <a:r>
              <a:rPr lang="en-US" altLang="ko-KR" sz="1600" b="1" dirty="0" err="1">
                <a:latin typeface="Times New Roman" pitchFamily="18" charset="0"/>
                <a:cs typeface="Times New Roman" pitchFamily="18" charset="0"/>
              </a:rPr>
              <a:t>Jackendoff</a:t>
            </a:r>
            <a:r>
              <a:rPr lang="en-US" altLang="ko-KR" sz="1600" b="1" dirty="0">
                <a:latin typeface="Times New Roman" pitchFamily="18" charset="0"/>
                <a:cs typeface="Times New Roman" pitchFamily="18" charset="0"/>
              </a:rPr>
              <a:t> is another linguist who locates word meaning in conceptual structure </a:t>
            </a:r>
          </a:p>
          <a:p>
            <a:pPr>
              <a:defRPr/>
            </a:pPr>
            <a:endParaRPr lang="en-US" altLang="ko-KR" sz="1600" b="1" dirty="0">
              <a:latin typeface="Times New Roman" pitchFamily="18" charset="0"/>
              <a:cs typeface="Times New Roman" pitchFamily="18" charset="0"/>
            </a:endParaRPr>
          </a:p>
          <a:p>
            <a:pPr marL="285750" indent="-285750">
              <a:buFont typeface="Arial" pitchFamily="34" charset="0"/>
              <a:buChar char="•"/>
              <a:defRPr/>
            </a:pPr>
            <a:r>
              <a:rPr lang="en-US" altLang="ko-KR" sz="1600" b="1" dirty="0">
                <a:latin typeface="Times New Roman" pitchFamily="18" charset="0"/>
                <a:cs typeface="Times New Roman" pitchFamily="18" charset="0"/>
              </a:rPr>
              <a:t>He sees no need for an </a:t>
            </a:r>
            <a:r>
              <a:rPr lang="en-US" altLang="ko-KR" sz="1600" b="1" dirty="0" smtClean="0">
                <a:latin typeface="Times New Roman" pitchFamily="18" charset="0"/>
                <a:cs typeface="Times New Roman" pitchFamily="18" charset="0"/>
              </a:rPr>
              <a:t>intermediate </a:t>
            </a:r>
            <a:r>
              <a:rPr lang="en-US" altLang="ko-KR" sz="1600" b="1" dirty="0">
                <a:latin typeface="Times New Roman" pitchFamily="18" charset="0"/>
                <a:cs typeface="Times New Roman" pitchFamily="18" charset="0"/>
              </a:rPr>
              <a:t>linguistic </a:t>
            </a:r>
            <a:r>
              <a:rPr lang="en-US" altLang="ko-KR" sz="1600" b="1" dirty="0" smtClean="0">
                <a:latin typeface="Times New Roman" pitchFamily="18" charset="0"/>
                <a:cs typeface="Times New Roman" pitchFamily="18" charset="0"/>
              </a:rPr>
              <a:t>semantics </a:t>
            </a:r>
            <a:endParaRPr lang="en-US" altLang="ko-KR" sz="1600" b="1" dirty="0">
              <a:latin typeface="Times New Roman" pitchFamily="18" charset="0"/>
              <a:cs typeface="Times New Roman" pitchFamily="18" charset="0"/>
            </a:endParaRPr>
          </a:p>
          <a:p>
            <a:pPr>
              <a:defRPr/>
            </a:pPr>
            <a:r>
              <a:rPr lang="en-US" altLang="ko-KR" sz="1600" b="1" dirty="0">
                <a:latin typeface="Times New Roman" pitchFamily="18" charset="0"/>
                <a:cs typeface="Times New Roman" pitchFamily="18" charset="0"/>
              </a:rPr>
              <a:t>He is strongly </a:t>
            </a:r>
            <a:r>
              <a:rPr lang="en-US" altLang="ko-KR" sz="1600" b="1" dirty="0" err="1">
                <a:latin typeface="Times New Roman" pitchFamily="18" charset="0"/>
                <a:cs typeface="Times New Roman" pitchFamily="18" charset="0"/>
              </a:rPr>
              <a:t>componentialist</a:t>
            </a:r>
            <a:r>
              <a:rPr lang="en-US" altLang="ko-KR" sz="1600" b="1" dirty="0">
                <a:latin typeface="Times New Roman" pitchFamily="18" charset="0"/>
                <a:cs typeface="Times New Roman" pitchFamily="18" charset="0"/>
              </a:rPr>
              <a:t> , he believes that </a:t>
            </a:r>
            <a:r>
              <a:rPr lang="en-US" altLang="ko-KR" sz="1600" b="1" dirty="0" smtClean="0">
                <a:latin typeface="Times New Roman" pitchFamily="18" charset="0"/>
                <a:cs typeface="Times New Roman" pitchFamily="18" charset="0"/>
              </a:rPr>
              <a:t>intuitively perceived </a:t>
            </a:r>
            <a:r>
              <a:rPr lang="en-US" altLang="ko-KR" sz="1600" b="1" dirty="0">
                <a:latin typeface="Times New Roman" pitchFamily="18" charset="0"/>
                <a:cs typeface="Times New Roman" pitchFamily="18" charset="0"/>
              </a:rPr>
              <a:t>relationships m</a:t>
            </a:r>
            <a:r>
              <a:rPr lang="en-US" altLang="ko-KR" sz="1600" b="1" dirty="0" smtClean="0">
                <a:latin typeface="Times New Roman" pitchFamily="18" charset="0"/>
                <a:cs typeface="Times New Roman" pitchFamily="18" charset="0"/>
              </a:rPr>
              <a:t>ust </a:t>
            </a:r>
            <a:r>
              <a:rPr lang="en-US" altLang="ko-KR" sz="1600" b="1" dirty="0">
                <a:latin typeface="Times New Roman" pitchFamily="18" charset="0"/>
                <a:cs typeface="Times New Roman" pitchFamily="18" charset="0"/>
              </a:rPr>
              <a:t>be </a:t>
            </a:r>
            <a:r>
              <a:rPr lang="en-US" altLang="ko-KR" sz="1600" b="1" dirty="0" smtClean="0">
                <a:latin typeface="Times New Roman" pitchFamily="18" charset="0"/>
                <a:cs typeface="Times New Roman" pitchFamily="18" charset="0"/>
              </a:rPr>
              <a:t>accounted </a:t>
            </a:r>
            <a:r>
              <a:rPr lang="en-US" altLang="ko-KR" sz="1600" b="1" dirty="0">
                <a:latin typeface="Times New Roman" pitchFamily="18" charset="0"/>
                <a:cs typeface="Times New Roman" pitchFamily="18" charset="0"/>
              </a:rPr>
              <a:t>for in terms of shared </a:t>
            </a:r>
            <a:r>
              <a:rPr lang="en-US" altLang="ko-KR" sz="1600" b="1" dirty="0" smtClean="0">
                <a:latin typeface="Times New Roman" pitchFamily="18" charset="0"/>
                <a:cs typeface="Times New Roman" pitchFamily="18" charset="0"/>
              </a:rPr>
              <a:t>semantic </a:t>
            </a:r>
            <a:r>
              <a:rPr lang="en-US" altLang="ko-KR" sz="1600" b="1" dirty="0">
                <a:latin typeface="Times New Roman" pitchFamily="18" charset="0"/>
                <a:cs typeface="Times New Roman" pitchFamily="18" charset="0"/>
              </a:rPr>
              <a:t>building blocks </a:t>
            </a:r>
          </a:p>
          <a:p>
            <a:pPr>
              <a:defRPr/>
            </a:pPr>
            <a:endParaRPr lang="en-US" altLang="ko-KR" sz="1600" b="1" dirty="0" smtClean="0">
              <a:latin typeface="Times New Roman" pitchFamily="18" charset="0"/>
              <a:cs typeface="Times New Roman" pitchFamily="18" charset="0"/>
            </a:endParaRPr>
          </a:p>
          <a:p>
            <a:pPr marL="285750" indent="-285750">
              <a:buFont typeface="Arial" pitchFamily="34" charset="0"/>
              <a:buChar char="•"/>
              <a:defRPr/>
            </a:pPr>
            <a:r>
              <a:rPr lang="en-US" altLang="ko-KR" sz="2400" b="1" dirty="0">
                <a:solidFill>
                  <a:srgbClr val="FF0000"/>
                </a:solidFill>
                <a:latin typeface="Times New Roman" pitchFamily="18" charset="0"/>
                <a:cs typeface="Times New Roman" pitchFamily="18" charset="0"/>
              </a:rPr>
              <a:t>Formal approaches </a:t>
            </a:r>
            <a:endParaRPr lang="en-US" altLang="ko-KR" sz="2400" b="1" dirty="0" smtClean="0">
              <a:solidFill>
                <a:srgbClr val="FF0000"/>
              </a:solidFill>
              <a:latin typeface="Times New Roman" pitchFamily="18" charset="0"/>
              <a:cs typeface="Times New Roman" pitchFamily="18" charset="0"/>
            </a:endParaRPr>
          </a:p>
          <a:p>
            <a:pPr marL="285750" indent="-285750">
              <a:buFont typeface="Arial" pitchFamily="34" charset="0"/>
              <a:buChar char="•"/>
              <a:defRPr/>
            </a:pPr>
            <a:endParaRPr lang="en-US" altLang="ko-KR" sz="1600" b="1" dirty="0">
              <a:latin typeface="Times New Roman" pitchFamily="18" charset="0"/>
              <a:cs typeface="Times New Roman" pitchFamily="18" charset="0"/>
            </a:endParaRPr>
          </a:p>
          <a:p>
            <a:pPr>
              <a:defRPr/>
            </a:pPr>
            <a:r>
              <a:rPr lang="en-US" altLang="ko-KR" sz="1600" b="1" dirty="0">
                <a:latin typeface="Times New Roman" pitchFamily="18" charset="0"/>
                <a:cs typeface="Times New Roman" pitchFamily="18" charset="0"/>
              </a:rPr>
              <a:t>Express the facts of meaning through a strict </a:t>
            </a:r>
            <a:r>
              <a:rPr lang="en-US" altLang="ko-KR" sz="1600" b="1" dirty="0" smtClean="0">
                <a:latin typeface="Times New Roman" pitchFamily="18" charset="0"/>
                <a:cs typeface="Times New Roman" pitchFamily="18" charset="0"/>
              </a:rPr>
              <a:t>formalism </a:t>
            </a:r>
            <a:endParaRPr lang="en-US" altLang="ko-KR" sz="1600" b="1" dirty="0">
              <a:latin typeface="Times New Roman" pitchFamily="18" charset="0"/>
              <a:cs typeface="Times New Roman" pitchFamily="18" charset="0"/>
            </a:endParaRPr>
          </a:p>
          <a:p>
            <a:pPr>
              <a:defRPr/>
            </a:pPr>
            <a:r>
              <a:rPr lang="en-US" altLang="ko-KR" sz="1600" b="1" dirty="0">
                <a:latin typeface="Times New Roman" pitchFamily="18" charset="0"/>
                <a:cs typeface="Times New Roman" pitchFamily="18" charset="0"/>
              </a:rPr>
              <a:t>The hoped for payoff from adopting this sort of approach includes </a:t>
            </a:r>
            <a:r>
              <a:rPr lang="en-US" altLang="ko-KR" sz="1600" b="1" dirty="0" smtClean="0">
                <a:latin typeface="Times New Roman" pitchFamily="18" charset="0"/>
                <a:cs typeface="Times New Roman" pitchFamily="18" charset="0"/>
              </a:rPr>
              <a:t>greater explicitness, Testability </a:t>
            </a:r>
            <a:r>
              <a:rPr lang="en-US" altLang="ko-KR" sz="1600" b="1" dirty="0">
                <a:latin typeface="Times New Roman" pitchFamily="18" charset="0"/>
                <a:cs typeface="Times New Roman" pitchFamily="18" charset="0"/>
              </a:rPr>
              <a:t>of </a:t>
            </a:r>
            <a:r>
              <a:rPr lang="en-US" altLang="ko-KR" sz="1600" b="1" dirty="0" smtClean="0">
                <a:latin typeface="Times New Roman" pitchFamily="18" charset="0"/>
                <a:cs typeface="Times New Roman" pitchFamily="18" charset="0"/>
              </a:rPr>
              <a:t>hypothesis </a:t>
            </a:r>
            <a:r>
              <a:rPr lang="en-US" altLang="ko-KR" sz="1600" b="1" dirty="0">
                <a:latin typeface="Times New Roman" pitchFamily="18" charset="0"/>
                <a:cs typeface="Times New Roman" pitchFamily="18" charset="0"/>
              </a:rPr>
              <a:t>, easier link up with syntax  , and machine </a:t>
            </a:r>
            <a:r>
              <a:rPr lang="en-US" altLang="ko-KR" sz="1600" b="1" dirty="0" smtClean="0">
                <a:latin typeface="Times New Roman" pitchFamily="18" charset="0"/>
                <a:cs typeface="Times New Roman" pitchFamily="18" charset="0"/>
              </a:rPr>
              <a:t>implement ability </a:t>
            </a:r>
            <a:endParaRPr lang="en-US" altLang="ko-KR" sz="1600" b="1" dirty="0">
              <a:latin typeface="Times New Roman" pitchFamily="18" charset="0"/>
              <a:cs typeface="Times New Roman" pitchFamily="18" charset="0"/>
            </a:endParaRPr>
          </a:p>
          <a:p>
            <a:pPr>
              <a:defRPr/>
            </a:pPr>
            <a:endParaRPr lang="en-US" altLang="ko-KR" sz="1600" b="1" dirty="0">
              <a:latin typeface="Times New Roman" pitchFamily="18" charset="0"/>
              <a:cs typeface="Times New Roman" pitchFamily="18" charset="0"/>
            </a:endParaRPr>
          </a:p>
          <a:p>
            <a:pPr>
              <a:defRPr/>
            </a:pPr>
            <a:endParaRPr lang="en-US" altLang="ko-KR" sz="1600" b="1" dirty="0">
              <a:latin typeface="Times New Roman" pitchFamily="18" charset="0"/>
              <a:cs typeface="Times New Roman" pitchFamily="18" charset="0"/>
            </a:endParaRPr>
          </a:p>
          <a:p>
            <a:pPr>
              <a:defRPr/>
            </a:pPr>
            <a:endParaRPr lang="en-US" altLang="ko-KR" sz="1600" b="1" dirty="0">
              <a:latin typeface="Times New Roman" pitchFamily="18" charset="0"/>
              <a:cs typeface="Times New Roman" pitchFamily="18" charset="0"/>
            </a:endParaRPr>
          </a:p>
        </p:txBody>
      </p:sp>
    </p:spTree>
    <p:extLst>
      <p:ext uri="{BB962C8B-B14F-4D97-AF65-F5344CB8AC3E}">
        <p14:creationId xmlns:p14="http://schemas.microsoft.com/office/powerpoint/2010/main" val="38387974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07704" y="1985806"/>
            <a:ext cx="5472608" cy="542078"/>
          </a:xfrm>
          <a:prstGeom prst="rect">
            <a:avLst/>
          </a:prstGeom>
        </p:spPr>
        <p:txBody>
          <a:bodyPr anchor="ctr"/>
          <a:lstStyle>
            <a:lvl1pPr algn="ctr" defTabSz="914400" rtl="0" eaLnBrk="1" latinLnBrk="1" hangingPunct="1">
              <a:spcBef>
                <a:spcPct val="0"/>
              </a:spcBef>
              <a:buNone/>
              <a:defRPr sz="3600" b="1" kern="1200" baseline="0">
                <a:solidFill>
                  <a:schemeClr val="tx1">
                    <a:lumMod val="75000"/>
                    <a:lumOff val="25000"/>
                  </a:schemeClr>
                </a:solidFill>
                <a:latin typeface="Arial" pitchFamily="34" charset="0"/>
                <a:ea typeface="+mj-ea"/>
                <a:cs typeface="Arial" pitchFamily="34" charset="0"/>
              </a:defRPr>
            </a:lvl1pPr>
          </a:lstStyle>
          <a:p>
            <a:r>
              <a:rPr lang="en-US" altLang="ko-KR" dirty="0">
                <a:solidFill>
                  <a:schemeClr val="accent5"/>
                </a:solidFill>
                <a:latin typeface="+mj-lt"/>
              </a:rPr>
              <a:t>Thank you</a:t>
            </a:r>
            <a:endParaRPr lang="ko-KR" altLang="en-US" dirty="0">
              <a:solidFill>
                <a:schemeClr val="accent5"/>
              </a:solidFill>
              <a:latin typeface="+mj-lt"/>
            </a:endParaRPr>
          </a:p>
        </p:txBody>
      </p:sp>
      <p:sp>
        <p:nvSpPr>
          <p:cNvPr id="3" name="그림 개체 틀 2">
            <a:extLst>
              <a:ext uri="{FF2B5EF4-FFF2-40B4-BE49-F238E27FC236}">
                <a16:creationId xmlns="" xmlns:a16="http://schemas.microsoft.com/office/drawing/2014/main" id="{52A3A6F7-9D59-4072-9A53-1E53188AB7DD}"/>
              </a:ext>
            </a:extLst>
          </p:cNvPr>
          <p:cNvSpPr>
            <a:spLocks noGrp="1"/>
          </p:cNvSpPr>
          <p:nvPr>
            <p:ph type="pic" idx="12"/>
          </p:nvPr>
        </p:nvSpPr>
        <p:spPr/>
      </p:sp>
    </p:spTree>
    <p:extLst>
      <p:ext uri="{BB962C8B-B14F-4D97-AF65-F5344CB8AC3E}">
        <p14:creationId xmlns:p14="http://schemas.microsoft.com/office/powerpoint/2010/main" val="3602520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17" y="463994"/>
            <a:ext cx="9180512" cy="35430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grpSp>
        <p:nvGrpSpPr>
          <p:cNvPr id="7" name="Group 6"/>
          <p:cNvGrpSpPr/>
          <p:nvPr/>
        </p:nvGrpSpPr>
        <p:grpSpPr>
          <a:xfrm>
            <a:off x="2267744" y="2265660"/>
            <a:ext cx="4608512" cy="826255"/>
            <a:chOff x="2253890" y="2008261"/>
            <a:chExt cx="4608512" cy="826255"/>
          </a:xfrm>
        </p:grpSpPr>
        <p:sp>
          <p:nvSpPr>
            <p:cNvPr id="8" name="Text Placeholder 3"/>
            <p:cNvSpPr txBox="1">
              <a:spLocks/>
            </p:cNvSpPr>
            <p:nvPr/>
          </p:nvSpPr>
          <p:spPr>
            <a:xfrm>
              <a:off x="2253890" y="2557829"/>
              <a:ext cx="4608512" cy="276687"/>
            </a:xfrm>
            <a:prstGeom prst="rect">
              <a:avLst/>
            </a:prstGeom>
          </p:spPr>
          <p:txBody>
            <a:bodyP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ko-KR" altLang="en-US" sz="1400" dirty="0">
                <a:solidFill>
                  <a:schemeClr val="bg1"/>
                </a:solidFill>
                <a:cs typeface="Arial" pitchFamily="34" charset="0"/>
              </a:endParaRPr>
            </a:p>
          </p:txBody>
        </p:sp>
        <p:sp>
          <p:nvSpPr>
            <p:cNvPr id="9" name="Title 4"/>
            <p:cNvSpPr txBox="1">
              <a:spLocks/>
            </p:cNvSpPr>
            <p:nvPr/>
          </p:nvSpPr>
          <p:spPr>
            <a:xfrm>
              <a:off x="2253890" y="2008261"/>
              <a:ext cx="4608512" cy="542078"/>
            </a:xfrm>
            <a:prstGeom prst="rect">
              <a:avLst/>
            </a:prstGeom>
          </p:spPr>
          <p:txBody>
            <a:bodyPr anchor="ctr"/>
            <a:lstStyle>
              <a:lvl1pPr algn="l" defTabSz="914400" rtl="0" eaLnBrk="1" latinLnBrk="1" hangingPunct="1">
                <a:spcBef>
                  <a:spcPct val="0"/>
                </a:spcBef>
                <a:buNone/>
                <a:defRPr sz="3600" b="1" kern="1200" baseline="0">
                  <a:solidFill>
                    <a:schemeClr val="tx1">
                      <a:lumMod val="75000"/>
                      <a:lumOff val="25000"/>
                    </a:schemeClr>
                  </a:solidFill>
                  <a:latin typeface="Arial" pitchFamily="34" charset="0"/>
                  <a:ea typeface="+mj-ea"/>
                  <a:cs typeface="Arial" pitchFamily="34" charset="0"/>
                </a:defRPr>
              </a:lvl1pPr>
            </a:lstStyle>
            <a:p>
              <a:pPr marL="101600">
                <a:lnSpc>
                  <a:spcPct val="115000"/>
                </a:lnSpc>
                <a:spcAft>
                  <a:spcPts val="1000"/>
                </a:spcAft>
              </a:pPr>
              <a:endParaRPr lang="ko-KR" altLang="en-US" sz="1800" dirty="0">
                <a:solidFill>
                  <a:schemeClr val="bg1"/>
                </a:solidFill>
                <a:latin typeface="+mj-lt"/>
              </a:endParaRPr>
            </a:p>
          </p:txBody>
        </p:sp>
      </p:grpSp>
      <p:sp>
        <p:nvSpPr>
          <p:cNvPr id="2" name="Rectangle 1"/>
          <p:cNvSpPr/>
          <p:nvPr/>
        </p:nvSpPr>
        <p:spPr>
          <a:xfrm>
            <a:off x="395536" y="463994"/>
            <a:ext cx="8136904" cy="3224472"/>
          </a:xfrm>
          <a:prstGeom prst="rect">
            <a:avLst/>
          </a:prstGeom>
        </p:spPr>
        <p:txBody>
          <a:bodyPr wrap="square">
            <a:spAutoFit/>
          </a:bodyPr>
          <a:lstStyle/>
          <a:p>
            <a:pPr marL="101600" indent="0">
              <a:lnSpc>
                <a:spcPct val="115000"/>
              </a:lnSpc>
              <a:spcAft>
                <a:spcPts val="1000"/>
              </a:spcAft>
              <a:buNone/>
            </a:pPr>
            <a:r>
              <a:rPr lang="en-US" b="1" dirty="0">
                <a:solidFill>
                  <a:schemeClr val="bg1"/>
                </a:solidFill>
                <a:latin typeface="Times New Roman"/>
                <a:ea typeface="Calibri"/>
                <a:cs typeface="Arial"/>
              </a:rPr>
              <a:t>Prototypical word:</a:t>
            </a:r>
            <a:r>
              <a:rPr lang="en-US" b="1" dirty="0">
                <a:solidFill>
                  <a:srgbClr val="FF0000"/>
                </a:solidFill>
                <a:latin typeface="Times New Roman"/>
                <a:ea typeface="Calibri"/>
                <a:cs typeface="Arial"/>
              </a:rPr>
              <a:t> </a:t>
            </a:r>
            <a:r>
              <a:rPr lang="en-US" sz="2000" b="1" dirty="0">
                <a:latin typeface="Times New Roman"/>
                <a:ea typeface="Calibri"/>
                <a:cs typeface="Arial"/>
              </a:rPr>
              <a:t>the best approach to study the nature of the words is </a:t>
            </a:r>
            <a:r>
              <a:rPr lang="en-US" sz="2000" b="1" dirty="0" smtClean="0">
                <a:latin typeface="Times New Roman"/>
                <a:ea typeface="Calibri"/>
                <a:cs typeface="Arial"/>
              </a:rPr>
              <a:t>   the </a:t>
            </a:r>
            <a:r>
              <a:rPr lang="en-US" sz="2000" b="1" dirty="0">
                <a:latin typeface="Times New Roman"/>
                <a:ea typeface="Calibri"/>
                <a:cs typeface="Arial"/>
              </a:rPr>
              <a:t>prototypical one.</a:t>
            </a:r>
            <a:endParaRPr lang="en-US" sz="2000" dirty="0">
              <a:latin typeface="Calibri"/>
              <a:ea typeface="Calibri"/>
              <a:cs typeface="Arial"/>
            </a:endParaRPr>
          </a:p>
          <a:p>
            <a:pPr>
              <a:lnSpc>
                <a:spcPct val="115000"/>
              </a:lnSpc>
              <a:spcAft>
                <a:spcPts val="1000"/>
              </a:spcAft>
            </a:pPr>
            <a:r>
              <a:rPr lang="en-US" b="1" dirty="0">
                <a:solidFill>
                  <a:schemeClr val="bg1"/>
                </a:solidFill>
                <a:latin typeface="Times New Roman"/>
                <a:ea typeface="Calibri"/>
              </a:rPr>
              <a:t>What are the features of prototypical words? </a:t>
            </a:r>
            <a:endParaRPr lang="en-US" dirty="0">
              <a:solidFill>
                <a:schemeClr val="bg1"/>
              </a:solidFill>
              <a:latin typeface="Calibri"/>
              <a:ea typeface="Calibri"/>
            </a:endParaRPr>
          </a:p>
          <a:p>
            <a:pPr>
              <a:lnSpc>
                <a:spcPct val="115000"/>
              </a:lnSpc>
              <a:spcAft>
                <a:spcPts val="1000"/>
              </a:spcAft>
            </a:pPr>
            <a:r>
              <a:rPr lang="en-US" b="1" dirty="0">
                <a:solidFill>
                  <a:schemeClr val="bg1"/>
                </a:solidFill>
                <a:latin typeface="Times New Roman"/>
                <a:ea typeface="Calibri"/>
              </a:rPr>
              <a:t>(1) </a:t>
            </a:r>
            <a:r>
              <a:rPr lang="en-US" b="1" dirty="0">
                <a:latin typeface="Times New Roman"/>
                <a:ea typeface="Calibri"/>
              </a:rPr>
              <a:t>it can be moved about in the sentence or at least its position </a:t>
            </a:r>
            <a:r>
              <a:rPr lang="en-US" b="1" dirty="0" smtClean="0">
                <a:latin typeface="Times New Roman"/>
                <a:ea typeface="Calibri"/>
              </a:rPr>
              <a:t>relative </a:t>
            </a:r>
            <a:r>
              <a:rPr lang="en-US" b="1" dirty="0">
                <a:latin typeface="Times New Roman"/>
                <a:ea typeface="Calibri"/>
              </a:rPr>
              <a:t>to other </a:t>
            </a:r>
            <a:r>
              <a:rPr lang="en-US" b="1" dirty="0" smtClean="0">
                <a:latin typeface="Times New Roman"/>
                <a:ea typeface="Calibri"/>
              </a:rPr>
              <a:t>  constituents </a:t>
            </a:r>
            <a:r>
              <a:rPr lang="en-US" b="1" dirty="0">
                <a:latin typeface="Times New Roman"/>
                <a:ea typeface="Calibri"/>
              </a:rPr>
              <a:t>can be altered by inserting new material </a:t>
            </a:r>
            <a:endParaRPr lang="en-US" dirty="0">
              <a:latin typeface="Calibri"/>
              <a:ea typeface="Calibri"/>
            </a:endParaRPr>
          </a:p>
          <a:p>
            <a:pPr>
              <a:lnSpc>
                <a:spcPct val="115000"/>
              </a:lnSpc>
              <a:spcAft>
                <a:spcPts val="1000"/>
              </a:spcAft>
            </a:pPr>
            <a:r>
              <a:rPr lang="en-US" b="1" dirty="0">
                <a:solidFill>
                  <a:schemeClr val="bg1"/>
                </a:solidFill>
                <a:latin typeface="Times New Roman"/>
                <a:ea typeface="Calibri"/>
              </a:rPr>
              <a:t>(2) </a:t>
            </a:r>
            <a:r>
              <a:rPr lang="en-US" b="1" dirty="0">
                <a:latin typeface="Times New Roman"/>
                <a:ea typeface="Calibri"/>
              </a:rPr>
              <a:t>it can be </a:t>
            </a:r>
            <a:r>
              <a:rPr lang="en-US" b="1" dirty="0" smtClean="0">
                <a:latin typeface="Times New Roman"/>
                <a:ea typeface="Calibri"/>
              </a:rPr>
              <a:t>interrupted </a:t>
            </a:r>
            <a:r>
              <a:rPr lang="en-US" b="1" dirty="0">
                <a:latin typeface="Times New Roman"/>
                <a:ea typeface="Calibri"/>
              </a:rPr>
              <a:t>or its parts recorded </a:t>
            </a:r>
            <a:endParaRPr lang="en-US" dirty="0">
              <a:latin typeface="Calibri"/>
              <a:ea typeface="Calibri"/>
            </a:endParaRPr>
          </a:p>
          <a:p>
            <a:pPr>
              <a:lnSpc>
                <a:spcPct val="115000"/>
              </a:lnSpc>
              <a:spcAft>
                <a:spcPts val="1000"/>
              </a:spcAft>
            </a:pPr>
            <a:r>
              <a:rPr lang="en-US" b="1" dirty="0">
                <a:solidFill>
                  <a:schemeClr val="bg1"/>
                </a:solidFill>
                <a:latin typeface="Times New Roman"/>
                <a:ea typeface="Calibri"/>
              </a:rPr>
              <a:t>to exemplify this </a:t>
            </a:r>
            <a:r>
              <a:rPr lang="en-US" b="1" dirty="0">
                <a:latin typeface="Times New Roman"/>
                <a:ea typeface="Calibri"/>
              </a:rPr>
              <a:t>: in making changes in a sentence we are obliged to treat its words as structurally inviolable wholes </a:t>
            </a:r>
            <a:endParaRPr lang="ar-IQ" dirty="0"/>
          </a:p>
        </p:txBody>
      </p:sp>
    </p:spTree>
    <p:extLst>
      <p:ext uri="{BB962C8B-B14F-4D97-AF65-F5344CB8AC3E}">
        <p14:creationId xmlns:p14="http://schemas.microsoft.com/office/powerpoint/2010/main" val="3226357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p:cNvPicPr>
            <a:picLocks noGrp="1" noChangeAspect="1"/>
          </p:cNvPicPr>
          <p:nvPr>
            <p:ph type="pic" idx="12"/>
          </p:nvPr>
        </p:nvPicPr>
        <p:blipFill>
          <a:blip r:embed="rId2" cstate="print">
            <a:extLst>
              <a:ext uri="{28A0092B-C50C-407E-A947-70E740481C1C}">
                <a14:useLocalDpi xmlns:a14="http://schemas.microsoft.com/office/drawing/2010/main" val="0"/>
              </a:ext>
            </a:extLst>
          </a:blip>
          <a:srcRect t="34328" b="34328"/>
          <a:stretch>
            <a:fillRect/>
          </a:stretch>
        </p:blipFill>
        <p:spPr/>
      </p:pic>
      <p:sp>
        <p:nvSpPr>
          <p:cNvPr id="2" name="Rectangle 1"/>
          <p:cNvSpPr/>
          <p:nvPr/>
        </p:nvSpPr>
        <p:spPr>
          <a:xfrm>
            <a:off x="1043608" y="1995686"/>
            <a:ext cx="7128792" cy="2198038"/>
          </a:xfrm>
          <a:prstGeom prst="rect">
            <a:avLst/>
          </a:prstGeom>
        </p:spPr>
        <p:txBody>
          <a:bodyPr wrap="square">
            <a:spAutoFit/>
          </a:bodyPr>
          <a:lstStyle/>
          <a:p>
            <a:pPr algn="ctr">
              <a:lnSpc>
                <a:spcPct val="115000"/>
              </a:lnSpc>
              <a:spcAft>
                <a:spcPts val="1000"/>
              </a:spcAft>
            </a:pPr>
            <a:r>
              <a:rPr lang="en-US" b="1" dirty="0">
                <a:latin typeface="Times New Roman"/>
                <a:ea typeface="Calibri"/>
                <a:cs typeface="Arial"/>
              </a:rPr>
              <a:t>let us know how this works , for example :</a:t>
            </a:r>
            <a:endParaRPr lang="en-US" sz="1400" dirty="0">
              <a:latin typeface="Calibri"/>
              <a:ea typeface="Calibri"/>
              <a:cs typeface="Arial"/>
            </a:endParaRPr>
          </a:p>
          <a:p>
            <a:pPr algn="ctr">
              <a:lnSpc>
                <a:spcPct val="115000"/>
              </a:lnSpc>
              <a:spcAft>
                <a:spcPts val="1000"/>
              </a:spcAft>
            </a:pPr>
            <a:r>
              <a:rPr lang="en-US" b="1" dirty="0">
                <a:latin typeface="Times New Roman"/>
                <a:ea typeface="Calibri"/>
                <a:cs typeface="Arial"/>
              </a:rPr>
              <a:t>the government is strongly opposed to denationalization </a:t>
            </a:r>
            <a:endParaRPr lang="en-US" sz="1400" dirty="0">
              <a:latin typeface="Calibri"/>
              <a:ea typeface="Calibri"/>
              <a:cs typeface="Arial"/>
            </a:endParaRPr>
          </a:p>
          <a:p>
            <a:pPr algn="ctr">
              <a:lnSpc>
                <a:spcPct val="115000"/>
              </a:lnSpc>
              <a:spcAft>
                <a:spcPts val="1000"/>
              </a:spcAft>
            </a:pPr>
            <a:r>
              <a:rPr lang="en-US" b="1" dirty="0" smtClean="0">
                <a:latin typeface="Times New Roman"/>
                <a:ea typeface="Calibri"/>
                <a:cs typeface="Arial"/>
              </a:rPr>
              <a:t>reordering </a:t>
            </a:r>
            <a:r>
              <a:rPr lang="en-US" b="1" dirty="0">
                <a:latin typeface="Times New Roman"/>
                <a:ea typeface="Calibri"/>
                <a:cs typeface="Arial"/>
              </a:rPr>
              <a:t>can be seen in these two examples </a:t>
            </a:r>
            <a:endParaRPr lang="en-US" sz="1400" dirty="0">
              <a:latin typeface="Calibri"/>
              <a:ea typeface="Calibri"/>
              <a:cs typeface="Arial"/>
            </a:endParaRPr>
          </a:p>
          <a:p>
            <a:pPr algn="ctr">
              <a:lnSpc>
                <a:spcPct val="115000"/>
              </a:lnSpc>
              <a:spcAft>
                <a:spcPts val="1000"/>
              </a:spcAft>
            </a:pPr>
            <a:r>
              <a:rPr lang="en-US" b="1" dirty="0">
                <a:latin typeface="Times New Roman"/>
                <a:ea typeface="Calibri"/>
                <a:cs typeface="Arial"/>
              </a:rPr>
              <a:t>(1) the government is so opposed to denationalization strongly </a:t>
            </a:r>
            <a:endParaRPr lang="en-US" sz="1400" dirty="0">
              <a:latin typeface="Calibri"/>
              <a:ea typeface="Calibri"/>
              <a:cs typeface="Arial"/>
            </a:endParaRPr>
          </a:p>
          <a:p>
            <a:pPr algn="ctr">
              <a:lnSpc>
                <a:spcPct val="115000"/>
              </a:lnSpc>
              <a:spcAft>
                <a:spcPts val="1000"/>
              </a:spcAft>
            </a:pPr>
            <a:r>
              <a:rPr lang="en-US" b="1" dirty="0">
                <a:latin typeface="Times New Roman"/>
                <a:ea typeface="Calibri"/>
                <a:cs typeface="Arial"/>
              </a:rPr>
              <a:t>(2) it is denationalization that government is opposed to </a:t>
            </a:r>
            <a:endParaRPr lang="en-US" sz="1400" dirty="0">
              <a:latin typeface="Calibri"/>
              <a:ea typeface="Calibri"/>
              <a:cs typeface="Arial"/>
            </a:endParaRPr>
          </a:p>
        </p:txBody>
      </p:sp>
    </p:spTree>
    <p:extLst>
      <p:ext uri="{BB962C8B-B14F-4D97-AF65-F5344CB8AC3E}">
        <p14:creationId xmlns:p14="http://schemas.microsoft.com/office/powerpoint/2010/main" val="1868040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9502"/>
            <a:ext cx="9144000" cy="884466"/>
          </a:xfrm>
        </p:spPr>
        <p:txBody>
          <a:bodyPr/>
          <a:lstStyle/>
          <a:p>
            <a:r>
              <a:rPr lang="en-US" sz="2400" b="1" u="sng" dirty="0">
                <a:solidFill>
                  <a:schemeClr val="accent1"/>
                </a:solidFill>
                <a:latin typeface="Times New Roman" pitchFamily="18" charset="0"/>
                <a:ea typeface="Calibri"/>
                <a:cs typeface="Times New Roman" pitchFamily="18" charset="0"/>
              </a:rPr>
              <a:t>The possibilities for the insertion of new materials are in follows </a:t>
            </a:r>
            <a:r>
              <a:rPr lang="en-US" sz="2400" u="sng" dirty="0">
                <a:solidFill>
                  <a:schemeClr val="accent1"/>
                </a:solidFill>
                <a:latin typeface="Times New Roman" pitchFamily="18" charset="0"/>
                <a:ea typeface="Calibri"/>
                <a:cs typeface="Times New Roman" pitchFamily="18" charset="0"/>
              </a:rPr>
              <a:t/>
            </a:r>
            <a:br>
              <a:rPr lang="en-US" sz="2400" u="sng" dirty="0">
                <a:solidFill>
                  <a:schemeClr val="accent1"/>
                </a:solidFill>
                <a:latin typeface="Times New Roman" pitchFamily="18" charset="0"/>
                <a:ea typeface="Calibri"/>
                <a:cs typeface="Times New Roman" pitchFamily="18" charset="0"/>
              </a:rPr>
            </a:br>
            <a:endParaRPr lang="ko-KR" altLang="en-US" sz="2400" u="sng" dirty="0">
              <a:solidFill>
                <a:schemeClr val="accent1"/>
              </a:solidFill>
              <a:latin typeface="Times New Roman" pitchFamily="18" charset="0"/>
              <a:cs typeface="Times New Roman" pitchFamily="18" charset="0"/>
            </a:endParaRPr>
          </a:p>
        </p:txBody>
      </p:sp>
      <p:sp>
        <p:nvSpPr>
          <p:cNvPr id="15" name="TextBox 14"/>
          <p:cNvSpPr txBox="1"/>
          <p:nvPr/>
        </p:nvSpPr>
        <p:spPr>
          <a:xfrm>
            <a:off x="36275" y="1750203"/>
            <a:ext cx="3166794" cy="1083374"/>
          </a:xfrm>
          <a:prstGeom prst="rect">
            <a:avLst/>
          </a:prstGeom>
          <a:noFill/>
        </p:spPr>
        <p:txBody>
          <a:bodyPr wrap="square" rtlCol="0">
            <a:spAutoFit/>
          </a:bodyPr>
          <a:lstStyle/>
          <a:p>
            <a:pPr algn="ctr">
              <a:lnSpc>
                <a:spcPct val="115000"/>
              </a:lnSpc>
              <a:spcAft>
                <a:spcPts val="1000"/>
              </a:spcAft>
              <a:buClr>
                <a:srgbClr val="7030A0"/>
              </a:buClr>
            </a:pPr>
            <a:r>
              <a:rPr lang="en-US" sz="1400" b="1" dirty="0">
                <a:latin typeface="Times New Roman"/>
                <a:ea typeface="Calibri"/>
              </a:rPr>
              <a:t>T</a:t>
            </a:r>
            <a:r>
              <a:rPr lang="en-US" sz="1400" b="1" dirty="0" smtClean="0">
                <a:latin typeface="Times New Roman"/>
                <a:ea typeface="Calibri"/>
              </a:rPr>
              <a:t>he </a:t>
            </a:r>
            <a:r>
              <a:rPr lang="en-US" sz="1400" b="1" dirty="0">
                <a:latin typeface="Times New Roman"/>
                <a:ea typeface="Calibri"/>
              </a:rPr>
              <a:t>(present) government (apparently</a:t>
            </a:r>
            <a:r>
              <a:rPr lang="en-US" sz="1400" b="1" dirty="0" smtClean="0">
                <a:latin typeface="Times New Roman"/>
                <a:ea typeface="Calibri"/>
              </a:rPr>
              <a:t>)   </a:t>
            </a:r>
            <a:r>
              <a:rPr lang="en-US" sz="1400" b="1" dirty="0">
                <a:latin typeface="Times New Roman"/>
                <a:ea typeface="Calibri"/>
              </a:rPr>
              <a:t>is (very) strongly and (implacably) </a:t>
            </a:r>
            <a:r>
              <a:rPr lang="en-US" sz="1400" b="1" dirty="0" smtClean="0">
                <a:latin typeface="Times New Roman"/>
                <a:ea typeface="Calibri"/>
              </a:rPr>
              <a:t>      opposes </a:t>
            </a:r>
            <a:r>
              <a:rPr lang="en-US" sz="1400" b="1" dirty="0">
                <a:latin typeface="Times New Roman"/>
                <a:ea typeface="Calibri"/>
              </a:rPr>
              <a:t>(not only) to (creeping) </a:t>
            </a:r>
            <a:r>
              <a:rPr lang="en-US" sz="1400" b="1" dirty="0" smtClean="0">
                <a:latin typeface="Times New Roman"/>
                <a:ea typeface="Calibri"/>
              </a:rPr>
              <a:t>           denationalization </a:t>
            </a:r>
            <a:r>
              <a:rPr lang="en-US" sz="1400" b="1" dirty="0">
                <a:latin typeface="Times New Roman"/>
                <a:ea typeface="Calibri"/>
              </a:rPr>
              <a:t>but also </a:t>
            </a:r>
            <a:r>
              <a:rPr lang="en-US" sz="1400" b="1" dirty="0" smtClean="0">
                <a:latin typeface="Times New Roman"/>
                <a:ea typeface="Calibri"/>
              </a:rPr>
              <a:t>…</a:t>
            </a:r>
            <a:endParaRPr lang="en-US" sz="1400" dirty="0">
              <a:latin typeface="Calibri"/>
              <a:ea typeface="Calibri"/>
            </a:endParaRPr>
          </a:p>
        </p:txBody>
      </p:sp>
      <p:sp>
        <p:nvSpPr>
          <p:cNvPr id="18" name="TextBox 17"/>
          <p:cNvSpPr txBox="1"/>
          <p:nvPr/>
        </p:nvSpPr>
        <p:spPr>
          <a:xfrm>
            <a:off x="217033" y="3573385"/>
            <a:ext cx="2519832" cy="738664"/>
          </a:xfrm>
          <a:prstGeom prst="rect">
            <a:avLst/>
          </a:prstGeom>
          <a:noFill/>
        </p:spPr>
        <p:txBody>
          <a:bodyPr wrap="square" rtlCol="0">
            <a:spAutoFit/>
          </a:bodyPr>
          <a:lstStyle/>
          <a:p>
            <a:pPr algn="ctr"/>
            <a:r>
              <a:rPr lang="en-US" sz="1400" b="1" dirty="0">
                <a:latin typeface="Times New Roman"/>
                <a:ea typeface="Calibri"/>
              </a:rPr>
              <a:t>They prototypically have no </a:t>
            </a:r>
            <a:r>
              <a:rPr lang="en-US" sz="1400" b="1" dirty="0" smtClean="0">
                <a:latin typeface="Times New Roman"/>
                <a:ea typeface="Calibri"/>
              </a:rPr>
              <a:t> more </a:t>
            </a:r>
            <a:r>
              <a:rPr lang="en-US" sz="1400" b="1" dirty="0">
                <a:latin typeface="Times New Roman"/>
                <a:ea typeface="Calibri"/>
              </a:rPr>
              <a:t>one lexical  root </a:t>
            </a:r>
            <a:endParaRPr lang="en-US" sz="1400" dirty="0">
              <a:latin typeface="Calibri"/>
              <a:ea typeface="Calibri"/>
            </a:endParaRPr>
          </a:p>
          <a:p>
            <a:pPr algn="ctr"/>
            <a:endParaRPr lang="en-US" altLang="ko-KR" sz="1400" dirty="0">
              <a:solidFill>
                <a:schemeClr val="tx1">
                  <a:lumMod val="75000"/>
                  <a:lumOff val="25000"/>
                </a:schemeClr>
              </a:solidFill>
              <a:cs typeface="Arial" pitchFamily="34" charset="0"/>
            </a:endParaRPr>
          </a:p>
        </p:txBody>
      </p:sp>
      <p:sp>
        <p:nvSpPr>
          <p:cNvPr id="21" name="TextBox 20"/>
          <p:cNvSpPr txBox="1"/>
          <p:nvPr/>
        </p:nvSpPr>
        <p:spPr>
          <a:xfrm>
            <a:off x="3203069" y="1752736"/>
            <a:ext cx="2626481" cy="523220"/>
          </a:xfrm>
          <a:prstGeom prst="rect">
            <a:avLst/>
          </a:prstGeom>
          <a:noFill/>
        </p:spPr>
        <p:txBody>
          <a:bodyPr wrap="square" rtlCol="0">
            <a:spAutoFit/>
          </a:bodyPr>
          <a:lstStyle/>
          <a:p>
            <a:pPr algn="ctr"/>
            <a:r>
              <a:rPr lang="en-US" sz="1400" b="1" dirty="0">
                <a:latin typeface="Times New Roman"/>
                <a:ea typeface="Calibri"/>
              </a:rPr>
              <a:t>The only possible insertion </a:t>
            </a:r>
            <a:r>
              <a:rPr lang="en-US" sz="1400" b="1" dirty="0" smtClean="0">
                <a:latin typeface="Times New Roman"/>
                <a:ea typeface="Calibri"/>
              </a:rPr>
              <a:t>       points </a:t>
            </a:r>
            <a:r>
              <a:rPr lang="en-US" sz="1400" b="1" dirty="0">
                <a:latin typeface="Times New Roman"/>
                <a:ea typeface="Calibri"/>
              </a:rPr>
              <a:t>are between words </a:t>
            </a:r>
            <a:endParaRPr lang="en-US" sz="1200" dirty="0">
              <a:latin typeface="Calibri"/>
              <a:ea typeface="Calibri"/>
            </a:endParaRPr>
          </a:p>
        </p:txBody>
      </p:sp>
      <p:sp>
        <p:nvSpPr>
          <p:cNvPr id="27" name="TextBox 26"/>
          <p:cNvSpPr txBox="1"/>
          <p:nvPr/>
        </p:nvSpPr>
        <p:spPr>
          <a:xfrm>
            <a:off x="6228185" y="1784664"/>
            <a:ext cx="2626481" cy="523220"/>
          </a:xfrm>
          <a:prstGeom prst="rect">
            <a:avLst/>
          </a:prstGeom>
          <a:noFill/>
        </p:spPr>
        <p:txBody>
          <a:bodyPr wrap="square" rtlCol="0">
            <a:spAutoFit/>
          </a:bodyPr>
          <a:lstStyle/>
          <a:p>
            <a:pPr algn="ctr"/>
            <a:r>
              <a:rPr lang="en-US" sz="1400" b="1" dirty="0">
                <a:latin typeface="Times New Roman"/>
                <a:ea typeface="Calibri"/>
              </a:rPr>
              <a:t>They have characteristic </a:t>
            </a:r>
            <a:r>
              <a:rPr lang="en-US" sz="1400" b="1" dirty="0" smtClean="0">
                <a:latin typeface="Times New Roman"/>
                <a:ea typeface="Calibri"/>
              </a:rPr>
              <a:t>           Internal </a:t>
            </a:r>
            <a:r>
              <a:rPr lang="en-US" sz="1400" b="1" dirty="0">
                <a:latin typeface="Times New Roman"/>
                <a:ea typeface="Calibri"/>
              </a:rPr>
              <a:t>structure </a:t>
            </a:r>
            <a:endParaRPr lang="en-US" sz="1400" dirty="0">
              <a:latin typeface="Calibri"/>
              <a:ea typeface="Calibri"/>
            </a:endParaRPr>
          </a:p>
        </p:txBody>
      </p:sp>
      <p:sp>
        <p:nvSpPr>
          <p:cNvPr id="30" name="TextBox 29"/>
          <p:cNvSpPr txBox="1"/>
          <p:nvPr/>
        </p:nvSpPr>
        <p:spPr>
          <a:xfrm>
            <a:off x="3183785" y="3723638"/>
            <a:ext cx="2626481" cy="461665"/>
          </a:xfrm>
          <a:prstGeom prst="rect">
            <a:avLst/>
          </a:prstGeom>
          <a:noFill/>
        </p:spPr>
        <p:txBody>
          <a:bodyPr wrap="square" rtlCol="0">
            <a:spAutoFit/>
          </a:bodyPr>
          <a:lstStyle/>
          <a:p>
            <a:r>
              <a:rPr lang="en-US" altLang="ko-KR" sz="1200" b="1" dirty="0" err="1" smtClean="0">
                <a:latin typeface="Times New Roman" pitchFamily="18" charset="0"/>
                <a:cs typeface="Times New Roman" pitchFamily="18" charset="0"/>
              </a:rPr>
              <a:t>GOVERNment</a:t>
            </a:r>
            <a:r>
              <a:rPr lang="en-US" altLang="ko-KR" sz="1200" b="1" dirty="0" smtClean="0">
                <a:latin typeface="Times New Roman" pitchFamily="18" charset="0"/>
                <a:cs typeface="Times New Roman" pitchFamily="18" charset="0"/>
              </a:rPr>
              <a:t>  </a:t>
            </a:r>
            <a:r>
              <a:rPr lang="en-US" altLang="ko-KR" sz="1200" b="1" dirty="0" err="1" smtClean="0">
                <a:latin typeface="Times New Roman" pitchFamily="18" charset="0"/>
                <a:cs typeface="Times New Roman" pitchFamily="18" charset="0"/>
              </a:rPr>
              <a:t>reORDERING</a:t>
            </a:r>
            <a:r>
              <a:rPr lang="en-US" altLang="ko-KR" sz="1200" b="1" dirty="0" smtClean="0">
                <a:latin typeface="Times New Roman" pitchFamily="18" charset="0"/>
                <a:cs typeface="Times New Roman" pitchFamily="18" charset="0"/>
              </a:rPr>
              <a:t> </a:t>
            </a:r>
            <a:r>
              <a:rPr lang="en-US" altLang="ko-KR" sz="1200" b="1" dirty="0" err="1" smtClean="0">
                <a:latin typeface="Times New Roman" pitchFamily="18" charset="0"/>
                <a:cs typeface="Times New Roman" pitchFamily="18" charset="0"/>
              </a:rPr>
              <a:t>STRONGly</a:t>
            </a:r>
            <a:r>
              <a:rPr lang="en-US" altLang="ko-KR" sz="1200" b="1" dirty="0" smtClean="0">
                <a:latin typeface="Times New Roman" pitchFamily="18" charset="0"/>
                <a:cs typeface="Times New Roman" pitchFamily="18" charset="0"/>
              </a:rPr>
              <a:t> </a:t>
            </a:r>
            <a:r>
              <a:rPr lang="en-US" altLang="ko-KR" sz="1200" b="1" dirty="0" err="1" smtClean="0">
                <a:latin typeface="Times New Roman" pitchFamily="18" charset="0"/>
                <a:cs typeface="Times New Roman" pitchFamily="18" charset="0"/>
              </a:rPr>
              <a:t>deNATIONalization</a:t>
            </a:r>
            <a:endParaRPr lang="ko-KR" altLang="en-US" sz="1200" b="1" dirty="0">
              <a:latin typeface="Times New Roman" pitchFamily="18" charset="0"/>
              <a:cs typeface="Times New Roman" pitchFamily="18" charset="0"/>
            </a:endParaRPr>
          </a:p>
        </p:txBody>
      </p:sp>
      <p:sp>
        <p:nvSpPr>
          <p:cNvPr id="31" name="Rounded Rectangle 6">
            <a:extLst>
              <a:ext uri="{FF2B5EF4-FFF2-40B4-BE49-F238E27FC236}">
                <a16:creationId xmlns="" xmlns:a16="http://schemas.microsoft.com/office/drawing/2014/main" id="{B8620A69-77FB-43BB-9497-8B5215E74F18}"/>
              </a:ext>
            </a:extLst>
          </p:cNvPr>
          <p:cNvSpPr/>
          <p:nvPr/>
        </p:nvSpPr>
        <p:spPr>
          <a:xfrm>
            <a:off x="1260536" y="1415644"/>
            <a:ext cx="432827" cy="208478"/>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2" name="Rounded Rectangle 6">
            <a:extLst>
              <a:ext uri="{FF2B5EF4-FFF2-40B4-BE49-F238E27FC236}">
                <a16:creationId xmlns="" xmlns:a16="http://schemas.microsoft.com/office/drawing/2014/main" id="{55A46852-6C12-4FC7-AF9A-4C600CD37CAC}"/>
              </a:ext>
            </a:extLst>
          </p:cNvPr>
          <p:cNvSpPr/>
          <p:nvPr/>
        </p:nvSpPr>
        <p:spPr>
          <a:xfrm>
            <a:off x="4299896" y="1415644"/>
            <a:ext cx="432827" cy="208478"/>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3" name="Rounded Rectangle 6">
            <a:extLst>
              <a:ext uri="{FF2B5EF4-FFF2-40B4-BE49-F238E27FC236}">
                <a16:creationId xmlns="" xmlns:a16="http://schemas.microsoft.com/office/drawing/2014/main" id="{57E7B078-7AAE-4115-A713-F6424D0F94F9}"/>
              </a:ext>
            </a:extLst>
          </p:cNvPr>
          <p:cNvSpPr/>
          <p:nvPr/>
        </p:nvSpPr>
        <p:spPr>
          <a:xfrm>
            <a:off x="7055822" y="1415644"/>
            <a:ext cx="432827" cy="208478"/>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4" name="Rounded Rectangle 6">
            <a:extLst>
              <a:ext uri="{FF2B5EF4-FFF2-40B4-BE49-F238E27FC236}">
                <a16:creationId xmlns="" xmlns:a16="http://schemas.microsoft.com/office/drawing/2014/main" id="{C95AAC98-6455-4A53-9EF8-1276C7123C06}"/>
              </a:ext>
            </a:extLst>
          </p:cNvPr>
          <p:cNvSpPr/>
          <p:nvPr/>
        </p:nvSpPr>
        <p:spPr>
          <a:xfrm>
            <a:off x="1260536" y="3161134"/>
            <a:ext cx="432827" cy="208478"/>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240385" y="234376"/>
                </a:moveTo>
                <a:lnTo>
                  <a:pt x="2744441" y="234376"/>
                </a:lnTo>
                <a:lnTo>
                  <a:pt x="2744441" y="1314376"/>
                </a:lnTo>
                <a:lnTo>
                  <a:pt x="2240385" y="1314376"/>
                </a:ln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 name="Rectangle 2"/>
          <p:cNvSpPr/>
          <p:nvPr/>
        </p:nvSpPr>
        <p:spPr>
          <a:xfrm>
            <a:off x="5818306" y="3469437"/>
            <a:ext cx="2880319" cy="1211614"/>
          </a:xfrm>
          <a:prstGeom prst="rect">
            <a:avLst/>
          </a:prstGeom>
        </p:spPr>
        <p:txBody>
          <a:bodyPr wrap="square">
            <a:spAutoFit/>
          </a:bodyPr>
          <a:lstStyle/>
          <a:p>
            <a:pPr>
              <a:lnSpc>
                <a:spcPct val="115000"/>
              </a:lnSpc>
              <a:spcAft>
                <a:spcPts val="1000"/>
              </a:spcAft>
              <a:buClr>
                <a:srgbClr val="7030A0"/>
              </a:buClr>
            </a:pPr>
            <a:r>
              <a:rPr lang="en-US" sz="1400" b="1" dirty="0">
                <a:latin typeface="Times New Roman"/>
                <a:ea typeface="Calibri"/>
              </a:rPr>
              <a:t>Some words have more one lexical root butterfly – blackboard </a:t>
            </a:r>
            <a:endParaRPr lang="en-US" sz="1400" dirty="0">
              <a:latin typeface="Calibri"/>
              <a:ea typeface="Calibri"/>
            </a:endParaRPr>
          </a:p>
          <a:p>
            <a:pPr>
              <a:lnSpc>
                <a:spcPct val="115000"/>
              </a:lnSpc>
              <a:spcAft>
                <a:spcPts val="1000"/>
              </a:spcAft>
              <a:buClr>
                <a:srgbClr val="7030A0"/>
              </a:buClr>
            </a:pPr>
            <a:r>
              <a:rPr lang="en-US" sz="1400" b="1" dirty="0">
                <a:latin typeface="Times New Roman"/>
                <a:ea typeface="Calibri"/>
              </a:rPr>
              <a:t>Some words have no lexical root </a:t>
            </a:r>
            <a:r>
              <a:rPr lang="en-US" sz="1400" b="1" dirty="0" smtClean="0">
                <a:latin typeface="Times New Roman"/>
                <a:ea typeface="Calibri"/>
              </a:rPr>
              <a:t>    like </a:t>
            </a:r>
            <a:r>
              <a:rPr lang="en-US" sz="1400" b="1" dirty="0">
                <a:latin typeface="Times New Roman"/>
                <a:ea typeface="Calibri"/>
              </a:rPr>
              <a:t>the , and , but .</a:t>
            </a:r>
            <a:endParaRPr lang="en-US" sz="1400" dirty="0">
              <a:latin typeface="Calibri"/>
              <a:ea typeface="Calibri"/>
            </a:endParaRPr>
          </a:p>
        </p:txBody>
      </p:sp>
      <p:sp>
        <p:nvSpPr>
          <p:cNvPr id="35" name="Rectangle 9">
            <a:extLst>
              <a:ext uri="{FF2B5EF4-FFF2-40B4-BE49-F238E27FC236}">
                <a16:creationId xmlns="" xmlns:a16="http://schemas.microsoft.com/office/drawing/2014/main" id="{0CEFC199-53BF-4FB3-9696-5A0679D99DA5}"/>
              </a:ext>
            </a:extLst>
          </p:cNvPr>
          <p:cNvSpPr/>
          <p:nvPr/>
        </p:nvSpPr>
        <p:spPr>
          <a:xfrm>
            <a:off x="7055822" y="3091860"/>
            <a:ext cx="360125" cy="337109"/>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36" name="Frame 17">
            <a:extLst>
              <a:ext uri="{FF2B5EF4-FFF2-40B4-BE49-F238E27FC236}">
                <a16:creationId xmlns="" xmlns:a16="http://schemas.microsoft.com/office/drawing/2014/main" id="{8AFF86F7-8CCA-437F-B4B1-01AC42CBEF8D}"/>
              </a:ext>
            </a:extLst>
          </p:cNvPr>
          <p:cNvSpPr/>
          <p:nvPr/>
        </p:nvSpPr>
        <p:spPr>
          <a:xfrm>
            <a:off x="4342796" y="3091860"/>
            <a:ext cx="347025" cy="347025"/>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endParaRPr>
          </a:p>
        </p:txBody>
      </p:sp>
    </p:spTree>
    <p:extLst>
      <p:ext uri="{BB962C8B-B14F-4D97-AF65-F5344CB8AC3E}">
        <p14:creationId xmlns:p14="http://schemas.microsoft.com/office/powerpoint/2010/main" val="33211328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103108"/>
            <a:ext cx="7668344" cy="884466"/>
          </a:xfrm>
        </p:spPr>
        <p:txBody>
          <a:bodyPr/>
          <a:lstStyle/>
          <a:p>
            <a:r>
              <a:rPr lang="en-US" sz="2000" b="1" dirty="0">
                <a:solidFill>
                  <a:srgbClr val="FF0000"/>
                </a:solidFill>
                <a:latin typeface="Times New Roman" pitchFamily="18" charset="0"/>
                <a:cs typeface="Times New Roman" pitchFamily="18" charset="0"/>
              </a:rPr>
              <a:t>What is the difference between lexical (word forms ) and non lexical  (lexemes ) ?</a:t>
            </a:r>
            <a:br>
              <a:rPr lang="en-US" sz="2000" b="1" dirty="0">
                <a:solidFill>
                  <a:srgbClr val="FF0000"/>
                </a:solidFill>
                <a:latin typeface="Times New Roman" pitchFamily="18" charset="0"/>
                <a:cs typeface="Times New Roman" pitchFamily="18" charset="0"/>
              </a:rPr>
            </a:br>
            <a:endParaRPr lang="ar-IQ" sz="2000" dirty="0"/>
          </a:p>
        </p:txBody>
      </p:sp>
      <p:sp>
        <p:nvSpPr>
          <p:cNvPr id="3" name="Rectangle 2"/>
          <p:cNvSpPr/>
          <p:nvPr/>
        </p:nvSpPr>
        <p:spPr>
          <a:xfrm>
            <a:off x="1547664" y="843558"/>
            <a:ext cx="7668344" cy="3616375"/>
          </a:xfrm>
          <a:prstGeom prst="rect">
            <a:avLst/>
          </a:prstGeom>
        </p:spPr>
        <p:txBody>
          <a:bodyPr wrap="square">
            <a:spAutoFit/>
          </a:bodyPr>
          <a:lstStyle/>
          <a:p>
            <a:pPr marL="342900" indent="-342900">
              <a:buAutoNum type="arabicParenBoth"/>
            </a:pPr>
            <a:r>
              <a:rPr lang="en-US" sz="1600" b="1" dirty="0" smtClean="0">
                <a:latin typeface="Times New Roman" pitchFamily="18" charset="0"/>
                <a:cs typeface="Times New Roman" pitchFamily="18" charset="0"/>
              </a:rPr>
              <a:t>Lexical </a:t>
            </a:r>
            <a:r>
              <a:rPr lang="en-US" sz="1600" b="1" dirty="0">
                <a:latin typeface="Times New Roman" pitchFamily="18" charset="0"/>
                <a:cs typeface="Times New Roman" pitchFamily="18" charset="0"/>
              </a:rPr>
              <a:t>(word forms ) are </a:t>
            </a:r>
            <a:r>
              <a:rPr lang="en-US" sz="1600" b="1" dirty="0" smtClean="0">
                <a:latin typeface="Times New Roman" pitchFamily="18" charset="0"/>
                <a:cs typeface="Times New Roman" pitchFamily="18" charset="0"/>
              </a:rPr>
              <a:t>individuated </a:t>
            </a:r>
            <a:r>
              <a:rPr lang="en-US" sz="1600" b="1" dirty="0">
                <a:latin typeface="Times New Roman" pitchFamily="18" charset="0"/>
                <a:cs typeface="Times New Roman" pitchFamily="18" charset="0"/>
              </a:rPr>
              <a:t>by their form whether </a:t>
            </a:r>
            <a:r>
              <a:rPr lang="en-US" sz="1600" b="1" dirty="0" smtClean="0">
                <a:latin typeface="Times New Roman" pitchFamily="18" charset="0"/>
                <a:cs typeface="Times New Roman" pitchFamily="18" charset="0"/>
              </a:rPr>
              <a:t>phonological             or graphic </a:t>
            </a:r>
          </a:p>
          <a:p>
            <a:endParaRPr lang="en-US" sz="1600" b="1" dirty="0">
              <a:latin typeface="Times New Roman" pitchFamily="18" charset="0"/>
              <a:cs typeface="Times New Roman" pitchFamily="18" charset="0"/>
            </a:endParaRPr>
          </a:p>
          <a:p>
            <a:r>
              <a:rPr lang="en-US" sz="1600" b="1" dirty="0">
                <a:latin typeface="Times New Roman" pitchFamily="18" charset="0"/>
                <a:cs typeface="Times New Roman" pitchFamily="18" charset="0"/>
              </a:rPr>
              <a:t>(2) non lexical ( lexemes ) : can be regarded as </a:t>
            </a:r>
            <a:r>
              <a:rPr lang="en-US" sz="1600" b="1" dirty="0" smtClean="0">
                <a:latin typeface="Times New Roman" pitchFamily="18" charset="0"/>
                <a:cs typeface="Times New Roman" pitchFamily="18" charset="0"/>
              </a:rPr>
              <a:t>groupings </a:t>
            </a:r>
            <a:r>
              <a:rPr lang="en-US" sz="1600" b="1" dirty="0">
                <a:latin typeface="Times New Roman" pitchFamily="18" charset="0"/>
                <a:cs typeface="Times New Roman" pitchFamily="18" charset="0"/>
              </a:rPr>
              <a:t>of one or </a:t>
            </a:r>
            <a:r>
              <a:rPr lang="en-US" sz="1600" b="1" dirty="0" smtClean="0">
                <a:latin typeface="Times New Roman" pitchFamily="18" charset="0"/>
                <a:cs typeface="Times New Roman" pitchFamily="18" charset="0"/>
              </a:rPr>
              <a:t>more </a:t>
            </a:r>
            <a:r>
              <a:rPr lang="en-US" sz="1600" b="1" dirty="0">
                <a:latin typeface="Times New Roman" pitchFamily="18" charset="0"/>
                <a:cs typeface="Times New Roman" pitchFamily="18" charset="0"/>
              </a:rPr>
              <a:t>word forms , which are individuated by their roots and / or </a:t>
            </a:r>
            <a:r>
              <a:rPr lang="en-US" sz="1600" b="1" dirty="0" smtClean="0">
                <a:latin typeface="Times New Roman" pitchFamily="18" charset="0"/>
                <a:cs typeface="Times New Roman" pitchFamily="18" charset="0"/>
              </a:rPr>
              <a:t>derivational affixes</a:t>
            </a:r>
          </a:p>
          <a:p>
            <a:r>
              <a:rPr lang="en-US" sz="1600" b="1" dirty="0" smtClean="0">
                <a:latin typeface="Times New Roman" pitchFamily="18" charset="0"/>
                <a:cs typeface="Times New Roman" pitchFamily="18" charset="0"/>
              </a:rPr>
              <a:t> </a:t>
            </a:r>
            <a:endParaRPr lang="en-US" sz="1600" b="1" dirty="0">
              <a:latin typeface="Times New Roman" pitchFamily="18" charset="0"/>
              <a:cs typeface="Times New Roman" pitchFamily="18" charset="0"/>
            </a:endParaRPr>
          </a:p>
          <a:p>
            <a:pPr marL="285750" indent="-285750">
              <a:buFont typeface="Arial" pitchFamily="34" charset="0"/>
              <a:buChar char="•"/>
            </a:pPr>
            <a:r>
              <a:rPr lang="en-US" sz="1600" b="1" dirty="0">
                <a:latin typeface="Times New Roman" pitchFamily="18" charset="0"/>
                <a:cs typeface="Times New Roman" pitchFamily="18" charset="0"/>
              </a:rPr>
              <a:t>Run – ran – runs – running (word forms ) belonging to different lexemes </a:t>
            </a:r>
            <a:endParaRPr lang="en-US" sz="1600" b="1" dirty="0" smtClean="0">
              <a:latin typeface="Times New Roman" pitchFamily="18" charset="0"/>
              <a:cs typeface="Times New Roman" pitchFamily="18" charset="0"/>
            </a:endParaRPr>
          </a:p>
          <a:p>
            <a:endParaRPr lang="en-US" sz="1600" b="1" dirty="0">
              <a:latin typeface="Times New Roman" pitchFamily="18" charset="0"/>
              <a:cs typeface="Times New Roman" pitchFamily="18" charset="0"/>
            </a:endParaRPr>
          </a:p>
          <a:p>
            <a:pPr marL="285750" indent="-285750">
              <a:buFont typeface="Arial" pitchFamily="34" charset="0"/>
              <a:buChar char="•"/>
            </a:pPr>
            <a:r>
              <a:rPr lang="en-US" sz="1600" b="1" dirty="0">
                <a:latin typeface="Times New Roman" pitchFamily="18" charset="0"/>
                <a:cs typeface="Times New Roman" pitchFamily="18" charset="0"/>
              </a:rPr>
              <a:t>Disobey – disobeys – disobeying are belonging to different </a:t>
            </a:r>
            <a:r>
              <a:rPr lang="en-US" sz="1600" b="1" dirty="0" smtClean="0">
                <a:latin typeface="Times New Roman" pitchFamily="18" charset="0"/>
                <a:cs typeface="Times New Roman" pitchFamily="18" charset="0"/>
              </a:rPr>
              <a:t>lexemes</a:t>
            </a:r>
          </a:p>
          <a:p>
            <a:endParaRPr lang="en-US" sz="1600" b="1" dirty="0">
              <a:latin typeface="Times New Roman" pitchFamily="18" charset="0"/>
              <a:cs typeface="Times New Roman" pitchFamily="18" charset="0"/>
            </a:endParaRPr>
          </a:p>
          <a:p>
            <a:pPr marL="285750" indent="-285750">
              <a:buFont typeface="Arial" pitchFamily="34" charset="0"/>
              <a:buChar char="•"/>
            </a:pPr>
            <a:r>
              <a:rPr lang="en-US" sz="1600" b="1" dirty="0" err="1">
                <a:latin typeface="Times New Roman" pitchFamily="18" charset="0"/>
                <a:cs typeface="Times New Roman" pitchFamily="18" charset="0"/>
              </a:rPr>
              <a:t>Jone</a:t>
            </a:r>
            <a:r>
              <a:rPr lang="en-US" sz="1600" b="1" dirty="0">
                <a:latin typeface="Times New Roman" pitchFamily="18" charset="0"/>
                <a:cs typeface="Times New Roman" pitchFamily="18" charset="0"/>
              </a:rPr>
              <a:t> is disobeying me (this derivational affix dis is never grammatically by watch </a:t>
            </a:r>
            <a:r>
              <a:rPr lang="en-US" sz="1600" b="1" dirty="0" smtClean="0">
                <a:latin typeface="Times New Roman" pitchFamily="18" charset="0"/>
                <a:cs typeface="Times New Roman" pitchFamily="18" charset="0"/>
              </a:rPr>
              <a:t>So </a:t>
            </a:r>
            <a:r>
              <a:rPr lang="en-US" sz="1600" b="1" dirty="0">
                <a:latin typeface="Times New Roman" pitchFamily="18" charset="0"/>
                <a:cs typeface="Times New Roman" pitchFamily="18" charset="0"/>
              </a:rPr>
              <a:t>dis is not essential to the grammatical structure of the sentence </a:t>
            </a:r>
            <a:r>
              <a:rPr lang="en-US" sz="1600" b="1" dirty="0" smtClean="0">
                <a:latin typeface="Times New Roman" pitchFamily="18" charset="0"/>
                <a:cs typeface="Times New Roman" pitchFamily="18" charset="0"/>
              </a:rPr>
              <a:t>)</a:t>
            </a:r>
            <a:endParaRPr lang="en-US" sz="1600" b="1" dirty="0">
              <a:latin typeface="Times New Roman" pitchFamily="18" charset="0"/>
              <a:cs typeface="Times New Roman" pitchFamily="18" charset="0"/>
            </a:endParaRPr>
          </a:p>
          <a:p>
            <a:pPr lvl="0" algn="ctr">
              <a:spcBef>
                <a:spcPts val="600"/>
              </a:spcBef>
            </a:pP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781536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2168" y="123478"/>
            <a:ext cx="7524328" cy="884466"/>
          </a:xfrm>
        </p:spPr>
        <p:txBody>
          <a:bodyPr/>
          <a:lstStyle/>
          <a:p>
            <a:pPr algn="ctr"/>
            <a:r>
              <a:rPr lang="en-US" sz="2800" b="1" dirty="0">
                <a:solidFill>
                  <a:srgbClr val="FF0000"/>
                </a:solidFill>
              </a:rPr>
              <a:t>Lexical and grammatical meaning</a:t>
            </a:r>
            <a:br>
              <a:rPr lang="en-US" sz="2800" b="1" dirty="0">
                <a:solidFill>
                  <a:srgbClr val="FF0000"/>
                </a:solidFill>
              </a:rPr>
            </a:br>
            <a:endParaRPr lang="ar-IQ" sz="2800" dirty="0"/>
          </a:p>
        </p:txBody>
      </p:sp>
      <p:sp>
        <p:nvSpPr>
          <p:cNvPr id="3" name="Rectangle 2"/>
          <p:cNvSpPr/>
          <p:nvPr/>
        </p:nvSpPr>
        <p:spPr>
          <a:xfrm>
            <a:off x="1619672" y="771550"/>
            <a:ext cx="7524328" cy="4139595"/>
          </a:xfrm>
          <a:prstGeom prst="rect">
            <a:avLst/>
          </a:prstGeom>
        </p:spPr>
        <p:txBody>
          <a:bodyPr wrap="square">
            <a:spAutoFit/>
          </a:bodyPr>
          <a:lstStyle/>
          <a:p>
            <a:pPr marL="285750" indent="-285750">
              <a:buFont typeface="Arial" pitchFamily="34" charset="0"/>
              <a:buChar char="•"/>
            </a:pPr>
            <a:r>
              <a:rPr lang="en-US" sz="1600" b="1" dirty="0">
                <a:latin typeface="Times New Roman" pitchFamily="18" charset="0"/>
                <a:cs typeface="Times New Roman" pitchFamily="18" charset="0"/>
              </a:rPr>
              <a:t>We have two types of grammatical unites </a:t>
            </a:r>
            <a:endParaRPr lang="en-US" sz="1600" b="1" dirty="0" smtClean="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r>
              <a:rPr lang="en-US" sz="1600" b="1" dirty="0">
                <a:solidFill>
                  <a:schemeClr val="accent1"/>
                </a:solidFill>
                <a:latin typeface="Times New Roman" pitchFamily="18" charset="0"/>
                <a:cs typeface="Times New Roman" pitchFamily="18" charset="0"/>
              </a:rPr>
              <a:t>1- closed set items </a:t>
            </a:r>
            <a:endParaRPr lang="en-US" sz="1600" dirty="0">
              <a:solidFill>
                <a:schemeClr val="accent1"/>
              </a:solidFill>
              <a:latin typeface="Times New Roman" pitchFamily="18" charset="0"/>
              <a:cs typeface="Times New Roman" pitchFamily="18" charset="0"/>
            </a:endParaRPr>
          </a:p>
          <a:p>
            <a:r>
              <a:rPr lang="en-US" sz="1600" b="1" dirty="0">
                <a:solidFill>
                  <a:schemeClr val="accent1"/>
                </a:solidFill>
                <a:latin typeface="Times New Roman" pitchFamily="18" charset="0"/>
                <a:cs typeface="Times New Roman" pitchFamily="18" charset="0"/>
              </a:rPr>
              <a:t>2- open set items </a:t>
            </a:r>
            <a:endParaRPr lang="en-US" sz="1600" dirty="0">
              <a:solidFill>
                <a:schemeClr val="accent1"/>
              </a:solidFill>
              <a:latin typeface="Times New Roman" pitchFamily="18" charset="0"/>
              <a:cs typeface="Times New Roman" pitchFamily="18" charset="0"/>
            </a:endParaRPr>
          </a:p>
          <a:p>
            <a:endParaRPr lang="en-US" sz="1600" b="1" dirty="0" smtClean="0">
              <a:latin typeface="Times New Roman" pitchFamily="18" charset="0"/>
              <a:cs typeface="Times New Roman" pitchFamily="18" charset="0"/>
            </a:endParaRPr>
          </a:p>
          <a:p>
            <a:pPr marL="285750" indent="-285750">
              <a:buFont typeface="Arial" pitchFamily="34" charset="0"/>
              <a:buChar char="•"/>
            </a:pPr>
            <a:r>
              <a:rPr lang="en-US" sz="1600" b="1" dirty="0" smtClean="0">
                <a:latin typeface="Times New Roman" pitchFamily="18" charset="0"/>
                <a:cs typeface="Times New Roman" pitchFamily="18" charset="0"/>
              </a:rPr>
              <a:t>Both </a:t>
            </a:r>
            <a:r>
              <a:rPr lang="en-US" sz="1600" b="1" dirty="0">
                <a:latin typeface="Times New Roman" pitchFamily="18" charset="0"/>
                <a:cs typeface="Times New Roman" pitchFamily="18" charset="0"/>
              </a:rPr>
              <a:t>of them carry meaning </a:t>
            </a:r>
            <a:endParaRPr lang="en-US" sz="1600" b="1" dirty="0" smtClean="0">
              <a:latin typeface="Times New Roman" pitchFamily="18" charset="0"/>
              <a:cs typeface="Times New Roman" pitchFamily="18" charset="0"/>
            </a:endParaRPr>
          </a:p>
          <a:p>
            <a:endParaRPr lang="en-US" sz="1600" dirty="0" smtClean="0">
              <a:latin typeface="Times New Roman" pitchFamily="18" charset="0"/>
              <a:cs typeface="Times New Roman" pitchFamily="18" charset="0"/>
            </a:endParaRPr>
          </a:p>
          <a:p>
            <a:r>
              <a:rPr lang="en-US" sz="1600" b="1" dirty="0" smtClean="0">
                <a:solidFill>
                  <a:srgbClr val="FF0000"/>
                </a:solidFill>
                <a:latin typeface="Times New Roman" pitchFamily="18" charset="0"/>
                <a:cs typeface="Times New Roman" pitchFamily="18" charset="0"/>
              </a:rPr>
              <a:t>1- </a:t>
            </a:r>
            <a:r>
              <a:rPr lang="en-US" sz="1600" b="1" dirty="0">
                <a:solidFill>
                  <a:srgbClr val="FF0000"/>
                </a:solidFill>
                <a:latin typeface="Times New Roman" pitchFamily="18" charset="0"/>
                <a:cs typeface="Times New Roman" pitchFamily="18" charset="0"/>
              </a:rPr>
              <a:t>closed set items : </a:t>
            </a:r>
            <a:r>
              <a:rPr lang="en-US" sz="1600" b="1" dirty="0">
                <a:latin typeface="Times New Roman" pitchFamily="18" charset="0"/>
                <a:cs typeface="Times New Roman" pitchFamily="18" charset="0"/>
              </a:rPr>
              <a:t>they belong to small substitution sets</a:t>
            </a:r>
            <a:endParaRPr lang="en-US" sz="1600" dirty="0">
              <a:latin typeface="Times New Roman" pitchFamily="18" charset="0"/>
              <a:cs typeface="Times New Roman" pitchFamily="18" charset="0"/>
            </a:endParaRPr>
          </a:p>
          <a:p>
            <a:r>
              <a:rPr lang="en-US" sz="1600" b="1" dirty="0">
                <a:latin typeface="Times New Roman" pitchFamily="18" charset="0"/>
                <a:cs typeface="Times New Roman" pitchFamily="18" charset="0"/>
              </a:rPr>
              <a:t>Their principle function is to articulate the grammatical structure of sentences </a:t>
            </a:r>
            <a:endParaRPr lang="en-US" sz="1600" dirty="0">
              <a:latin typeface="Times New Roman" pitchFamily="18" charset="0"/>
              <a:cs typeface="Times New Roman" pitchFamily="18" charset="0"/>
            </a:endParaRPr>
          </a:p>
          <a:p>
            <a:r>
              <a:rPr lang="en-US" sz="1600" b="1" dirty="0">
                <a:latin typeface="Times New Roman" pitchFamily="18" charset="0"/>
                <a:cs typeface="Times New Roman" pitchFamily="18" charset="0"/>
              </a:rPr>
              <a:t>They change through time , so that a single speaker is unlikely to see loss or gain </a:t>
            </a:r>
            <a:r>
              <a:rPr lang="en-US" sz="1600" b="1" dirty="0" smtClean="0">
                <a:latin typeface="Times New Roman" pitchFamily="18" charset="0"/>
                <a:cs typeface="Times New Roman" pitchFamily="18" charset="0"/>
              </a:rPr>
              <a:t>of   </a:t>
            </a:r>
            <a:r>
              <a:rPr lang="en-US" sz="1600" b="1" dirty="0">
                <a:latin typeface="Times New Roman" pitchFamily="18" charset="0"/>
                <a:cs typeface="Times New Roman" pitchFamily="18" charset="0"/>
              </a:rPr>
              <a:t>items in their life time </a:t>
            </a:r>
            <a:endParaRPr lang="en-US" sz="1600" b="1" dirty="0" smtClean="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r>
              <a:rPr lang="en-US" sz="1600" b="1" dirty="0">
                <a:solidFill>
                  <a:srgbClr val="FF0000"/>
                </a:solidFill>
                <a:latin typeface="Times New Roman" pitchFamily="18" charset="0"/>
                <a:cs typeface="Times New Roman" pitchFamily="18" charset="0"/>
              </a:rPr>
              <a:t>2- open set items </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They </a:t>
            </a:r>
            <a:r>
              <a:rPr lang="en-US" sz="1600" b="1" dirty="0">
                <a:latin typeface="Times New Roman" pitchFamily="18" charset="0"/>
                <a:cs typeface="Times New Roman" pitchFamily="18" charset="0"/>
              </a:rPr>
              <a:t>belong to large substitution sets </a:t>
            </a:r>
            <a:r>
              <a:rPr lang="en-US" sz="1600" b="1" dirty="0" smtClean="0">
                <a:latin typeface="Times New Roman" pitchFamily="18" charset="0"/>
                <a:cs typeface="Times New Roman" pitchFamily="18" charset="0"/>
              </a:rPr>
              <a:t>there </a:t>
            </a:r>
            <a:r>
              <a:rPr lang="en-US" sz="1600" b="1" dirty="0">
                <a:latin typeface="Times New Roman" pitchFamily="18" charset="0"/>
                <a:cs typeface="Times New Roman" pitchFamily="18" charset="0"/>
              </a:rPr>
              <a:t>is a relatively rapid </a:t>
            </a:r>
            <a:r>
              <a:rPr lang="en-US" sz="1600" b="1" dirty="0" smtClean="0">
                <a:latin typeface="Times New Roman" pitchFamily="18" charset="0"/>
                <a:cs typeface="Times New Roman" pitchFamily="18" charset="0"/>
              </a:rPr>
              <a:t>   turn </a:t>
            </a:r>
            <a:r>
              <a:rPr lang="en-US" sz="1600" b="1" dirty="0">
                <a:latin typeface="Times New Roman" pitchFamily="18" charset="0"/>
                <a:cs typeface="Times New Roman" pitchFamily="18" charset="0"/>
              </a:rPr>
              <a:t>over in membership of </a:t>
            </a:r>
            <a:r>
              <a:rPr lang="en-US" sz="1600" b="1" dirty="0" smtClean="0">
                <a:latin typeface="Times New Roman" pitchFamily="18" charset="0"/>
                <a:cs typeface="Times New Roman" pitchFamily="18" charset="0"/>
              </a:rPr>
              <a:t>substitution </a:t>
            </a:r>
            <a:r>
              <a:rPr lang="en-US" sz="1600" b="1" dirty="0">
                <a:latin typeface="Times New Roman" pitchFamily="18" charset="0"/>
                <a:cs typeface="Times New Roman" pitchFamily="18" charset="0"/>
              </a:rPr>
              <a:t>classes , and a single speaker is likely to </a:t>
            </a:r>
            <a:r>
              <a:rPr lang="en-US" sz="1600" b="1" dirty="0" smtClean="0">
                <a:latin typeface="Times New Roman" pitchFamily="18" charset="0"/>
                <a:cs typeface="Times New Roman" pitchFamily="18" charset="0"/>
              </a:rPr>
              <a:t>      encounter </a:t>
            </a:r>
            <a:r>
              <a:rPr lang="en-US" sz="1600" b="1" dirty="0" smtClean="0">
                <a:latin typeface="Times New Roman" pitchFamily="18" charset="0"/>
                <a:cs typeface="Times New Roman" pitchFamily="18" charset="0"/>
              </a:rPr>
              <a:t> loss </a:t>
            </a:r>
            <a:r>
              <a:rPr lang="en-US" sz="1600" b="1" dirty="0">
                <a:latin typeface="Times New Roman" pitchFamily="18" charset="0"/>
                <a:cs typeface="Times New Roman" pitchFamily="18" charset="0"/>
              </a:rPr>
              <a:t>and gain in a single lifetime </a:t>
            </a:r>
            <a:endParaRPr lang="en-US" sz="1600" dirty="0">
              <a:latin typeface="Times New Roman" pitchFamily="18" charset="0"/>
              <a:cs typeface="Times New Roman" pitchFamily="18" charset="0"/>
            </a:endParaRPr>
          </a:p>
          <a:p>
            <a:pPr lvl="0" algn="ctr">
              <a:spcBef>
                <a:spcPts val="600"/>
              </a:spcBef>
            </a:pP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4131849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47664" y="0"/>
            <a:ext cx="7596336" cy="1070037"/>
          </a:xfrm>
          <a:prstGeom prst="rect">
            <a:avLst/>
          </a:prstGeom>
        </p:spPr>
        <p:txBody>
          <a:bodyPr wrap="square">
            <a:spAutoFit/>
          </a:bodyPr>
          <a:lstStyle/>
          <a:p>
            <a:pPr marL="285750" indent="-285750" algn="just">
              <a:lnSpc>
                <a:spcPct val="115000"/>
              </a:lnSpc>
              <a:spcAft>
                <a:spcPts val="1000"/>
              </a:spcAft>
              <a:buFont typeface="Arial" pitchFamily="34" charset="0"/>
              <a:buChar char="•"/>
            </a:pPr>
            <a:r>
              <a:rPr lang="en-US" sz="1600" b="1" dirty="0">
                <a:latin typeface="Times New Roman"/>
                <a:ea typeface="Calibri"/>
              </a:rPr>
              <a:t>Their principle function is to carry the meaning of  a sentence </a:t>
            </a:r>
            <a:endParaRPr lang="en-US" sz="1600" dirty="0">
              <a:latin typeface="Calibri"/>
              <a:ea typeface="Calibri"/>
            </a:endParaRPr>
          </a:p>
          <a:p>
            <a:pPr marL="285750" indent="-285750" algn="just">
              <a:lnSpc>
                <a:spcPct val="115000"/>
              </a:lnSpc>
              <a:spcAft>
                <a:spcPts val="1000"/>
              </a:spcAft>
              <a:buFont typeface="Arial" pitchFamily="34" charset="0"/>
              <a:buChar char="•"/>
            </a:pPr>
            <a:r>
              <a:rPr lang="en-US" sz="1600" b="1" dirty="0">
                <a:latin typeface="Times New Roman"/>
                <a:ea typeface="Calibri"/>
              </a:rPr>
              <a:t>But their </a:t>
            </a:r>
            <a:r>
              <a:rPr lang="en-US" sz="1600" b="1" dirty="0" smtClean="0">
                <a:latin typeface="Times New Roman"/>
                <a:ea typeface="Calibri"/>
              </a:rPr>
              <a:t>difference </a:t>
            </a:r>
            <a:r>
              <a:rPr lang="en-US" sz="1600" b="1" dirty="0">
                <a:latin typeface="Times New Roman"/>
                <a:ea typeface="Calibri"/>
              </a:rPr>
              <a:t>in functions means there are </a:t>
            </a:r>
            <a:r>
              <a:rPr lang="en-US" sz="1600" b="1" dirty="0" smtClean="0">
                <a:latin typeface="Times New Roman"/>
                <a:ea typeface="Calibri"/>
              </a:rPr>
              <a:t>different </a:t>
            </a:r>
            <a:r>
              <a:rPr lang="en-US" sz="1600" b="1" dirty="0">
                <a:latin typeface="Times New Roman"/>
                <a:ea typeface="Calibri"/>
              </a:rPr>
              <a:t>in the </a:t>
            </a:r>
            <a:r>
              <a:rPr lang="en-US" sz="1600" b="1" dirty="0" smtClean="0">
                <a:latin typeface="Times New Roman"/>
                <a:ea typeface="Calibri"/>
              </a:rPr>
              <a:t>characteristics </a:t>
            </a:r>
            <a:r>
              <a:rPr lang="en-US" sz="1600" b="1" dirty="0">
                <a:latin typeface="Times New Roman"/>
                <a:ea typeface="Calibri"/>
              </a:rPr>
              <a:t>of the meaning that they carry </a:t>
            </a:r>
            <a:endParaRPr lang="en-US" sz="1600" dirty="0">
              <a:latin typeface="Calibri"/>
              <a:ea typeface="Calibri"/>
            </a:endParaRPr>
          </a:p>
        </p:txBody>
      </p:sp>
      <p:sp>
        <p:nvSpPr>
          <p:cNvPr id="4" name="Rectangle 3"/>
          <p:cNvSpPr/>
          <p:nvPr/>
        </p:nvSpPr>
        <p:spPr>
          <a:xfrm>
            <a:off x="1547664" y="1347614"/>
            <a:ext cx="7596336" cy="2062103"/>
          </a:xfrm>
          <a:prstGeom prst="rect">
            <a:avLst/>
          </a:prstGeom>
        </p:spPr>
        <p:txBody>
          <a:bodyPr wrap="square">
            <a:spAutoFit/>
          </a:bodyPr>
          <a:lstStyle/>
          <a:p>
            <a:pPr marL="285750" indent="-285750">
              <a:buFont typeface="Arial" pitchFamily="34" charset="0"/>
              <a:buChar char="•"/>
            </a:pPr>
            <a:r>
              <a:rPr lang="en-US" sz="1600" b="1" dirty="0">
                <a:solidFill>
                  <a:srgbClr val="FF0000"/>
                </a:solidFill>
                <a:latin typeface="Times New Roman" pitchFamily="18" charset="0"/>
                <a:cs typeface="Times New Roman" pitchFamily="18" charset="0"/>
              </a:rPr>
              <a:t>How can the close set items be able to function as a grammatical element </a:t>
            </a:r>
            <a:r>
              <a:rPr lang="en-US" sz="1600" b="1" dirty="0" smtClean="0">
                <a:solidFill>
                  <a:srgbClr val="FF0000"/>
                </a:solidFill>
                <a:latin typeface="Times New Roman" pitchFamily="18" charset="0"/>
                <a:cs typeface="Times New Roman" pitchFamily="18" charset="0"/>
              </a:rPr>
              <a:t>?</a:t>
            </a:r>
          </a:p>
          <a:p>
            <a:pPr marL="285750" indent="-285750">
              <a:buFont typeface="Arial" pitchFamily="34" charset="0"/>
              <a:buChar char="•"/>
            </a:pPr>
            <a:endParaRPr lang="en-US" sz="1600" b="1" dirty="0">
              <a:latin typeface="Times New Roman" pitchFamily="18" charset="0"/>
              <a:cs typeface="Times New Roman" pitchFamily="18" charset="0"/>
            </a:endParaRPr>
          </a:p>
          <a:p>
            <a:pPr marL="285750" indent="-285750">
              <a:buFont typeface="Arial" pitchFamily="34" charset="0"/>
              <a:buChar char="•"/>
            </a:pPr>
            <a:r>
              <a:rPr lang="en-US" sz="1600" b="1" dirty="0">
                <a:latin typeface="Times New Roman" pitchFamily="18" charset="0"/>
                <a:cs typeface="Times New Roman" pitchFamily="18" charset="0"/>
              </a:rPr>
              <a:t>It should be able to combine the anomaly with a wide range of roots , and for this to be possible , it </a:t>
            </a:r>
            <a:r>
              <a:rPr lang="en-US" sz="1600" b="1" dirty="0" smtClean="0">
                <a:latin typeface="Times New Roman" pitchFamily="18" charset="0"/>
                <a:cs typeface="Times New Roman" pitchFamily="18" charset="0"/>
              </a:rPr>
              <a:t>must </a:t>
            </a:r>
            <a:r>
              <a:rPr lang="en-US" sz="1600" b="1" dirty="0">
                <a:latin typeface="Times New Roman" pitchFamily="18" charset="0"/>
                <a:cs typeface="Times New Roman" pitchFamily="18" charset="0"/>
              </a:rPr>
              <a:t>be able to combine the anomaly with a wide range of roots , and for </a:t>
            </a:r>
            <a:r>
              <a:rPr lang="en-US" sz="1600" b="1" dirty="0" smtClean="0">
                <a:latin typeface="Times New Roman" pitchFamily="18" charset="0"/>
                <a:cs typeface="Times New Roman" pitchFamily="18" charset="0"/>
              </a:rPr>
              <a:t>this </a:t>
            </a:r>
            <a:r>
              <a:rPr lang="en-US" sz="1600" b="1" dirty="0">
                <a:latin typeface="Times New Roman" pitchFamily="18" charset="0"/>
                <a:cs typeface="Times New Roman" pitchFamily="18" charset="0"/>
              </a:rPr>
              <a:t>, it must have a meaning which is flexible </a:t>
            </a:r>
            <a:r>
              <a:rPr lang="en-US" sz="1600" b="1" dirty="0" smtClean="0">
                <a:latin typeface="Times New Roman" pitchFamily="18" charset="0"/>
                <a:cs typeface="Times New Roman" pitchFamily="18" charset="0"/>
              </a:rPr>
              <a:t>or </a:t>
            </a:r>
            <a:r>
              <a:rPr lang="en-US" sz="1600" b="1" dirty="0">
                <a:latin typeface="Times New Roman" pitchFamily="18" charset="0"/>
                <a:cs typeface="Times New Roman" pitchFamily="18" charset="0"/>
              </a:rPr>
              <a:t>broad enough not to generate </a:t>
            </a:r>
            <a:r>
              <a:rPr lang="en-US" sz="1600" b="1" dirty="0" smtClean="0">
                <a:latin typeface="Times New Roman" pitchFamily="18" charset="0"/>
                <a:cs typeface="Times New Roman" pitchFamily="18" charset="0"/>
              </a:rPr>
              <a:t>clashes</a:t>
            </a:r>
          </a:p>
          <a:p>
            <a:pPr marL="285750" indent="-285750">
              <a:buFont typeface="Arial" pitchFamily="34" charset="0"/>
              <a:buChar char="•"/>
            </a:pPr>
            <a:endParaRPr lang="en-US" sz="1600" b="1" dirty="0">
              <a:latin typeface="Times New Roman" pitchFamily="18" charset="0"/>
              <a:cs typeface="Times New Roman" pitchFamily="18" charset="0"/>
            </a:endParaRPr>
          </a:p>
          <a:p>
            <a:pPr marL="285750" indent="-285750">
              <a:buFont typeface="Arial" pitchFamily="34" charset="0"/>
              <a:buChar char="•"/>
            </a:pPr>
            <a:r>
              <a:rPr lang="en-US" sz="1600" b="1" dirty="0">
                <a:latin typeface="Times New Roman" pitchFamily="18" charset="0"/>
                <a:cs typeface="Times New Roman" pitchFamily="18" charset="0"/>
              </a:rPr>
              <a:t>For example : present , future , past can occur with any verbal notion </a:t>
            </a:r>
            <a:endParaRPr lang="ar-IQ" sz="1600" dirty="0"/>
          </a:p>
        </p:txBody>
      </p:sp>
      <p:sp>
        <p:nvSpPr>
          <p:cNvPr id="5" name="Rectangle 4"/>
          <p:cNvSpPr/>
          <p:nvPr/>
        </p:nvSpPr>
        <p:spPr>
          <a:xfrm>
            <a:off x="1581618" y="3507854"/>
            <a:ext cx="7596336" cy="1077218"/>
          </a:xfrm>
          <a:prstGeom prst="rect">
            <a:avLst/>
          </a:prstGeom>
        </p:spPr>
        <p:txBody>
          <a:bodyPr wrap="square">
            <a:spAutoFit/>
          </a:bodyPr>
          <a:lstStyle/>
          <a:p>
            <a:pPr marL="285750" indent="-285750">
              <a:buFont typeface="Arial" pitchFamily="34" charset="0"/>
              <a:buChar char="•"/>
            </a:pPr>
            <a:r>
              <a:rPr lang="en-US" sz="1600" b="1" dirty="0">
                <a:latin typeface="Times New Roman" pitchFamily="18" charset="0"/>
                <a:cs typeface="Times New Roman" pitchFamily="18" charset="0"/>
              </a:rPr>
              <a:t>In contrast there is no limit to the particularity or richness of the meaning an </a:t>
            </a:r>
            <a:r>
              <a:rPr lang="en-US" sz="1600" b="1" dirty="0" smtClean="0">
                <a:latin typeface="Times New Roman" pitchFamily="18" charset="0"/>
                <a:cs typeface="Times New Roman" pitchFamily="18" charset="0"/>
              </a:rPr>
              <a:t>      open </a:t>
            </a:r>
            <a:r>
              <a:rPr lang="en-US" sz="1600" b="1" dirty="0">
                <a:latin typeface="Times New Roman" pitchFamily="18" charset="0"/>
                <a:cs typeface="Times New Roman" pitchFamily="18" charset="0"/>
              </a:rPr>
              <a:t>statement may carry / open set items typically carry the burden of semantic content of utterance , because of the richness of their meaning and </a:t>
            </a:r>
            <a:r>
              <a:rPr lang="en-US" sz="1600" b="1" smtClean="0">
                <a:latin typeface="Times New Roman" pitchFamily="18" charset="0"/>
                <a:cs typeface="Times New Roman" pitchFamily="18" charset="0"/>
              </a:rPr>
              <a:t>their unrestricted </a:t>
            </a:r>
            <a:r>
              <a:rPr lang="en-US" sz="1600" b="1" dirty="0">
                <a:latin typeface="Times New Roman" pitchFamily="18" charset="0"/>
                <a:cs typeface="Times New Roman" pitchFamily="18" charset="0"/>
              </a:rPr>
              <a:t>numbers </a:t>
            </a:r>
          </a:p>
        </p:txBody>
      </p:sp>
    </p:spTree>
    <p:extLst>
      <p:ext uri="{BB962C8B-B14F-4D97-AF65-F5344CB8AC3E}">
        <p14:creationId xmlns:p14="http://schemas.microsoft.com/office/powerpoint/2010/main" val="663135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12168" y="51470"/>
            <a:ext cx="7596336" cy="707886"/>
          </a:xfrm>
          <a:prstGeom prst="rect">
            <a:avLst/>
          </a:prstGeom>
        </p:spPr>
        <p:txBody>
          <a:bodyPr wrap="square">
            <a:spAutoFit/>
          </a:bodyPr>
          <a:lstStyle/>
          <a:p>
            <a:pPr algn="ctr"/>
            <a:r>
              <a:rPr lang="en-US" sz="2400" b="1" dirty="0">
                <a:solidFill>
                  <a:srgbClr val="FF0000"/>
                </a:solidFill>
                <a:latin typeface="Times New Roman"/>
                <a:ea typeface="Calibri"/>
              </a:rPr>
              <a:t>The notion (possible word meaning )</a:t>
            </a:r>
            <a:endParaRPr lang="en-US" sz="2400" dirty="0">
              <a:solidFill>
                <a:srgbClr val="FF0000"/>
              </a:solidFill>
              <a:latin typeface="Calibri"/>
              <a:ea typeface="Calibri"/>
            </a:endParaRPr>
          </a:p>
          <a:p>
            <a:endParaRPr lang="en-US" sz="1600" b="1" dirty="0">
              <a:latin typeface="Times New Roman" pitchFamily="18" charset="0"/>
              <a:cs typeface="Times New Roman" pitchFamily="18" charset="0"/>
            </a:endParaRPr>
          </a:p>
        </p:txBody>
      </p:sp>
      <p:sp>
        <p:nvSpPr>
          <p:cNvPr id="4" name="Rectangle 3"/>
          <p:cNvSpPr/>
          <p:nvPr/>
        </p:nvSpPr>
        <p:spPr>
          <a:xfrm>
            <a:off x="1512168" y="699542"/>
            <a:ext cx="6858000" cy="3570208"/>
          </a:xfrm>
          <a:prstGeom prst="rect">
            <a:avLst/>
          </a:prstGeom>
        </p:spPr>
        <p:txBody>
          <a:bodyPr wrap="square">
            <a:spAutoFit/>
          </a:bodyPr>
          <a:lstStyle/>
          <a:p>
            <a:pPr marL="285750" indent="-285750">
              <a:buFont typeface="Arial" pitchFamily="34" charset="0"/>
              <a:buChar char="•"/>
            </a:pPr>
            <a:r>
              <a:rPr lang="en-US" sz="1600" b="1" dirty="0">
                <a:latin typeface="Times New Roman" pitchFamily="18" charset="0"/>
                <a:cs typeface="Times New Roman" pitchFamily="18" charset="0"/>
              </a:rPr>
              <a:t>Are there any restrictions on possible meanings </a:t>
            </a:r>
            <a:r>
              <a:rPr lang="en-US" sz="1600" b="1" dirty="0" smtClean="0">
                <a:latin typeface="Times New Roman" pitchFamily="18" charset="0"/>
                <a:cs typeface="Times New Roman" pitchFamily="18" charset="0"/>
              </a:rPr>
              <a:t>forwards </a:t>
            </a:r>
            <a:r>
              <a:rPr lang="en-US" sz="1600" b="1" dirty="0">
                <a:latin typeface="Times New Roman" pitchFamily="18" charset="0"/>
                <a:cs typeface="Times New Roman" pitchFamily="18" charset="0"/>
              </a:rPr>
              <a:t>?</a:t>
            </a:r>
          </a:p>
          <a:p>
            <a:endParaRPr lang="en-US" sz="1600" b="1" dirty="0">
              <a:latin typeface="Times New Roman" pitchFamily="18" charset="0"/>
              <a:cs typeface="Times New Roman" pitchFamily="18" charset="0"/>
            </a:endParaRPr>
          </a:p>
          <a:p>
            <a:pPr marL="285750" indent="-285750">
              <a:buFont typeface="Arial" pitchFamily="34" charset="0"/>
              <a:buChar char="•"/>
            </a:pPr>
            <a:r>
              <a:rPr lang="en-US" sz="1600" b="1" dirty="0">
                <a:latin typeface="Times New Roman" pitchFamily="18" charset="0"/>
                <a:cs typeface="Times New Roman" pitchFamily="18" charset="0"/>
              </a:rPr>
              <a:t>It may be thought that no language could possibly have a word meaning </a:t>
            </a:r>
            <a:r>
              <a:rPr lang="en-US" sz="1600" b="1" dirty="0" smtClean="0">
                <a:latin typeface="Times New Roman" pitchFamily="18" charset="0"/>
                <a:cs typeface="Times New Roman" pitchFamily="18" charset="0"/>
              </a:rPr>
              <a:t> for </a:t>
            </a:r>
            <a:r>
              <a:rPr lang="en-US" sz="1600" b="1" dirty="0">
                <a:latin typeface="Times New Roman" pitchFamily="18" charset="0"/>
                <a:cs typeface="Times New Roman" pitchFamily="18" charset="0"/>
              </a:rPr>
              <a:t>instance  “  to face west on a sunny morning while </a:t>
            </a:r>
            <a:r>
              <a:rPr lang="en-US" sz="1600" b="1" dirty="0" smtClean="0">
                <a:latin typeface="Times New Roman" pitchFamily="18" charset="0"/>
                <a:cs typeface="Times New Roman" pitchFamily="18" charset="0"/>
              </a:rPr>
              <a:t>doing </a:t>
            </a:r>
            <a:r>
              <a:rPr lang="en-US" sz="1600" b="1" dirty="0">
                <a:latin typeface="Times New Roman" pitchFamily="18" charset="0"/>
                <a:cs typeface="Times New Roman" pitchFamily="18" charset="0"/>
              </a:rPr>
              <a:t>something </a:t>
            </a:r>
            <a:r>
              <a:rPr lang="en-US" sz="1600" b="1" dirty="0" smtClean="0">
                <a:latin typeface="Times New Roman" pitchFamily="18" charset="0"/>
                <a:cs typeface="Times New Roman" pitchFamily="18" charset="0"/>
              </a:rPr>
              <a:t>   quickly </a:t>
            </a:r>
            <a:r>
              <a:rPr lang="en-US" sz="1600" b="1" dirty="0">
                <a:latin typeface="Times New Roman" pitchFamily="18" charset="0"/>
                <a:cs typeface="Times New Roman" pitchFamily="18" charset="0"/>
              </a:rPr>
              <a:t>”</a:t>
            </a:r>
          </a:p>
          <a:p>
            <a:endParaRPr lang="en-US" sz="1600" b="1" dirty="0">
              <a:latin typeface="Times New Roman" pitchFamily="18" charset="0"/>
              <a:cs typeface="Times New Roman" pitchFamily="18" charset="0"/>
            </a:endParaRPr>
          </a:p>
          <a:p>
            <a:pPr marL="285750" indent="-285750">
              <a:buFont typeface="Arial" pitchFamily="34" charset="0"/>
              <a:buChar char="•"/>
            </a:pPr>
            <a:r>
              <a:rPr lang="en-US" sz="1600" b="1" dirty="0">
                <a:latin typeface="Times New Roman" pitchFamily="18" charset="0"/>
                <a:cs typeface="Times New Roman" pitchFamily="18" charset="0"/>
              </a:rPr>
              <a:t>Language have words , at least partly , because in the cultures they serve , the meaning such words carry need to be communicated </a:t>
            </a:r>
          </a:p>
          <a:p>
            <a:endParaRPr lang="en-US" sz="1600" b="1" dirty="0">
              <a:latin typeface="Times New Roman" pitchFamily="18" charset="0"/>
              <a:cs typeface="Times New Roman" pitchFamily="18" charset="0"/>
            </a:endParaRPr>
          </a:p>
          <a:p>
            <a:pPr marL="285750" indent="-285750">
              <a:buFont typeface="Arial" pitchFamily="34" charset="0"/>
              <a:buChar char="•"/>
            </a:pPr>
            <a:r>
              <a:rPr lang="en-US" sz="1600" b="1" dirty="0">
                <a:latin typeface="Times New Roman" pitchFamily="18" charset="0"/>
                <a:cs typeface="Times New Roman" pitchFamily="18" charset="0"/>
              </a:rPr>
              <a:t>The word could designate a specific sort of act of disrespect towards the </a:t>
            </a:r>
            <a:r>
              <a:rPr lang="en-US" sz="1600" b="1" dirty="0" smtClean="0">
                <a:latin typeface="Times New Roman" pitchFamily="18" charset="0"/>
                <a:cs typeface="Times New Roman" pitchFamily="18" charset="0"/>
              </a:rPr>
              <a:t> Sun </a:t>
            </a:r>
            <a:r>
              <a:rPr lang="en-US" sz="1600" b="1" dirty="0">
                <a:latin typeface="Times New Roman" pitchFamily="18" charset="0"/>
                <a:cs typeface="Times New Roman" pitchFamily="18" charset="0"/>
              </a:rPr>
              <a:t>God which carried specific penalties. If we take into </a:t>
            </a:r>
            <a:r>
              <a:rPr lang="en-US" sz="1600" b="1" dirty="0" smtClean="0">
                <a:latin typeface="Times New Roman" pitchFamily="18" charset="0"/>
                <a:cs typeface="Times New Roman" pitchFamily="18" charset="0"/>
              </a:rPr>
              <a:t>account </a:t>
            </a:r>
            <a:r>
              <a:rPr lang="en-US" sz="1600" b="1" dirty="0">
                <a:latin typeface="Times New Roman" pitchFamily="18" charset="0"/>
                <a:cs typeface="Times New Roman" pitchFamily="18" charset="0"/>
              </a:rPr>
              <a:t>the </a:t>
            </a:r>
            <a:r>
              <a:rPr lang="en-US" sz="1600" b="1" dirty="0" smtClean="0">
                <a:latin typeface="Times New Roman" pitchFamily="18" charset="0"/>
                <a:cs typeface="Times New Roman" pitchFamily="18" charset="0"/>
              </a:rPr>
              <a:t>      possibility </a:t>
            </a:r>
            <a:r>
              <a:rPr lang="en-US" sz="1600" b="1" dirty="0">
                <a:latin typeface="Times New Roman" pitchFamily="18" charset="0"/>
                <a:cs typeface="Times New Roman" pitchFamily="18" charset="0"/>
              </a:rPr>
              <a:t>of outlandish (to us ) religious beliefs , it is clear that the scope for </a:t>
            </a:r>
            <a:r>
              <a:rPr lang="en-US" sz="1600" b="1" dirty="0" smtClean="0">
                <a:latin typeface="Times New Roman" pitchFamily="18" charset="0"/>
                <a:cs typeface="Times New Roman" pitchFamily="18" charset="0"/>
              </a:rPr>
              <a:t>  improbable </a:t>
            </a:r>
            <a:r>
              <a:rPr lang="en-US" sz="1600" b="1" dirty="0">
                <a:latin typeface="Times New Roman" pitchFamily="18" charset="0"/>
                <a:cs typeface="Times New Roman" pitchFamily="18" charset="0"/>
              </a:rPr>
              <a:t>word meaning of this sort is (almost) unlimited. </a:t>
            </a:r>
          </a:p>
          <a:p>
            <a:endParaRPr lang="en-US" sz="1600" b="1" dirty="0">
              <a:latin typeface="Times New Roman" pitchFamily="18" charset="0"/>
              <a:cs typeface="Times New Roman" pitchFamily="18" charset="0"/>
            </a:endParaRPr>
          </a:p>
        </p:txBody>
      </p:sp>
    </p:spTree>
    <p:extLst>
      <p:ext uri="{BB962C8B-B14F-4D97-AF65-F5344CB8AC3E}">
        <p14:creationId xmlns:p14="http://schemas.microsoft.com/office/powerpoint/2010/main" val="3563869587"/>
      </p:ext>
    </p:extLst>
  </p:cSld>
  <p:clrMapOvr>
    <a:masterClrMapping/>
  </p:clrMapOvr>
</p:sld>
</file>

<file path=ppt/theme/theme1.xml><?xml version="1.0" encoding="utf-8"?>
<a:theme xmlns:a="http://schemas.openxmlformats.org/drawingml/2006/main" name="Cover and End Slide Master">
  <a:themeElements>
    <a:clrScheme name="ALLPPT-COLOR-A06">
      <a:dk1>
        <a:sysClr val="windowText" lastClr="000000"/>
      </a:dk1>
      <a:lt1>
        <a:sysClr val="window" lastClr="FFFFFF"/>
      </a:lt1>
      <a:dk2>
        <a:srgbClr val="1F497D"/>
      </a:dk2>
      <a:lt2>
        <a:srgbClr val="EEECE1"/>
      </a:lt2>
      <a:accent1>
        <a:srgbClr val="E62949"/>
      </a:accent1>
      <a:accent2>
        <a:srgbClr val="F07624"/>
      </a:accent2>
      <a:accent3>
        <a:srgbClr val="F4BD2D"/>
      </a:accent3>
      <a:accent4>
        <a:srgbClr val="1ED4DE"/>
      </a:accent4>
      <a:accent5>
        <a:srgbClr val="1C7DE1"/>
      </a:accent5>
      <a:accent6>
        <a:srgbClr val="CBCBCB"/>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s Slide Master">
  <a:themeElements>
    <a:clrScheme name="ALLPPT-COLOR-A06">
      <a:dk1>
        <a:sysClr val="windowText" lastClr="000000"/>
      </a:dk1>
      <a:lt1>
        <a:sysClr val="window" lastClr="FFFFFF"/>
      </a:lt1>
      <a:dk2>
        <a:srgbClr val="1F497D"/>
      </a:dk2>
      <a:lt2>
        <a:srgbClr val="EEECE1"/>
      </a:lt2>
      <a:accent1>
        <a:srgbClr val="E62949"/>
      </a:accent1>
      <a:accent2>
        <a:srgbClr val="F07624"/>
      </a:accent2>
      <a:accent3>
        <a:srgbClr val="F4BD2D"/>
      </a:accent3>
      <a:accent4>
        <a:srgbClr val="1ED4DE"/>
      </a:accent4>
      <a:accent5>
        <a:srgbClr val="1C7DE1"/>
      </a:accent5>
      <a:accent6>
        <a:srgbClr val="CBCBCB"/>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Section Break Slide Master">
  <a:themeElements>
    <a:clrScheme name="ALLPPT-COLOR-A06">
      <a:dk1>
        <a:sysClr val="windowText" lastClr="000000"/>
      </a:dk1>
      <a:lt1>
        <a:sysClr val="window" lastClr="FFFFFF"/>
      </a:lt1>
      <a:dk2>
        <a:srgbClr val="1F497D"/>
      </a:dk2>
      <a:lt2>
        <a:srgbClr val="EEECE1"/>
      </a:lt2>
      <a:accent1>
        <a:srgbClr val="E62949"/>
      </a:accent1>
      <a:accent2>
        <a:srgbClr val="F07624"/>
      </a:accent2>
      <a:accent3>
        <a:srgbClr val="F4BD2D"/>
      </a:accent3>
      <a:accent4>
        <a:srgbClr val="1ED4DE"/>
      </a:accent4>
      <a:accent5>
        <a:srgbClr val="1C7DE1"/>
      </a:accent5>
      <a:accent6>
        <a:srgbClr val="CBCBCB"/>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1459</TotalTime>
  <Words>2620</Words>
  <Application>Microsoft Office PowerPoint</Application>
  <PresentationFormat>On-screen Show (16:9)</PresentationFormat>
  <Paragraphs>221</Paragraphs>
  <Slides>26</Slides>
  <Notes>1</Notes>
  <HiddenSlides>0</HiddenSlides>
  <MMClips>0</MMClips>
  <ScaleCrop>false</ScaleCrop>
  <HeadingPairs>
    <vt:vector size="4" baseType="variant">
      <vt:variant>
        <vt:lpstr>Theme</vt:lpstr>
      </vt:variant>
      <vt:variant>
        <vt:i4>3</vt:i4>
      </vt:variant>
      <vt:variant>
        <vt:lpstr>Slide Titles</vt:lpstr>
      </vt:variant>
      <vt:variant>
        <vt:i4>26</vt:i4>
      </vt:variant>
    </vt:vector>
  </HeadingPairs>
  <TitlesOfParts>
    <vt:vector size="29" baseType="lpstr">
      <vt:lpstr>Cover and End Slide Master</vt:lpstr>
      <vt:lpstr>Contents Slide Master</vt:lpstr>
      <vt:lpstr>Section Break Slide Master</vt:lpstr>
      <vt:lpstr>Words and their meanings  Presented By    Sanar Mohamed Thamer </vt:lpstr>
      <vt:lpstr>Introduction to lexical semantics   </vt:lpstr>
      <vt:lpstr>PowerPoint Presentation</vt:lpstr>
      <vt:lpstr>PowerPoint Presentation</vt:lpstr>
      <vt:lpstr>The possibilities for the insertion of new materials are in follows  </vt:lpstr>
      <vt:lpstr>What is the difference between lexical (word forms ) and non lexical  (lexemes ) ? </vt:lpstr>
      <vt:lpstr>Lexical and grammatical meaning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Approaches to lexical semantics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googleslidesppt.com;allppt.com</dc:creator>
  <cp:lastModifiedBy>dell</cp:lastModifiedBy>
  <cp:revision>131</cp:revision>
  <dcterms:created xsi:type="dcterms:W3CDTF">2016-12-01T00:32:25Z</dcterms:created>
  <dcterms:modified xsi:type="dcterms:W3CDTF">2018-11-02T14:36:54Z</dcterms:modified>
</cp:coreProperties>
</file>