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8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87" autoAdjust="0"/>
    <p:restoredTop sz="94660"/>
  </p:normalViewPr>
  <p:slideViewPr>
    <p:cSldViewPr snapToGrid="0">
      <p:cViewPr>
        <p:scale>
          <a:sx n="70" d="100"/>
          <a:sy n="70" d="100"/>
        </p:scale>
        <p:origin x="4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608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271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846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2502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271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614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52437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864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3328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0864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287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3969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1561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2152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7161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745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01744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569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4056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53811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308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553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596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676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8896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730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268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68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1899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94DF1D4-BD21-4426-802E-CEEF5364C808}" type="datetimeFigureOut">
              <a:rPr lang="ar-IQ" smtClean="0"/>
              <a:t>23/01/1440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8E41E-FACF-47E3-B0E4-AA05C9535C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2989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11667" r="6251" b="70000"/>
          <a:stretch/>
        </p:blipFill>
        <p:spPr>
          <a:xfrm>
            <a:off x="622300" y="723900"/>
            <a:ext cx="10731500" cy="1751806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977900" y="1027906"/>
            <a:ext cx="100203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000" dirty="0" smtClean="0">
                <a:latin typeface="Algerian" panose="04020705040A02060702" pitchFamily="82" charset="0"/>
              </a:rPr>
              <a:t>Types of meanings</a:t>
            </a:r>
            <a:endParaRPr lang="ar-IQ" sz="8000" dirty="0">
              <a:latin typeface="Algerian" panose="04020705040A02060702" pitchFamily="82" charset="0"/>
            </a:endParaRPr>
          </a:p>
        </p:txBody>
      </p:sp>
      <p:pic>
        <p:nvPicPr>
          <p:cNvPr id="1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8" t="11667" r="6251" b="70000"/>
          <a:stretch/>
        </p:blipFill>
        <p:spPr>
          <a:xfrm>
            <a:off x="555009" y="4279900"/>
            <a:ext cx="6934200" cy="2194718"/>
          </a:xfrm>
          <a:prstGeom prst="rect">
            <a:avLst/>
          </a:prstGeom>
        </p:spPr>
      </p:pic>
      <p:sp>
        <p:nvSpPr>
          <p:cNvPr id="16" name="Title 2"/>
          <p:cNvSpPr txBox="1">
            <a:spLocks/>
          </p:cNvSpPr>
          <p:nvPr/>
        </p:nvSpPr>
        <p:spPr>
          <a:xfrm>
            <a:off x="812800" y="5402659"/>
            <a:ext cx="4882042" cy="782995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ritannic Bold" panose="020B0903060703020204" pitchFamily="34" charset="0"/>
              </a:rPr>
              <a:t>Amna Hussein Ali   </a:t>
            </a:r>
            <a:br>
              <a:rPr lang="en-US" sz="3200" b="1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ritannic Bold" panose="020B0903060703020204" pitchFamily="34" charset="0"/>
              </a:rPr>
            </a:br>
            <a:r>
              <a:rPr lang="en-US" sz="3200" b="1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ritannic Bold" panose="020B0903060703020204" pitchFamily="34" charset="0"/>
              </a:rPr>
              <a:t>MA Student 2018 . 2019</a:t>
            </a:r>
            <a:endParaRPr lang="en-US" sz="3200" b="1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71058" y="4430971"/>
            <a:ext cx="2088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u="sng" spc="50" dirty="0">
                <a:ln w="0"/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ahnschrift Condensed" panose="020B0502040204020203" pitchFamily="34" charset="0"/>
              </a:rPr>
              <a:t>Presented by : </a:t>
            </a:r>
            <a:endParaRPr lang="ar-IQ" sz="2800" b="1" spc="50" dirty="0">
              <a:ln w="0"/>
              <a:solidFill>
                <a:schemeClr val="accent5">
                  <a:lumMod val="50000"/>
                </a:schemeClr>
              </a:solidFill>
              <a:effectLst>
                <a:glow rad="101600">
                  <a:schemeClr val="tx1">
                    <a:alpha val="60000"/>
                  </a:schemeClr>
                </a:glow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33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H="1">
            <a:off x="2087245" y="8890000"/>
            <a:ext cx="335915" cy="22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449830" y="8890000"/>
            <a:ext cx="284480" cy="22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491230" y="8881110"/>
            <a:ext cx="335915" cy="22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853815" y="8881110"/>
            <a:ext cx="284480" cy="224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2054" y="1162104"/>
            <a:ext cx="113948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Consists of the associations a word acquires on account of the meanings of words which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 to occur in its environment.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5702" y="1846763"/>
            <a:ext cx="10747098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Pretty      /       Handsome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Woman      good looking         man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Quasi   - synonymous verbs.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all differences in potential Co-occurrence need to be explained.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(collecative meaning is an idiosyncratic property of individual words).</a:t>
            </a:r>
            <a:endParaRPr kumimoji="0" lang="en-US" sz="3600" b="0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725839" y="2328444"/>
            <a:ext cx="532261" cy="6320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258100" y="2316955"/>
            <a:ext cx="661534" cy="6435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01355" y="2325878"/>
            <a:ext cx="731958" cy="6346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810343" y="2328444"/>
            <a:ext cx="673311" cy="6320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3084" y="4005580"/>
            <a:ext cx="2133809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Wonder / stroll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Tremble   / quiver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21744" y="5189516"/>
            <a:ext cx="339384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273050" lvl="0"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Stylistic differences.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3050" lvl="0"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Conceptual differences.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097282" y="277913"/>
            <a:ext cx="542612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7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Collecative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 Meaning</a:t>
            </a:r>
            <a:endParaRPr lang="ar-IQ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Reflected </a:t>
            </a:r>
            <a:r>
              <a:rPr lang="en-US" b="1" dirty="0"/>
              <a:t>, </a:t>
            </a:r>
            <a:r>
              <a:rPr lang="en-US" b="1" dirty="0" smtClean="0"/>
              <a:t>collocative </a:t>
            </a:r>
            <a:r>
              <a:rPr lang="en-US" b="1" dirty="0"/>
              <a:t>, </a:t>
            </a:r>
            <a:r>
              <a:rPr lang="en-US" b="1" dirty="0" smtClean="0"/>
              <a:t>affective </a:t>
            </a:r>
            <a:r>
              <a:rPr lang="en-US" b="1" dirty="0"/>
              <a:t>, social meaning , all have more in conceptual meaning , why .</a:t>
            </a:r>
            <a:endParaRPr lang="en-US" dirty="0"/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b="1" dirty="0" smtClean="0"/>
              <a:t>The </a:t>
            </a:r>
            <a:r>
              <a:rPr lang="en-US" b="1" dirty="0"/>
              <a:t>same open – ended, variable character.</a:t>
            </a:r>
            <a:endParaRPr lang="en-US" dirty="0"/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smtClean="0"/>
              <a:t>Lend </a:t>
            </a:r>
            <a:r>
              <a:rPr lang="en-US" b="1" dirty="0"/>
              <a:t>themselves to analysis.</a:t>
            </a:r>
            <a:endParaRPr lang="en-US" dirty="0"/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 </a:t>
            </a:r>
            <a:r>
              <a:rPr lang="en-US" b="1" dirty="0" smtClean="0"/>
              <a:t>Contrast </a:t>
            </a:r>
            <a:r>
              <a:rPr lang="en-US" b="1" dirty="0"/>
              <a:t>with conceptual meaning ( requires the postulation of </a:t>
            </a:r>
            <a:r>
              <a:rPr lang="en-US" b="1" dirty="0" smtClean="0"/>
              <a:t> </a:t>
            </a:r>
          </a:p>
          <a:p>
            <a:pPr marL="0" lvl="0" indent="0" algn="l" rtl="0">
              <a:buNone/>
            </a:pPr>
            <a:r>
              <a:rPr lang="en-US" b="1" dirty="0" smtClean="0"/>
              <a:t>     intricate </a:t>
            </a:r>
            <a:r>
              <a:rPr lang="en-US" b="1" dirty="0"/>
              <a:t>mental structures) </a:t>
            </a:r>
            <a:endParaRPr lang="en-US" dirty="0"/>
          </a:p>
          <a:p>
            <a:pPr marL="0" lvl="0" indent="0" algn="l" rtl="0">
              <a:buNone/>
            </a:pPr>
            <a:r>
              <a:rPr lang="en-US" b="1" dirty="0" smtClean="0"/>
              <a:t>Associative </a:t>
            </a:r>
            <a:r>
              <a:rPr lang="en-US" b="1" dirty="0"/>
              <a:t>meaning can be studied systematically only by </a:t>
            </a:r>
            <a:endParaRPr lang="en-US" b="1" dirty="0" smtClean="0"/>
          </a:p>
          <a:p>
            <a:pPr marL="0" lv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approximative </a:t>
            </a:r>
            <a:r>
              <a:rPr lang="en-US" b="1" dirty="0"/>
              <a:t>statistical techniques.</a:t>
            </a:r>
            <a:endParaRPr lang="en-US" dirty="0"/>
          </a:p>
          <a:p>
            <a:pPr algn="l"/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52716" y="583584"/>
            <a:ext cx="542612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850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Associative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Meaning</a:t>
            </a:r>
            <a:endParaRPr lang="ar-IQ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305" y="1460314"/>
            <a:ext cx="11768919" cy="5268032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dirty="0" smtClean="0"/>
              <a:t>  {</a:t>
            </a:r>
            <a:r>
              <a:rPr lang="en-US" sz="2400" b="1" dirty="0"/>
              <a:t>Devised a technique for plotting meaning in terms of a multidimensional semantic </a:t>
            </a:r>
            <a:r>
              <a:rPr lang="en-US" sz="2400" b="1" dirty="0" smtClean="0"/>
              <a:t>space}</a:t>
            </a:r>
            <a:endParaRPr lang="en-US" sz="2400" b="1" dirty="0"/>
          </a:p>
          <a:p>
            <a:pPr marL="0" indent="0" algn="l" rtl="0">
              <a:buNone/>
            </a:pPr>
            <a:r>
              <a:rPr lang="en-US" sz="2000" b="1" dirty="0" smtClean="0"/>
              <a:t>     </a:t>
            </a:r>
            <a:r>
              <a:rPr lang="en-US" sz="2400" b="1" dirty="0"/>
              <a:t>using data Speakers judgments recorded – seven – point scales.</a:t>
            </a:r>
          </a:p>
          <a:p>
            <a:pPr marL="0" indent="0" algn="l" rtl="0">
              <a:buNone/>
            </a:pPr>
            <a:r>
              <a:rPr lang="en-US" sz="2000" b="1" dirty="0" smtClean="0"/>
              <a:t>     </a:t>
            </a:r>
            <a:r>
              <a:rPr lang="en-US" sz="3200" b="1" dirty="0" smtClean="0"/>
              <a:t>          </a:t>
            </a:r>
            <a:r>
              <a:rPr lang="en-US" sz="2000" b="1" dirty="0" smtClean="0"/>
              <a:t>               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2000" b="1" dirty="0" smtClean="0"/>
              <a:t>          Good    </a:t>
            </a:r>
            <a:r>
              <a:rPr lang="en-US" sz="2000" b="1" dirty="0"/>
              <a:t>………: </a:t>
            </a:r>
            <a:r>
              <a:rPr lang="en-US" sz="2000" b="1" dirty="0" smtClean="0"/>
              <a:t>………: ………: ………: ………: ………: </a:t>
            </a:r>
            <a:r>
              <a:rPr lang="en-US" sz="2000" b="1" dirty="0" smtClean="0"/>
              <a:t>… bad </a:t>
            </a:r>
            <a:endParaRPr lang="en-US" sz="2000" b="1" dirty="0"/>
          </a:p>
          <a:p>
            <a:pPr marL="0" indent="0" algn="l" rtl="0">
              <a:buNone/>
            </a:pPr>
            <a:r>
              <a:rPr lang="en-US" sz="2000" b="1" dirty="0" smtClean="0"/>
              <a:t>          Hard     </a:t>
            </a:r>
            <a:r>
              <a:rPr lang="en-US" sz="2000" b="1" dirty="0" smtClean="0"/>
              <a:t>………: ………: ………: ………: ………: ………: … </a:t>
            </a:r>
            <a:r>
              <a:rPr lang="en-US" sz="2000" b="1" dirty="0" smtClean="0"/>
              <a:t>soft</a:t>
            </a:r>
            <a:endParaRPr lang="en-US" sz="2000" b="1" dirty="0"/>
          </a:p>
          <a:p>
            <a:pPr marL="0" indent="0" algn="l" rtl="0">
              <a:buNone/>
            </a:pPr>
            <a:r>
              <a:rPr lang="en-US" sz="2000" b="1" dirty="0" smtClean="0"/>
              <a:t>          Passive </a:t>
            </a:r>
            <a:r>
              <a:rPr lang="en-US" sz="2000" b="1" dirty="0" smtClean="0"/>
              <a:t>………: ………: ………: ………: ………: ………: … </a:t>
            </a:r>
            <a:r>
              <a:rPr lang="en-US" sz="2000" b="1" dirty="0" smtClean="0"/>
              <a:t>active </a:t>
            </a:r>
            <a:endParaRPr lang="en-US" sz="2000" b="1" dirty="0"/>
          </a:p>
          <a:p>
            <a:pPr marL="0" indent="0" algn="l" rtl="0">
              <a:buNone/>
            </a:pPr>
            <a:r>
              <a:rPr lang="en-US" sz="2000" b="1" dirty="0" smtClean="0"/>
              <a:t>                           3           2         </a:t>
            </a:r>
            <a:r>
              <a:rPr lang="en-US" sz="2000" b="1" dirty="0"/>
              <a:t>1  </a:t>
            </a:r>
            <a:r>
              <a:rPr lang="en-US" sz="2000" b="1" dirty="0" smtClean="0"/>
              <a:t>       0          1          2         </a:t>
            </a:r>
            <a:r>
              <a:rPr lang="en-US" sz="2000" b="1" dirty="0"/>
              <a:t>3</a:t>
            </a:r>
          </a:p>
          <a:p>
            <a:pPr lvl="0" algn="l" rtl="0"/>
            <a:endParaRPr lang="en-US" sz="2000" b="1" dirty="0" smtClean="0"/>
          </a:p>
          <a:p>
            <a:pPr lvl="0" algn="l" rtl="0"/>
            <a:endParaRPr lang="en-US" sz="2000" b="1" dirty="0"/>
          </a:p>
          <a:p>
            <a:pPr marL="0" lvl="0" indent="0" algn="l" rtl="0">
              <a:buNone/>
            </a:pPr>
            <a:r>
              <a:rPr lang="en-US" sz="2000" b="1" dirty="0" smtClean="0"/>
              <a:t>        1- Evaluation (    good  </a:t>
            </a:r>
            <a:r>
              <a:rPr lang="en-US" sz="2000" b="1" dirty="0"/>
              <a:t>/ bad </a:t>
            </a:r>
            <a:r>
              <a:rPr lang="en-US" sz="2000" b="1" dirty="0" smtClean="0"/>
              <a:t>       )</a:t>
            </a:r>
            <a:endParaRPr lang="en-US" sz="2000" b="1" dirty="0"/>
          </a:p>
          <a:p>
            <a:pPr marL="0" lvl="0" indent="0" algn="l" rtl="0">
              <a:buNone/>
            </a:pPr>
            <a:r>
              <a:rPr lang="en-US" sz="2000" b="1" dirty="0" smtClean="0"/>
              <a:t>        2- Potency     (     hard  / soft        )</a:t>
            </a:r>
            <a:endParaRPr lang="en-US" sz="2000" b="1" dirty="0"/>
          </a:p>
          <a:p>
            <a:pPr marL="0" lvl="0" indent="0" algn="l" rtl="0">
              <a:buNone/>
            </a:pPr>
            <a:r>
              <a:rPr lang="en-US" sz="2000" b="1" dirty="0" smtClean="0"/>
              <a:t>        3- Activity      (   </a:t>
            </a:r>
            <a:r>
              <a:rPr lang="en-US" sz="2000" b="1" dirty="0"/>
              <a:t>active / </a:t>
            </a:r>
            <a:r>
              <a:rPr lang="en-US" sz="2000" b="1" dirty="0" smtClean="0"/>
              <a:t>passive  )</a:t>
            </a:r>
            <a:endParaRPr lang="en-US" sz="2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29807" y="460660"/>
            <a:ext cx="6249537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Osgood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and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Sulci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Proposal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019877" y="2347414"/>
            <a:ext cx="1269242" cy="3957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Bagpipe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8559" y="4548793"/>
            <a:ext cx="2251877" cy="39578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/>
              <a:t>Three Dimensions: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03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is the meaning which is communicated by the way in which a speaker or writer organizes the message in terms of </a:t>
            </a:r>
            <a:r>
              <a:rPr lang="en-US" sz="4000" b="1" u="sng" dirty="0" smtClean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ordering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, </a:t>
            </a:r>
            <a:r>
              <a:rPr lang="en-US" sz="4000" b="1" u="sng" dirty="0" smtClean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focus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, and </a:t>
            </a:r>
            <a:r>
              <a:rPr lang="en-US" sz="4000" b="1" u="sng" dirty="0" smtClean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emphasis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. </a:t>
            </a:r>
          </a:p>
          <a:p>
            <a:pPr algn="just" rtl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2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Mrs. Bessie smith donated the first </a:t>
            </a:r>
            <a:r>
              <a:rPr lang="en-US" sz="4000" b="1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prize (active) </a:t>
            </a:r>
          </a:p>
          <a:p>
            <a:pPr marL="0" indent="0" algn="just" rtl="0">
              <a:buNone/>
            </a:pPr>
            <a:r>
              <a:rPr lang="en-US" sz="4000" b="1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     The first prize was donated by mrs. bessie smith </a:t>
            </a:r>
            <a:r>
              <a:rPr lang="en-US" sz="40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(passive).</a:t>
            </a:r>
          </a:p>
          <a:p>
            <a:pPr marL="0" indent="450850" algn="just" rtl="0">
              <a:buNone/>
            </a:pPr>
            <a:r>
              <a:rPr lang="en-US" sz="43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1- </a:t>
            </a:r>
            <a:r>
              <a:rPr lang="en-US" sz="4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Have different communicative values (different contexts) </a:t>
            </a:r>
          </a:p>
          <a:p>
            <a:pPr marL="0" indent="450850" algn="just" rtl="0">
              <a:buNone/>
            </a:pPr>
            <a:r>
              <a:rPr lang="en-US" sz="43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2-</a:t>
            </a:r>
            <a:r>
              <a:rPr lang="en-US" sz="4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The active sentence answers what did mrs. bessie smith donate ? </a:t>
            </a:r>
          </a:p>
          <a:p>
            <a:pPr marL="0" indent="450850" algn="just" rtl="0">
              <a:buNone/>
            </a:pPr>
            <a:r>
              <a:rPr lang="en-US" sz="43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3-</a:t>
            </a:r>
            <a:r>
              <a:rPr lang="en-US" sz="4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The passive sentence answers who was the first prize donated by ? </a:t>
            </a:r>
          </a:p>
          <a:p>
            <a:pPr marL="0" indent="450850" algn="just" rtl="0">
              <a:buNone/>
            </a:pPr>
            <a:r>
              <a:rPr lang="en-US" sz="43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4-</a:t>
            </a:r>
            <a:r>
              <a:rPr lang="en-US" sz="4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Have the same truth conditions</a:t>
            </a:r>
            <a:endParaRPr lang="ar-IQ" sz="40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52716" y="583584"/>
            <a:ext cx="542612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925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Thematic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Meaning</a:t>
            </a:r>
            <a:endParaRPr lang="ar-IQ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2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14149"/>
            <a:ext cx="10789693" cy="595042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Thematic  meaning  is either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: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a </a:t>
            </a:r>
            <a:r>
              <a:rPr lang="en-US" b="1" dirty="0"/>
              <a:t>matter of choice </a:t>
            </a:r>
            <a:r>
              <a:rPr lang="en-US" b="1" dirty="0" smtClean="0"/>
              <a:t>between alternative </a:t>
            </a:r>
            <a:r>
              <a:rPr lang="en-US" b="1" dirty="0"/>
              <a:t>grammatical </a:t>
            </a:r>
            <a:r>
              <a:rPr lang="en-US" b="1" dirty="0" smtClean="0"/>
              <a:t>construction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 A </a:t>
            </a:r>
            <a:r>
              <a:rPr lang="en-US" b="1" dirty="0">
                <a:solidFill>
                  <a:srgbClr val="C00000"/>
                </a:solidFill>
              </a:rPr>
              <a:t>man is waiting in the hall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there is a man waiting in the hall 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can </a:t>
            </a:r>
            <a:r>
              <a:rPr lang="en-US" b="1" dirty="0"/>
              <a:t>be contrived by lexical means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Substitute Belong </a:t>
            </a:r>
            <a:r>
              <a:rPr lang="en-US" b="1" dirty="0"/>
              <a:t>to for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Owns</a:t>
            </a:r>
            <a:r>
              <a:rPr lang="en-US" b="1" dirty="0" smtClean="0"/>
              <a:t>)</a:t>
            </a:r>
          </a:p>
          <a:p>
            <a:pPr marL="0" indent="0" algn="l" rtl="0">
              <a:buNone/>
            </a:pPr>
            <a:r>
              <a:rPr lang="en-US" b="1" dirty="0" smtClean="0"/>
              <a:t>   </a:t>
            </a:r>
            <a:r>
              <a:rPr lang="en-US" b="1" dirty="0">
                <a:solidFill>
                  <a:srgbClr val="00B0F0"/>
                </a:solidFill>
              </a:rPr>
              <a:t>my brother owns the largest shop in the town </a:t>
            </a:r>
          </a:p>
          <a:p>
            <a:pPr marL="0" indent="0" algn="l" rtl="0">
              <a:buNone/>
            </a:pPr>
            <a:r>
              <a:rPr lang="en-US" b="1" dirty="0" smtClean="0"/>
              <a:t>   </a:t>
            </a:r>
            <a:r>
              <a:rPr lang="en-US" b="1" dirty="0">
                <a:solidFill>
                  <a:srgbClr val="00B0F0"/>
                </a:solidFill>
              </a:rPr>
              <a:t>the largest shop in the town belongs to my brother 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It </a:t>
            </a:r>
            <a:r>
              <a:rPr lang="en-US" b="1" dirty="0"/>
              <a:t>is stress and intonation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 Bill </a:t>
            </a:r>
            <a:r>
              <a:rPr lang="en-US" b="1" dirty="0">
                <a:solidFill>
                  <a:srgbClr val="002060"/>
                </a:solidFill>
              </a:rPr>
              <a:t>uses an electric </a:t>
            </a:r>
            <a:r>
              <a:rPr lang="en-US" b="1" dirty="0" smtClean="0">
                <a:solidFill>
                  <a:srgbClr val="002060"/>
                </a:solidFill>
              </a:rPr>
              <a:t>razor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 The Kind </a:t>
            </a:r>
            <a:r>
              <a:rPr lang="en-US" b="1" dirty="0">
                <a:solidFill>
                  <a:srgbClr val="002060"/>
                </a:solidFill>
              </a:rPr>
              <a:t>of razor that bill uses is an electric one.</a:t>
            </a:r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67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018" y="1405720"/>
            <a:ext cx="10967113" cy="5227092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b="1" dirty="0" smtClean="0"/>
              <a:t>Problems Of Separating Conceptual Meaning From The More Peripheral Categories. </a:t>
            </a:r>
          </a:p>
          <a:p>
            <a:pPr marL="0" indent="0" algn="just" rtl="0">
              <a:buNone/>
            </a:pPr>
            <a:r>
              <a:rPr lang="en-US" b="1" dirty="0" smtClean="0"/>
              <a:t>The Difficulty Of Delimiting Conceptual From Connotative Meaning:</a:t>
            </a:r>
          </a:p>
          <a:p>
            <a:pPr marL="0" indent="0" algn="just" rtl="0"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b="1" dirty="0" smtClean="0"/>
          </a:p>
          <a:p>
            <a:pPr algn="just" rtl="0">
              <a:buFont typeface="Wingdings" panose="05000000000000000000" pitchFamily="2" charset="2"/>
              <a:buChar char="v"/>
            </a:pPr>
            <a:r>
              <a:rPr lang="en-US" b="1" dirty="0" smtClean="0"/>
              <a:t>He Stuck The Key In His Pocket.</a:t>
            </a:r>
          </a:p>
          <a:p>
            <a:pPr algn="just" rtl="0">
              <a:buFont typeface="Wingdings" panose="05000000000000000000" pitchFamily="2" charset="2"/>
              <a:buChar char="v"/>
            </a:pPr>
            <a:r>
              <a:rPr lang="en-US" b="1" dirty="0" smtClean="0"/>
              <a:t>He Put The Key In His Pocked.</a:t>
            </a:r>
          </a:p>
          <a:p>
            <a:pPr marL="0" indent="0" algn="just" rtl="0">
              <a:buNone/>
            </a:pPr>
            <a:r>
              <a:rPr lang="en-US" b="1" dirty="0" smtClean="0"/>
              <a:t>                                                               But </a:t>
            </a:r>
          </a:p>
          <a:p>
            <a:pPr algn="just" rtl="0">
              <a:buFontTx/>
              <a:buChar char="-"/>
            </a:pPr>
            <a:r>
              <a:rPr lang="en-US" b="1" dirty="0" smtClean="0"/>
              <a:t>The solution is to conclude that quasi _synonyms differ on at least  </a:t>
            </a:r>
          </a:p>
          <a:p>
            <a:pPr marL="0" indent="0" algn="just" rtl="0">
              <a:buNone/>
            </a:pPr>
            <a:r>
              <a:rPr lang="en-US" b="1" dirty="0" smtClean="0"/>
              <a:t>   two planes of meaning.</a:t>
            </a:r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29807" y="460660"/>
            <a:ext cx="6249537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850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Demarcation 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Problems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61067" y="2838735"/>
            <a:ext cx="7151422" cy="436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Conceptual And Socio-stylistic Meaning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50317" y="4319517"/>
            <a:ext cx="4531052" cy="436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 smtClean="0"/>
              <a:t>Conceptually Synonymous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769291" y="4319518"/>
            <a:ext cx="4531052" cy="43672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 smtClean="0"/>
              <a:t>Stylistically Different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5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76" y="1443485"/>
            <a:ext cx="11594908" cy="5216622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200" dirty="0" smtClean="0"/>
              <a:t>    </a:t>
            </a:r>
            <a:r>
              <a:rPr lang="en-US" sz="2200" b="1" dirty="0" smtClean="0"/>
              <a:t>Ideational   ---- Halliday </a:t>
            </a:r>
            <a:endParaRPr lang="en-US" sz="2200" dirty="0"/>
          </a:p>
          <a:p>
            <a:pPr marL="0" indent="0" algn="l" rtl="0">
              <a:buNone/>
            </a:pPr>
            <a:r>
              <a:rPr lang="en-US" sz="2200" b="1" dirty="0" smtClean="0"/>
              <a:t>    Descriptive </a:t>
            </a:r>
            <a:r>
              <a:rPr lang="en-US" sz="2200" b="1" dirty="0"/>
              <a:t>---- Lyons </a:t>
            </a:r>
            <a:endParaRPr lang="en-US" sz="2200" dirty="0"/>
          </a:p>
          <a:p>
            <a:pPr marL="0" indent="0" algn="l" rtl="0">
              <a:buNone/>
            </a:pPr>
            <a:r>
              <a:rPr lang="en-US" sz="2200" b="1" dirty="0" smtClean="0"/>
              <a:t>    Referential ---- </a:t>
            </a:r>
            <a:r>
              <a:rPr lang="en-US" sz="2200" b="1" dirty="0"/>
              <a:t>others </a:t>
            </a:r>
            <a:endParaRPr lang="en-US" sz="2200" dirty="0"/>
          </a:p>
          <a:p>
            <a:pPr marL="0" indent="0" algn="l" rtl="0">
              <a:buNone/>
            </a:pPr>
            <a:r>
              <a:rPr lang="en-US" sz="2200" b="1" dirty="0" smtClean="0"/>
              <a:t>    Logical</a:t>
            </a:r>
            <a:endParaRPr lang="en-US" sz="2200" dirty="0" smtClean="0"/>
          </a:p>
          <a:p>
            <a:pPr marL="0" indent="0" algn="l" rtl="0">
              <a:buNone/>
            </a:pPr>
            <a:endParaRPr lang="en-US" sz="2200" dirty="0" smtClean="0"/>
          </a:p>
          <a:p>
            <a:pPr marL="0" lvl="0" indent="0" algn="l" rtl="0">
              <a:buNone/>
            </a:pPr>
            <a:r>
              <a:rPr lang="en-US" sz="2200" b="1" dirty="0" smtClean="0"/>
              <a:t> 1- Determines </a:t>
            </a:r>
            <a:r>
              <a:rPr lang="en-US" sz="2200" b="1" dirty="0"/>
              <a:t>whether or not any proposition it express is true or false (logical and proposition).</a:t>
            </a:r>
            <a:endParaRPr lang="en-US" sz="2200" dirty="0"/>
          </a:p>
          <a:p>
            <a:pPr marL="0" lvl="0" indent="0" algn="l" rtl="0">
              <a:buNone/>
            </a:pPr>
            <a:r>
              <a:rPr lang="en-US" sz="2200" b="1" dirty="0" smtClean="0"/>
              <a:t> 2- Constrains </a:t>
            </a:r>
            <a:r>
              <a:rPr lang="en-US" sz="2200" b="1" dirty="0"/>
              <a:t>what the expression can be used to refer to. (referential) </a:t>
            </a:r>
            <a:endParaRPr lang="en-US" sz="2200" dirty="0"/>
          </a:p>
          <a:p>
            <a:pPr marL="0" lvl="0" indent="0" algn="l" rtl="0">
              <a:buNone/>
            </a:pPr>
            <a:r>
              <a:rPr lang="en-US" sz="2200" b="1" dirty="0"/>
              <a:t> </a:t>
            </a:r>
            <a:r>
              <a:rPr lang="en-US" sz="2200" b="1" dirty="0" smtClean="0"/>
              <a:t>3- It </a:t>
            </a:r>
            <a:r>
              <a:rPr lang="en-US" sz="2200" b="1" dirty="0"/>
              <a:t>is objective in the sense that it interposes a kind of distance between </a:t>
            </a:r>
            <a:r>
              <a:rPr lang="en-US" sz="2200" b="1" dirty="0" smtClean="0"/>
              <a:t>the Speaker and what  </a:t>
            </a:r>
          </a:p>
          <a:p>
            <a:pPr marL="0" lvl="0" indent="0" algn="l" rtl="0">
              <a:buNone/>
            </a:pPr>
            <a:r>
              <a:rPr lang="en-US" sz="2200" b="1" dirty="0"/>
              <a:t> </a:t>
            </a:r>
            <a:r>
              <a:rPr lang="en-US" sz="2200" b="1" dirty="0" smtClean="0"/>
              <a:t>     he says.  (displaced) </a:t>
            </a:r>
          </a:p>
          <a:p>
            <a:pPr marL="0" indent="0" algn="l" rtl="0">
              <a:buNone/>
            </a:pPr>
            <a:r>
              <a:rPr lang="en-US" sz="2200" b="1" dirty="0" smtClean="0"/>
              <a:t> 4- </a:t>
            </a:r>
            <a:r>
              <a:rPr lang="en-US" sz="2200" b="1" dirty="0"/>
              <a:t>It is fully conceptualized.</a:t>
            </a:r>
            <a:endParaRPr lang="en-US" sz="2200" dirty="0"/>
          </a:p>
          <a:p>
            <a:pPr marL="0" indent="0" algn="l" rtl="0">
              <a:buNone/>
            </a:pPr>
            <a:r>
              <a:rPr lang="en-US" sz="2200" b="1" dirty="0" smtClean="0"/>
              <a:t> 5- </a:t>
            </a:r>
            <a:r>
              <a:rPr lang="en-US" sz="2200" b="1" dirty="0"/>
              <a:t>Descriptive aspects of the meaning are exposed in the sense that they can be negated or </a:t>
            </a:r>
            <a:endParaRPr lang="en-US" sz="2200" b="1" dirty="0" smtClean="0"/>
          </a:p>
          <a:p>
            <a:pPr marL="0" indent="0" algn="l" rtl="0">
              <a:buNone/>
            </a:pPr>
            <a:r>
              <a:rPr lang="en-US" sz="2200" b="1" dirty="0"/>
              <a:t> </a:t>
            </a:r>
            <a:r>
              <a:rPr lang="en-US" sz="2200" b="1" dirty="0" smtClean="0"/>
              <a:t>    questioned.</a:t>
            </a:r>
            <a:endParaRPr lang="en-US" sz="2200" dirty="0"/>
          </a:p>
          <a:p>
            <a:pPr algn="l"/>
            <a:endParaRPr lang="ar-IQ" sz="2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29807" y="460660"/>
            <a:ext cx="6249537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Descriptive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Meaning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97411" y="3152634"/>
            <a:ext cx="2064792" cy="34119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000" b="1" dirty="0" smtClean="0"/>
              <a:t>Characteristics.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10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1382"/>
            <a:ext cx="10515600" cy="4675709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b="1" dirty="0" smtClean="0"/>
              <a:t>1- </a:t>
            </a:r>
            <a:r>
              <a:rPr lang="en-US" b="1" dirty="0" smtClean="0">
                <a:solidFill>
                  <a:srgbClr val="C00000"/>
                </a:solidFill>
              </a:rPr>
              <a:t>Intrinsic dimensions        </a:t>
            </a:r>
            <a:endParaRPr lang="en-US" b="1" dirty="0">
              <a:solidFill>
                <a:srgbClr val="C00000"/>
              </a:solidFill>
            </a:endParaRPr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smtClean="0"/>
              <a:t>Quality               (</a:t>
            </a:r>
            <a:r>
              <a:rPr lang="en-US" b="1" dirty="0"/>
              <a:t>red / green </a:t>
            </a:r>
            <a:r>
              <a:rPr lang="en-US" b="1" dirty="0" smtClean="0"/>
              <a:t>/ </a:t>
            </a:r>
            <a:r>
              <a:rPr lang="en-US" b="1" dirty="0"/>
              <a:t>walk / run )</a:t>
            </a:r>
            <a:endParaRPr lang="en-US" dirty="0"/>
          </a:p>
          <a:p>
            <a:pPr lvl="0" algn="l" rtl="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That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is not my father, that is my dad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 </a:t>
            </a:r>
            <a:r>
              <a:rPr lang="en-US" b="1" dirty="0" smtClean="0"/>
              <a:t>Intensity            (</a:t>
            </a:r>
            <a:r>
              <a:rPr lang="en-US" b="1" dirty="0"/>
              <a:t>large / huge ) </a:t>
            </a:r>
            <a:endParaRPr lang="en-US" b="1" dirty="0" smtClean="0"/>
          </a:p>
          <a:p>
            <a:pPr lvl="0"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it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wasn’t just large, it was huge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 </a:t>
            </a:r>
            <a:r>
              <a:rPr lang="en-US" b="1" dirty="0" smtClean="0"/>
              <a:t>Specificity </a:t>
            </a:r>
          </a:p>
          <a:p>
            <a:pPr lvl="0"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it’s a dog unilaterally entails it is an animal </a:t>
            </a:r>
          </a:p>
          <a:p>
            <a:pPr lvl="0" algn="l" rtl="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it is not an animal unilaterally entails its not a dog. </a:t>
            </a:r>
          </a:p>
          <a:p>
            <a:pPr marL="0" lv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(</a:t>
            </a:r>
            <a:r>
              <a:rPr lang="en-US" b="1" dirty="0"/>
              <a:t>type – specificity / part – </a:t>
            </a:r>
            <a:r>
              <a:rPr lang="en-US" b="1" dirty="0" smtClean="0"/>
              <a:t>specific</a:t>
            </a:r>
            <a:r>
              <a:rPr lang="en-US" b="1" dirty="0" smtClean="0"/>
              <a:t>i</a:t>
            </a:r>
            <a:r>
              <a:rPr lang="en-US" b="1" dirty="0" smtClean="0"/>
              <a:t>ty- </a:t>
            </a:r>
            <a:r>
              <a:rPr lang="en-US" b="1" dirty="0"/>
              <a:t>intensity – specificity).</a:t>
            </a:r>
            <a:endParaRPr lang="en-US" dirty="0"/>
          </a:p>
          <a:p>
            <a:pPr algn="l"/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97293" y="542548"/>
            <a:ext cx="8024880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Dimensions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of  Descriptive  Meaning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620370" y="2470244"/>
            <a:ext cx="7915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718177" y="3482453"/>
            <a:ext cx="79157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1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7672"/>
            <a:ext cx="10515600" cy="6141492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sz="36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  <a:sym typeface="Wingdings" panose="05000000000000000000" pitchFamily="2" charset="2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  <a:sym typeface="Wingdings" panose="05000000000000000000" pitchFamily="2" charset="2"/>
              </a:rPr>
              <a:t> </a:t>
            </a:r>
            <a:r>
              <a:rPr lang="en-US" b="1" dirty="0" smtClean="0">
                <a:latin typeface="Aldhabi" panose="01000000000000000000" pitchFamily="2" charset="-78"/>
                <a:cs typeface="Aldhabi" panose="01000000000000000000" pitchFamily="2" charset="-78"/>
                <a:sym typeface="Wingdings" panose="05000000000000000000" pitchFamily="2" charset="2"/>
              </a:rPr>
              <a:t> </a:t>
            </a:r>
            <a:r>
              <a:rPr lang="en-US" sz="3000" b="1" dirty="0" smtClean="0"/>
              <a:t>Vagueness</a:t>
            </a:r>
          </a:p>
          <a:p>
            <a:pPr marL="0" indent="0" algn="l" rtl="0">
              <a:buNone/>
            </a:pPr>
            <a:endParaRPr lang="en-US" sz="1100" b="1" dirty="0" smtClean="0">
              <a:latin typeface="Aldhabi" panose="01000000000000000000" pitchFamily="2" charset="-78"/>
              <a:cs typeface="Aldhabi" panose="01000000000000000000" pitchFamily="2" charset="-78"/>
              <a:sym typeface="Wingdings" panose="05000000000000000000" pitchFamily="2" charset="2"/>
            </a:endParaRPr>
          </a:p>
          <a:p>
            <a:pPr marL="0" indent="0" algn="l" rtl="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generality </a:t>
            </a:r>
          </a:p>
          <a:p>
            <a:pPr marL="355600" indent="0" algn="l" rtl="0">
              <a:buNone/>
            </a:pP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A-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 saw a reptile </a:t>
            </a:r>
          </a:p>
          <a:p>
            <a:pPr marL="355600" indent="0" algn="l" rtl="0">
              <a:buNone/>
            </a:pP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B- I saw a snake</a:t>
            </a:r>
            <a:endParaRPr lang="en-US" sz="4000" b="1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 algn="l" rtl="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sz="40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  <a:sym typeface="Wingdings" panose="05000000000000000000" pitchFamily="2" charset="2"/>
              </a:rPr>
              <a:t> 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  <a:sym typeface="Wingdings" panose="05000000000000000000" pitchFamily="2" charset="2"/>
              </a:rPr>
              <a:t>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abstractness 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the nation of entailment is abstract and therefore not vague. </a:t>
            </a:r>
          </a:p>
          <a:p>
            <a:pPr marL="355600" indent="0" algn="l" rtl="0">
              <a:buNone/>
            </a:pPr>
            <a:r>
              <a:rPr lang="en-US" sz="4000" b="1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</a:t>
            </a:r>
            <a:r>
              <a:rPr lang="en-US" sz="52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1-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Ill- defindeness (middle-aged) </a:t>
            </a:r>
          </a:p>
          <a:p>
            <a:pPr marL="273050" indent="0" algn="l" rtl="0">
              <a:buNone/>
            </a:pPr>
            <a:r>
              <a:rPr lang="en-US" sz="52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 2-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laxness(vs. strictness)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0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the mourners stood in a circle round grave</a:t>
            </a:r>
            <a:endParaRPr lang="en-US" sz="4000" b="1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/>
            <a:endParaRPr lang="ar-IQ" sz="4000" b="1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40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1320"/>
            <a:ext cx="10515600" cy="6366680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/>
              <a:t>Basicness  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Cold</a:t>
            </a:r>
            <a:r>
              <a:rPr lang="en-US" b="1" dirty="0" smtClean="0"/>
              <a:t>              1- can </a:t>
            </a:r>
            <a:r>
              <a:rPr lang="en-US" b="1" dirty="0"/>
              <a:t>be directly </a:t>
            </a:r>
            <a:r>
              <a:rPr lang="en-US" b="1" dirty="0" smtClean="0"/>
              <a:t>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2- concrete 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3- observabl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4- basic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5- has </a:t>
            </a:r>
            <a:r>
              <a:rPr lang="en-US" b="1" dirty="0"/>
              <a:t>spatio - temporal </a:t>
            </a:r>
            <a:r>
              <a:rPr lang="en-US" b="1" dirty="0" smtClean="0"/>
              <a:t>l</a:t>
            </a:r>
            <a:r>
              <a:rPr lang="en-US" b="1" dirty="0" smtClean="0"/>
              <a:t>ocation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 little/bet/slightly…..cold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1-can't </a:t>
            </a:r>
            <a:r>
              <a:rPr lang="en-US" b="1" dirty="0"/>
              <a:t>be directly experienced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2-abstract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3-spexific </a:t>
            </a:r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4-not </a:t>
            </a:r>
            <a:r>
              <a:rPr lang="en-US" b="1" dirty="0"/>
              <a:t>observable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5-has </a:t>
            </a:r>
            <a:r>
              <a:rPr lang="en-US" b="1" dirty="0"/>
              <a:t>no </a:t>
            </a:r>
            <a:r>
              <a:rPr lang="en-US" b="1" dirty="0" err="1" smtClean="0"/>
              <a:t>spatio</a:t>
            </a:r>
            <a:r>
              <a:rPr lang="en-US" b="1" dirty="0" smtClean="0"/>
              <a:t>-temporal </a:t>
            </a:r>
            <a:r>
              <a:rPr lang="en-US" b="1" dirty="0"/>
              <a:t>location</a:t>
            </a:r>
            <a:endParaRPr lang="en-US" dirty="0"/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6969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84731" y="834432"/>
            <a:ext cx="11467338" cy="607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Logical, cognitive, denotative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Central factor in linguistic communication, and integral to the essential functioning of language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                                  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 of sounds in phonology                                                          Sentence 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Positively                negatively              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S.                         pred.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/b/: +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bilabial , + voice 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nasal           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Detr.          N.          v.              comp.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          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 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No            man          is </a:t>
            </a:r>
            <a:r>
              <a:rPr lang="en-US" sz="2000" dirty="0" smtClean="0"/>
              <a:t>  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               island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3803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82814" y="32934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96900" y="62256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4196898" y="167495"/>
            <a:ext cx="4759636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conceptual  meaning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anose="04020705040A02060702" pitchFamily="82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889248" y="2771225"/>
            <a:ext cx="20802" cy="5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1520664" y="2194608"/>
            <a:ext cx="3652838" cy="4747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Contrastiveness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principle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6845300" y="2175120"/>
            <a:ext cx="3746500" cy="470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structure principle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512017" y="3708685"/>
            <a:ext cx="452626" cy="463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8612822" y="2735721"/>
            <a:ext cx="20802" cy="554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7438685" y="4455288"/>
            <a:ext cx="321620" cy="359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765773" y="4449787"/>
            <a:ext cx="319317" cy="364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9588138" y="5271718"/>
            <a:ext cx="654732" cy="66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0242870" y="5271718"/>
            <a:ext cx="579805" cy="760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9087996" y="4501481"/>
            <a:ext cx="469446" cy="380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557442" y="4517037"/>
            <a:ext cx="457835" cy="364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81152" y="3722333"/>
            <a:ext cx="518460" cy="45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677606" y="3724052"/>
            <a:ext cx="639977" cy="508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7926450" y="3724052"/>
            <a:ext cx="748118" cy="508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2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961" y="341194"/>
            <a:ext cx="10515600" cy="549457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sz="3200" b="1" dirty="0" smtClean="0"/>
          </a:p>
          <a:p>
            <a:pPr marL="0" indent="0" algn="l" rtl="0">
              <a:buNone/>
            </a:pPr>
            <a:r>
              <a:rPr lang="en-US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sz="3200" b="1" dirty="0" smtClean="0"/>
              <a:t> </a:t>
            </a:r>
            <a:r>
              <a:rPr lang="en-US" sz="3200" b="1" dirty="0" smtClean="0"/>
              <a:t>Viewpoint </a:t>
            </a:r>
          </a:p>
          <a:p>
            <a:pPr marL="0" indent="0" algn="l" rtl="0">
              <a:buNone/>
            </a:pPr>
            <a:r>
              <a:rPr lang="en-US" sz="3200" b="1" dirty="0" smtClean="0"/>
              <a:t>'some </a:t>
            </a:r>
            <a:r>
              <a:rPr lang="en-US" sz="3200" b="1" dirty="0"/>
              <a:t>linguistic expression are clamed to encode the viewpoint of the speaker at the </a:t>
            </a:r>
            <a:r>
              <a:rPr lang="en-US" sz="3200" b="1" dirty="0" smtClean="0"/>
              <a:t>moment </a:t>
            </a:r>
            <a:r>
              <a:rPr lang="en-US" sz="3200" b="1" dirty="0"/>
              <a:t>of utterance. </a:t>
            </a:r>
            <a:endParaRPr lang="en-US" sz="3200" b="1" dirty="0" smtClean="0"/>
          </a:p>
          <a:p>
            <a:pPr marL="0" indent="0" algn="l" rtl="0">
              <a:buNone/>
            </a:pPr>
            <a:endParaRPr lang="en-US" sz="3200" b="1" dirty="0" smtClean="0"/>
          </a:p>
          <a:p>
            <a:pPr marL="531813" indent="0" algn="l" rtl="0"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●</a:t>
            </a:r>
            <a:r>
              <a:rPr lang="en-US" sz="3200" b="1" dirty="0" smtClean="0"/>
              <a:t>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the village is on the north side of the hill. 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31813" indent="0" algn="l" rtl="0"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● the village is on the other side of the hill. </a:t>
            </a:r>
          </a:p>
          <a:p>
            <a:pPr marL="531813" indent="0" algn="l" rtl="0"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● the village is over the hill. </a:t>
            </a:r>
          </a:p>
          <a:p>
            <a:pPr marL="531813" indent="0" algn="l" rtl="0">
              <a:buNone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● the village is round the other side of the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hill.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531813" indent="0" algn="l" rtl="0"/>
            <a:endParaRPr lang="ar-IQ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/>
              <a:t>Expressive </a:t>
            </a:r>
            <a:r>
              <a:rPr lang="en-US" b="1" dirty="0"/>
              <a:t>meaning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   </a:t>
            </a:r>
            <a:r>
              <a:rPr lang="en-US" b="1" u="sng" dirty="0" smtClean="0">
                <a:solidFill>
                  <a:srgbClr val="0070C0"/>
                </a:solidFill>
              </a:rPr>
              <a:t>Gosh </a:t>
            </a:r>
            <a:r>
              <a:rPr lang="en-US" b="1" u="sng" dirty="0">
                <a:solidFill>
                  <a:srgbClr val="0070C0"/>
                </a:solidFill>
              </a:rPr>
              <a:t>! </a:t>
            </a:r>
            <a:endParaRPr lang="en-US" b="1" u="sng" dirty="0" smtClean="0">
              <a:solidFill>
                <a:srgbClr val="0070C0"/>
              </a:solidFill>
            </a:endParaRPr>
          </a:p>
          <a:p>
            <a:pPr marL="627063" indent="0" algn="l" rtl="0">
              <a:buNone/>
            </a:pPr>
            <a:r>
              <a:rPr lang="en-US" b="1" dirty="0" smtClean="0"/>
              <a:t>1- </a:t>
            </a:r>
            <a:r>
              <a:rPr lang="en-US" b="1" dirty="0"/>
              <a:t>subjective </a:t>
            </a:r>
          </a:p>
          <a:p>
            <a:pPr marL="627063" indent="0" algn="l" rtl="0">
              <a:buNone/>
            </a:pPr>
            <a:r>
              <a:rPr lang="en-US" b="1" dirty="0" smtClean="0"/>
              <a:t>2- </a:t>
            </a:r>
            <a:r>
              <a:rPr lang="en-US" b="1" dirty="0"/>
              <a:t>does not present a conceptual category to </a:t>
            </a:r>
            <a:r>
              <a:rPr lang="en-US" b="1" dirty="0" smtClean="0"/>
              <a:t>heaver </a:t>
            </a:r>
          </a:p>
          <a:p>
            <a:pPr marL="627063" indent="0" algn="l" rtl="0">
              <a:buNone/>
            </a:pPr>
            <a:r>
              <a:rPr lang="en-US" b="1" dirty="0" smtClean="0"/>
              <a:t>3- </a:t>
            </a:r>
            <a:r>
              <a:rPr lang="en-US" b="1" dirty="0"/>
              <a:t>express an </a:t>
            </a:r>
            <a:r>
              <a:rPr lang="en-US" b="1" dirty="0" smtClean="0"/>
              <a:t>emotional </a:t>
            </a:r>
            <a:r>
              <a:rPr lang="en-US" b="1" dirty="0"/>
              <a:t>state </a:t>
            </a:r>
            <a:endParaRPr lang="en-US" b="1" dirty="0" smtClean="0"/>
          </a:p>
          <a:p>
            <a:pPr marL="627063" indent="0" algn="l" rtl="0">
              <a:buNone/>
            </a:pPr>
            <a:r>
              <a:rPr lang="en-US" b="1" dirty="0" smtClean="0"/>
              <a:t>4- </a:t>
            </a:r>
            <a:r>
              <a:rPr lang="en-US" b="1" dirty="0"/>
              <a:t>Its validity is restricted to current state of the speaker </a:t>
            </a:r>
            <a:endParaRPr lang="en-US" b="1" dirty="0" smtClean="0"/>
          </a:p>
          <a:p>
            <a:pPr marL="627063" indent="0" algn="l" rtl="0">
              <a:buNone/>
            </a:pPr>
            <a:r>
              <a:rPr lang="en-US" b="1" dirty="0" smtClean="0"/>
              <a:t>5- </a:t>
            </a:r>
            <a:r>
              <a:rPr lang="en-US" b="1" dirty="0"/>
              <a:t>can not be put into past tense. </a:t>
            </a:r>
            <a:endParaRPr lang="en-US" b="1" dirty="0" smtClean="0"/>
          </a:p>
          <a:p>
            <a:pPr marL="627063" indent="0" algn="l" rtl="0">
              <a:buNone/>
            </a:pPr>
            <a:r>
              <a:rPr lang="en-US" b="1" dirty="0" smtClean="0"/>
              <a:t>6- </a:t>
            </a:r>
            <a:r>
              <a:rPr lang="en-US" b="1" dirty="0"/>
              <a:t>No proposition is expressed </a:t>
            </a:r>
            <a:endParaRPr lang="en-US" b="1" dirty="0" smtClean="0"/>
          </a:p>
          <a:p>
            <a:pPr marL="627063" indent="0" algn="l" rtl="0">
              <a:buNone/>
            </a:pPr>
            <a:r>
              <a:rPr lang="en-US" b="1" dirty="0" smtClean="0"/>
              <a:t>7- prosodically </a:t>
            </a:r>
            <a:r>
              <a:rPr lang="en-US" b="1" dirty="0"/>
              <a:t>gradable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</a:t>
            </a:r>
            <a:r>
              <a:rPr lang="en-US" sz="3000" b="1" u="sng" dirty="0">
                <a:solidFill>
                  <a:srgbClr val="0070C0"/>
                </a:solidFill>
              </a:rPr>
              <a:t>I am surprised</a:t>
            </a:r>
          </a:p>
          <a:p>
            <a:pPr marL="0" indent="0" algn="l" rtl="0">
              <a:buNone/>
            </a:pPr>
            <a:endParaRPr lang="ar-IQ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13712" y="569845"/>
            <a:ext cx="6564576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77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Non - descriptive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dimensions   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5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55343"/>
            <a:ext cx="10980761" cy="5745708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Expressive meaning does not contribute to propositional content</a:t>
            </a:r>
          </a:p>
          <a:p>
            <a:pPr marL="0" indent="0" algn="l" rtl="0">
              <a:buNone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    </a:t>
            </a:r>
          </a:p>
          <a:p>
            <a:pPr algn="l" rtl="0">
              <a:buFontTx/>
              <a:buChar char="-"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Its freezing , shut the bloody (window some words have both descriptive and expressive meaning )</a:t>
            </a:r>
          </a:p>
          <a:p>
            <a:pPr algn="l" rtl="0">
              <a:buFontTx/>
              <a:buChar char="-"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was damn cold (extremely only) 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( 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descriptive 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)</a:t>
            </a:r>
            <a:endParaRPr lang="en-US" sz="4400" b="1" dirty="0" smtClean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 rtl="0">
              <a:buFontTx/>
              <a:buChar char="-"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wasn't all that cold (deny) </a:t>
            </a:r>
          </a:p>
          <a:p>
            <a:pPr marL="0" indent="0" algn="l" rtl="0">
              <a:buNone/>
            </a:pPr>
            <a:endParaRPr lang="en-US" sz="4400" b="1" dirty="0" smtClean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 rtl="0">
              <a:buFontTx/>
              <a:buChar char="-"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(horse/steed) expressive </a:t>
            </a:r>
          </a:p>
          <a:p>
            <a:pPr algn="l" rtl="0">
              <a:buFontTx/>
              <a:buChar char="-"/>
            </a:pP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(horse/nag) descriptive</a:t>
            </a:r>
            <a:endParaRPr lang="en-US" sz="4400" dirty="0" smtClean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 rtl="0"/>
            <a:endParaRPr lang="ar-IQ" sz="4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68991" y="1978923"/>
            <a:ext cx="4367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536510" y="1695732"/>
            <a:ext cx="2251883" cy="53908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Expletive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 </a:t>
            </a:r>
            <a:endParaRPr lang="en-US" sz="48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36510" y="4657298"/>
            <a:ext cx="2251883" cy="53908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E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valuative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endParaRPr lang="en-US" sz="48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68991" y="4926843"/>
            <a:ext cx="43672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1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480"/>
            <a:ext cx="11171830" cy="5199797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3000" b="1" dirty="0" smtClean="0">
                <a:solidFill>
                  <a:srgbClr val="FF0000"/>
                </a:solidFill>
              </a:rPr>
              <a:t>Dialect </a:t>
            </a:r>
            <a:r>
              <a:rPr lang="en-US" sz="3000" b="1" dirty="0">
                <a:solidFill>
                  <a:srgbClr val="FF0000"/>
                </a:solidFill>
              </a:rPr>
              <a:t>and register </a:t>
            </a:r>
            <a:r>
              <a:rPr lang="en-US" sz="3000" b="1" dirty="0" smtClean="0">
                <a:solidFill>
                  <a:srgbClr val="FF0000"/>
                </a:solidFill>
              </a:rPr>
              <a:t>allegiance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/>
              <a:t>Dialectal </a:t>
            </a:r>
            <a:r>
              <a:rPr lang="en-US" b="1" dirty="0"/>
              <a:t>variation is variation in language use according to </a:t>
            </a:r>
            <a:r>
              <a:rPr lang="en-US" b="1" dirty="0" smtClean="0"/>
              <a:t>speaker 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/>
              <a:t>Register </a:t>
            </a:r>
            <a:r>
              <a:rPr lang="en-US" b="1" dirty="0"/>
              <a:t>variation is variation within the speech of a single community according to </a:t>
            </a:r>
            <a:r>
              <a:rPr lang="en-US" b="1" dirty="0" smtClean="0"/>
              <a:t>situation. 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/>
              <a:t>   Evoked </a:t>
            </a:r>
            <a:r>
              <a:rPr lang="en-US" b="1" dirty="0"/>
              <a:t>meaning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1- </a:t>
            </a:r>
            <a:r>
              <a:rPr lang="en-US" b="1" dirty="0"/>
              <a:t>has no </a:t>
            </a:r>
            <a:r>
              <a:rPr lang="en-US" b="1" dirty="0" smtClean="0"/>
              <a:t>propositional </a:t>
            </a:r>
            <a:r>
              <a:rPr lang="en-US" b="1" dirty="0"/>
              <a:t>content 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2- </a:t>
            </a:r>
            <a:r>
              <a:rPr lang="en-US" b="1" dirty="0"/>
              <a:t>powerful </a:t>
            </a:r>
            <a:endParaRPr lang="en-US" b="1" dirty="0" smtClean="0"/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 smtClean="0"/>
              <a:t>   Dialect </a:t>
            </a:r>
            <a:r>
              <a:rPr lang="en-US" b="1" dirty="0"/>
              <a:t>(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geographical/temporal/social </a:t>
            </a:r>
            <a:r>
              <a:rPr lang="en-US" b="1" dirty="0"/>
              <a:t>)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 </a:t>
            </a:r>
            <a:r>
              <a:rPr lang="en-US" b="1" dirty="0" smtClean="0"/>
              <a:t>  register </a:t>
            </a:r>
            <a:r>
              <a:rPr lang="en-US" b="1" dirty="0"/>
              <a:t>(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field/mode /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style </a:t>
            </a:r>
            <a:r>
              <a:rPr lang="en-US" b="1" dirty="0"/>
              <a:t>) </a:t>
            </a:r>
            <a:endParaRPr lang="en-US" b="1" dirty="0" smtClean="0"/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b="1" dirty="0"/>
              <a:t>field:    </a:t>
            </a:r>
            <a:r>
              <a:rPr lang="en-US" b="1" dirty="0" smtClean="0"/>
              <a:t>(area </a:t>
            </a:r>
            <a:r>
              <a:rPr lang="en-US" b="1" dirty="0"/>
              <a:t>of discourse </a:t>
            </a:r>
            <a:r>
              <a:rPr lang="en-US" b="1" dirty="0" smtClean="0"/>
              <a:t>)</a:t>
            </a:r>
            <a:endParaRPr lang="en-US" b="1" dirty="0"/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   mode: </a:t>
            </a:r>
            <a:r>
              <a:rPr lang="en-US" b="1" dirty="0" smtClean="0"/>
              <a:t>(different </a:t>
            </a:r>
            <a:r>
              <a:rPr lang="en-US" b="1" dirty="0"/>
              <a:t>between language characteristic _ spoken , written </a:t>
            </a:r>
            <a:r>
              <a:rPr lang="en-US" b="1" dirty="0" smtClean="0"/>
              <a:t>)</a:t>
            </a:r>
            <a:endParaRPr lang="en-US" b="1" dirty="0"/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    style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US" b="1" dirty="0"/>
              <a:t> </a:t>
            </a:r>
            <a:r>
              <a:rPr lang="en-US" b="1" dirty="0" smtClean="0"/>
              <a:t> (formality/informality)</a:t>
            </a:r>
            <a:endParaRPr lang="en-US" dirty="0"/>
          </a:p>
          <a:p>
            <a:pPr algn="l"/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75464" y="351481"/>
            <a:ext cx="526690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Evoked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 meaning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11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6296" cy="435133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1- Descr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ptive meaning : </a:t>
            </a:r>
          </a:p>
          <a:p>
            <a:pPr marL="450850" indent="176213"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/>
              <a:t> </a:t>
            </a:r>
          </a:p>
          <a:p>
            <a:pPr marL="450850" indent="176213"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/>
              <a:t> </a:t>
            </a:r>
          </a:p>
          <a:p>
            <a:pPr marL="450850" indent="176213"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/>
              <a:t> </a:t>
            </a:r>
          </a:p>
          <a:p>
            <a:pPr marL="0" indent="0" algn="just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</a:t>
            </a:r>
            <a:r>
              <a:rPr lang="en-US" b="1" dirty="0" smtClean="0">
                <a:sym typeface="Wingdings" panose="05000000000000000000" pitchFamily="2" charset="2"/>
              </a:rPr>
              <a:t>  </a:t>
            </a:r>
            <a:r>
              <a:rPr lang="en-US" b="1" dirty="0" smtClean="0"/>
              <a:t>It is a universally acknowledged fact languages can be used to   </a:t>
            </a:r>
          </a:p>
          <a:p>
            <a:pPr marL="0" indent="0" algn="just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make descriptive statements which are </a:t>
            </a:r>
            <a:r>
              <a:rPr lang="en-US" b="1" dirty="0" smtClean="0">
                <a:solidFill>
                  <a:srgbClr val="C00000"/>
                </a:solidFill>
              </a:rPr>
              <a:t>true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rgbClr val="C00000"/>
                </a:solidFill>
              </a:rPr>
              <a:t>false</a:t>
            </a:r>
            <a:r>
              <a:rPr lang="en-US" b="1" dirty="0" smtClean="0"/>
              <a:t> according to </a:t>
            </a:r>
          </a:p>
          <a:p>
            <a:pPr marL="0" indent="0" algn="just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whether the propositions that they express are </a:t>
            </a:r>
            <a:r>
              <a:rPr lang="en-US" b="1" dirty="0" smtClean="0">
                <a:solidFill>
                  <a:srgbClr val="C00000"/>
                </a:solidFill>
              </a:rPr>
              <a:t>true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rgbClr val="C00000"/>
                </a:solidFill>
              </a:rPr>
              <a:t>false</a:t>
            </a:r>
            <a:r>
              <a:rPr lang="en-US" b="1" dirty="0" smtClean="0"/>
              <a:t> .</a:t>
            </a:r>
            <a:endParaRPr lang="en-US" dirty="0" smtClean="0"/>
          </a:p>
          <a:p>
            <a:pPr algn="just" rtl="0"/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24335" y="392424"/>
            <a:ext cx="8543497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Descriptive </a:t>
            </a:r>
            <a:r>
              <a:rPr lang="en-US" sz="3100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/ Non – Descriptive  </a:t>
            </a:r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meaning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38067" y="2347422"/>
            <a:ext cx="3202672" cy="42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Propositional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38067" y="2869219"/>
            <a:ext cx="3202672" cy="42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Cognitive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38067" y="3391016"/>
            <a:ext cx="3202672" cy="42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Referential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7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409433"/>
            <a:ext cx="11273051" cy="5767530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2- </a:t>
            </a:r>
            <a:r>
              <a:rPr lang="en-US" sz="3600" b="1" dirty="0">
                <a:solidFill>
                  <a:srgbClr val="FF0000"/>
                </a:solidFill>
              </a:rPr>
              <a:t>Non_decriptive meaning </a:t>
            </a:r>
            <a:r>
              <a:rPr lang="en-US" sz="3600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l" rtl="0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algn="l" rtl="0">
              <a:buFontTx/>
              <a:buChar char="-"/>
            </a:pPr>
            <a:r>
              <a:rPr lang="en-US" sz="51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is the kind of meaning by virtue of which speakers express</a:t>
            </a:r>
          </a:p>
          <a:p>
            <a:pPr marL="0" indent="0" algn="l" rtl="0">
              <a:buNone/>
            </a:pPr>
            <a:r>
              <a:rPr lang="en-US" sz="5100" b="1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51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</a:t>
            </a:r>
            <a:r>
              <a:rPr lang="en-US" sz="5100" b="1" dirty="0" smtClean="0">
                <a:solidFill>
                  <a:schemeClr val="accent2">
                    <a:lumMod val="5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(rather than describe)</a:t>
            </a:r>
            <a:r>
              <a:rPr lang="en-US" sz="51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their beliefs , attitudes and feelings . </a:t>
            </a:r>
          </a:p>
          <a:p>
            <a:pPr algn="l" rtl="0">
              <a:buFontTx/>
              <a:buChar char="-"/>
            </a:pPr>
            <a:r>
              <a:rPr lang="en-US" sz="51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is often held to fall within the scope of stylistics or pragmatics . </a:t>
            </a:r>
            <a:endParaRPr lang="en-US" sz="5100" b="1" dirty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 rtl="0">
              <a:buFontTx/>
              <a:buChar char="-"/>
            </a:pPr>
            <a:r>
              <a:rPr lang="en-US" sz="51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some kinds of expressive meaning are a part of sentence meaning 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03104" y="1241953"/>
            <a:ext cx="3202672" cy="4230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non_ propositional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28887" y="1856099"/>
            <a:ext cx="3202672" cy="4230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expressive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28886" y="2456601"/>
            <a:ext cx="3202672" cy="4230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Affective</a:t>
            </a:r>
            <a:endParaRPr lang="en-US" sz="2400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45544" y="1856099"/>
            <a:ext cx="3202672" cy="4230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Attitudinal</a:t>
            </a:r>
            <a:endParaRPr lang="en-US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545543" y="2456601"/>
            <a:ext cx="3202672" cy="4230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2400" b="1" dirty="0" smtClean="0"/>
              <a:t>emotive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558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0376"/>
            <a:ext cx="11873552" cy="5699291"/>
          </a:xfrm>
        </p:spPr>
        <p:txBody>
          <a:bodyPr>
            <a:normAutofit fontScale="92500"/>
          </a:bodyPr>
          <a:lstStyle/>
          <a:p>
            <a:pPr marL="627063" indent="-176213" algn="l" rtl="0">
              <a:buFont typeface="Wingdings" panose="05000000000000000000" pitchFamily="2" charset="2"/>
              <a:buChar char="Ø"/>
            </a:pPr>
            <a:r>
              <a:rPr lang="en-US" sz="2600" b="1" dirty="0" smtClean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If a distinction is drawn between semantics and pragmatics , expressive </a:t>
            </a:r>
          </a:p>
          <a:p>
            <a:pPr marL="450850" indent="0" algn="l" rtl="0">
              <a:buNone/>
            </a:pP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meaning falls within semantics .</a:t>
            </a:r>
            <a:endParaRPr lang="en-US" sz="4800" b="1" dirty="0" smtClean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450850" indent="176213" algn="l" rtl="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>
                <a:latin typeface="Aldhabi" panose="01000000000000000000" pitchFamily="2" charset="-78"/>
                <a:cs typeface="Aldhabi" panose="01000000000000000000" pitchFamily="2" charset="-78"/>
              </a:rPr>
              <a:t>Natural language vary in degree to which they grammaticalize expressive meaning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.</a:t>
            </a:r>
          </a:p>
          <a:p>
            <a:pPr marL="450850" indent="176213" algn="l" rtl="0"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Expressive meaning is lexicalized in combination with descriptive meaning </a:t>
            </a:r>
          </a:p>
          <a:p>
            <a:pPr marL="450850" indent="0" algn="l" rtl="0">
              <a:buNone/>
            </a:pPr>
            <a:r>
              <a:rPr lang="en-US" sz="4800" b="1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in many ordinary nouns , verbs and adjectives .</a:t>
            </a:r>
          </a:p>
          <a:p>
            <a:pPr marL="531813" indent="-80963" algn="l" rtl="0">
              <a:buFont typeface="Wingdings" panose="05000000000000000000" pitchFamily="2" charset="2"/>
              <a:buChar char="Ø"/>
            </a:pPr>
            <a:r>
              <a:rPr lang="en-US" sz="3000" b="1" dirty="0" smtClean="0">
                <a:solidFill>
                  <a:srgbClr val="00B0F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It merges with what many authors have referred to as </a:t>
            </a:r>
            <a:r>
              <a:rPr lang="en-US" sz="4800" b="1" u="sng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interpersonal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, </a:t>
            </a:r>
            <a:r>
              <a:rPr lang="en-US" sz="4800" b="1" u="sng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instrumental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, </a:t>
            </a:r>
            <a:r>
              <a:rPr lang="en-US" sz="4800" b="1" u="sng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social 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or </a:t>
            </a:r>
            <a:r>
              <a:rPr lang="en-US" sz="4800" b="1" u="sng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connative</a:t>
            </a:r>
            <a:r>
              <a:rPr lang="en-US" sz="48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meaning .</a:t>
            </a:r>
          </a:p>
        </p:txBody>
      </p:sp>
    </p:spTree>
    <p:extLst>
      <p:ext uri="{BB962C8B-B14F-4D97-AF65-F5344CB8AC3E}">
        <p14:creationId xmlns:p14="http://schemas.microsoft.com/office/powerpoint/2010/main" val="42442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28" y="780597"/>
            <a:ext cx="12033072" cy="5058500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smtClean="0"/>
              <a:t>The </a:t>
            </a:r>
            <a:r>
              <a:rPr lang="en-US" sz="3200" b="1" dirty="0"/>
              <a:t>aim of conceptual </a:t>
            </a:r>
            <a:r>
              <a:rPr lang="en-US" sz="3200" b="1" dirty="0" smtClean="0"/>
              <a:t>semantics </a:t>
            </a:r>
            <a:r>
              <a:rPr lang="en-US" sz="3200" b="1" dirty="0"/>
              <a:t>is to provide a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</a:rPr>
              <a:t>configuration</a:t>
            </a:r>
            <a:r>
              <a:rPr lang="en-US" sz="3200" b="1" dirty="0"/>
              <a:t> </a:t>
            </a:r>
            <a:r>
              <a:rPr lang="en-US" sz="3200" b="1" dirty="0" smtClean="0"/>
              <a:t> 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of </a:t>
            </a:r>
            <a:r>
              <a:rPr lang="en-US" sz="3200" b="1" dirty="0"/>
              <a:t>abstract symbols which is its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</a:rPr>
              <a:t>semantic representation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algn="just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smtClean="0"/>
              <a:t>to shows </a:t>
            </a:r>
            <a:r>
              <a:rPr lang="en-US" sz="3200" b="1" dirty="0"/>
              <a:t>exactly what we need to know </a:t>
            </a:r>
            <a:r>
              <a:rPr lang="en-US" sz="3200" b="1" dirty="0" smtClean="0"/>
              <a:t>if </a:t>
            </a:r>
            <a:r>
              <a:rPr lang="en-US" sz="3200" b="1" dirty="0"/>
              <a:t>we are to </a:t>
            </a:r>
            <a:endParaRPr lang="en-US" sz="3200" b="1" dirty="0" smtClean="0"/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distinguish </a:t>
            </a:r>
            <a:r>
              <a:rPr lang="en-US" sz="3200" b="1" dirty="0"/>
              <a:t>that meaning from all </a:t>
            </a:r>
            <a:r>
              <a:rPr lang="en-US" sz="3200" b="1" dirty="0" smtClean="0"/>
              <a:t>other possible sentence meanings </a:t>
            </a:r>
            <a:r>
              <a:rPr lang="en-US" sz="3200" b="1" dirty="0"/>
              <a:t>in </a:t>
            </a:r>
            <a:r>
              <a:rPr lang="en-US" sz="3200" b="1" dirty="0" smtClean="0"/>
              <a:t> 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the </a:t>
            </a:r>
            <a:r>
              <a:rPr lang="en-US" sz="3200" b="1" dirty="0"/>
              <a:t>language </a:t>
            </a:r>
          </a:p>
          <a:p>
            <a:pPr algn="just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smtClean="0"/>
              <a:t>and </a:t>
            </a:r>
            <a:r>
              <a:rPr lang="en-US" sz="3200" b="1" dirty="0"/>
              <a:t>to match that meaning with right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</a:rPr>
              <a:t>syntactic</a:t>
            </a:r>
            <a:r>
              <a:rPr lang="en-US" sz="3200" b="1" dirty="0"/>
              <a:t> and </a:t>
            </a:r>
            <a:endParaRPr lang="en-US" sz="3200" b="1" dirty="0" smtClean="0"/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3200" b="1" u="sng" dirty="0" smtClean="0">
                <a:solidFill>
                  <a:schemeClr val="accent1">
                    <a:lumMod val="50000"/>
                  </a:schemeClr>
                </a:solidFill>
              </a:rPr>
              <a:t>phonological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</a:rPr>
              <a:t>expression</a:t>
            </a:r>
            <a:endParaRPr lang="ar-IQ" sz="32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3" y="1473958"/>
            <a:ext cx="11612880" cy="470300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 smtClean="0"/>
              <a:t>It is </a:t>
            </a:r>
            <a:r>
              <a:rPr lang="en-US" b="1" dirty="0"/>
              <a:t>the communicative value an expression has by virtue of what it refers to, over and above its purely conceptual content. </a:t>
            </a:r>
            <a:endParaRPr lang="en-US" b="1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Referent Woman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             Criterial </a:t>
            </a:r>
            <a:r>
              <a:rPr lang="en-US" b="1" dirty="0"/>
              <a:t>properties                   </a:t>
            </a:r>
            <a:r>
              <a:rPr lang="en-US" b="1" dirty="0" smtClean="0"/>
              <a:t>        Non-Criterial </a:t>
            </a:r>
            <a:r>
              <a:rPr lang="en-US" b="1" dirty="0"/>
              <a:t>properties </a:t>
            </a:r>
            <a:endParaRPr lang="en-US" b="1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        adult </a:t>
            </a:r>
            <a:r>
              <a:rPr lang="en-US" b="1" dirty="0"/>
              <a:t>, human, female            </a:t>
            </a:r>
            <a:r>
              <a:rPr lang="en-US" b="1" dirty="0" smtClean="0"/>
              <a:t>    </a:t>
            </a:r>
            <a:r>
              <a:rPr lang="en-US" b="1" dirty="0"/>
              <a:t>Psychological      Social   </a:t>
            </a:r>
            <a:r>
              <a:rPr lang="en-US" b="1" dirty="0" smtClean="0"/>
              <a:t>  </a:t>
            </a:r>
            <a:r>
              <a:rPr lang="en-US" b="1" dirty="0"/>
              <a:t>Typical </a:t>
            </a:r>
            <a:r>
              <a:rPr lang="en-US" b="1" dirty="0" smtClean="0"/>
              <a:t>  Putative</a:t>
            </a:r>
            <a:endParaRPr lang="en-US" dirty="0"/>
          </a:p>
          <a:p>
            <a:pPr algn="l"/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015924" y="4345448"/>
            <a:ext cx="1397725" cy="509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419010" y="4372744"/>
            <a:ext cx="19595" cy="561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438605" y="4359096"/>
            <a:ext cx="992777" cy="561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96491" y="4345448"/>
            <a:ext cx="2338251" cy="509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957851" y="3330054"/>
            <a:ext cx="1528549" cy="61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86400" y="3330054"/>
            <a:ext cx="1392072" cy="61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459919" y="481394"/>
            <a:ext cx="4923143" cy="5847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tx1"/>
                </a:solidFill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Connotative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Arial" panose="020B0604020202020204" pitchFamily="34" charset="0"/>
              </a:rPr>
              <a:t>  meaning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1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257" y="993112"/>
            <a:ext cx="10515600" cy="4738948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4000" b="1" u="sng" dirty="0" smtClean="0"/>
              <a:t>Facts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algn="just" rtl="0">
              <a:buNone/>
            </a:pPr>
            <a:endParaRPr lang="en-US" b="1" dirty="0" smtClean="0"/>
          </a:p>
          <a:p>
            <a:pPr marL="0" indent="0" algn="just" rtl="0">
              <a:buNone/>
            </a:pPr>
            <a:endParaRPr lang="en-US" b="1" dirty="0"/>
          </a:p>
          <a:p>
            <a:pPr marL="514350" indent="-514350" algn="just" rtl="0"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Connotation </a:t>
            </a:r>
            <a:r>
              <a:rPr lang="en-US" b="1" dirty="0" smtClean="0">
                <a:solidFill>
                  <a:srgbClr val="002060"/>
                </a:solidFill>
              </a:rPr>
              <a:t>is talking about </a:t>
            </a:r>
            <a:r>
              <a:rPr lang="en-US" b="1" dirty="0" smtClean="0">
                <a:solidFill>
                  <a:srgbClr val="002060"/>
                </a:solidFill>
              </a:rPr>
              <a:t>real </a:t>
            </a:r>
            <a:r>
              <a:rPr lang="en-US" b="1" dirty="0">
                <a:solidFill>
                  <a:srgbClr val="002060"/>
                </a:solidFill>
              </a:rPr>
              <a:t>world experience .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 algn="just" rtl="0"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Connotative </a:t>
            </a:r>
            <a:r>
              <a:rPr lang="en-US" b="1" dirty="0">
                <a:solidFill>
                  <a:srgbClr val="002060"/>
                </a:solidFill>
              </a:rPr>
              <a:t>meaning is not </a:t>
            </a:r>
            <a:r>
              <a:rPr lang="en-US" b="1" dirty="0" smtClean="0">
                <a:solidFill>
                  <a:srgbClr val="002060"/>
                </a:solidFill>
              </a:rPr>
              <a:t>specified </a:t>
            </a:r>
            <a:r>
              <a:rPr lang="en-US" b="1" dirty="0">
                <a:solidFill>
                  <a:srgbClr val="002060"/>
                </a:solidFill>
              </a:rPr>
              <a:t>to </a:t>
            </a:r>
            <a:r>
              <a:rPr lang="en-US" b="1" dirty="0" smtClean="0">
                <a:solidFill>
                  <a:srgbClr val="002060"/>
                </a:solidFill>
              </a:rPr>
              <a:t>language, but </a:t>
            </a:r>
            <a:r>
              <a:rPr lang="en-US" b="1" dirty="0">
                <a:solidFill>
                  <a:srgbClr val="002060"/>
                </a:solidFill>
              </a:rPr>
              <a:t>is shared by other </a:t>
            </a:r>
            <a:r>
              <a:rPr lang="en-US" b="1" dirty="0" smtClean="0">
                <a:solidFill>
                  <a:srgbClr val="002060"/>
                </a:solidFill>
              </a:rPr>
              <a:t>communicative system. </a:t>
            </a:r>
          </a:p>
          <a:p>
            <a:pPr marL="514350" indent="-514350" algn="just" rtl="0"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Connotative meaning </a:t>
            </a:r>
            <a:r>
              <a:rPr lang="en-US" b="1" dirty="0">
                <a:solidFill>
                  <a:srgbClr val="002060"/>
                </a:solidFill>
              </a:rPr>
              <a:t>is peripheral compared with conceptual meaning </a:t>
            </a:r>
            <a:r>
              <a:rPr lang="en-US" b="1" dirty="0" smtClean="0">
                <a:solidFill>
                  <a:srgbClr val="002060"/>
                </a:solidFill>
              </a:rPr>
              <a:t>(relatively </a:t>
            </a:r>
            <a:r>
              <a:rPr lang="en-US" b="1" dirty="0">
                <a:solidFill>
                  <a:srgbClr val="002060"/>
                </a:solidFill>
              </a:rPr>
              <a:t>unstable </a:t>
            </a:r>
            <a:r>
              <a:rPr lang="en-US" b="1" dirty="0" smtClean="0">
                <a:solidFill>
                  <a:srgbClr val="002060"/>
                </a:solidFill>
              </a:rPr>
              <a:t>). </a:t>
            </a:r>
          </a:p>
          <a:p>
            <a:pPr marL="514350" indent="-514350" algn="just" rtl="0"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Connotative </a:t>
            </a:r>
            <a:r>
              <a:rPr lang="en-US" b="1" dirty="0">
                <a:solidFill>
                  <a:srgbClr val="002060"/>
                </a:solidFill>
              </a:rPr>
              <a:t>meaning is indeterminate and open - ended .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endParaRPr lang="ar-IQ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582" y="447013"/>
            <a:ext cx="5426122" cy="80858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rtl="0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lgerian" panose="04020705040A02060702" pitchFamily="82" charset="0"/>
              </a:rPr>
              <a:t>Affective  Meaning</a:t>
            </a:r>
            <a:endParaRPr lang="ar-IQ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19" y="1498077"/>
            <a:ext cx="11431138" cy="865770"/>
          </a:xfrm>
        </p:spPr>
        <p:txBody>
          <a:bodyPr>
            <a:noAutofit/>
          </a:bodyPr>
          <a:lstStyle/>
          <a:p>
            <a:pPr algn="l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meaning a piece of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language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conveys about the social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circumstances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of its use.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73754" y="3021296"/>
            <a:ext cx="4640239" cy="3170099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/>
              <a:t> . Synonyms do not exist </a:t>
            </a:r>
          </a:p>
          <a:p>
            <a:pPr algn="l" rtl="0"/>
            <a:r>
              <a:rPr lang="en-US" sz="2800" b="1" dirty="0" smtClean="0"/>
              <a:t>Steed (poetic )</a:t>
            </a:r>
          </a:p>
          <a:p>
            <a:pPr algn="l" rtl="0"/>
            <a:r>
              <a:rPr lang="en-US" sz="2800" b="1" dirty="0" smtClean="0"/>
              <a:t>Horse (</a:t>
            </a:r>
            <a:r>
              <a:rPr lang="en-US" sz="3200" b="1" dirty="0" smtClean="0"/>
              <a:t>General</a:t>
            </a:r>
            <a:r>
              <a:rPr lang="en-US" sz="2800" b="1" dirty="0" smtClean="0"/>
              <a:t>) </a:t>
            </a:r>
          </a:p>
          <a:p>
            <a:pPr algn="l" rtl="0"/>
            <a:r>
              <a:rPr lang="en-US" sz="2800" b="1" dirty="0" smtClean="0"/>
              <a:t>Nag ( </a:t>
            </a:r>
            <a:r>
              <a:rPr lang="en-US" sz="2800" b="1" dirty="0" err="1" smtClean="0"/>
              <a:t>stang</a:t>
            </a:r>
            <a:r>
              <a:rPr lang="en-US" sz="2800" b="1" dirty="0" smtClean="0"/>
              <a:t> ) </a:t>
            </a:r>
          </a:p>
          <a:p>
            <a:pPr algn="l" rtl="0"/>
            <a:r>
              <a:rPr lang="en-US" sz="2800" b="1" dirty="0" smtClean="0"/>
              <a:t>Gee-gee (baby language )</a:t>
            </a:r>
          </a:p>
          <a:p>
            <a:pPr algn="l" rtl="0"/>
            <a:endParaRPr lang="en-US" sz="2800" b="1" dirty="0"/>
          </a:p>
          <a:p>
            <a:pPr algn="l" rtl="0"/>
            <a:endParaRPr lang="ar-IQ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4149" y="2977996"/>
            <a:ext cx="4926842" cy="310854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 .</a:t>
            </a:r>
            <a:r>
              <a:rPr lang="en-US" sz="2800" b="1" dirty="0"/>
              <a:t>Crystal and Davy </a:t>
            </a:r>
            <a:r>
              <a:rPr lang="en-US" sz="2800" b="1" dirty="0" smtClean="0"/>
              <a:t>dimensions </a:t>
            </a:r>
            <a:endParaRPr lang="en-US" sz="2800" b="1" dirty="0"/>
          </a:p>
          <a:p>
            <a:pPr lvl="0" algn="l" rtl="0"/>
            <a:r>
              <a:rPr lang="en-US" sz="2800" b="1" dirty="0"/>
              <a:t>1- Dialect </a:t>
            </a:r>
          </a:p>
          <a:p>
            <a:pPr lvl="0" algn="l" rtl="0"/>
            <a:r>
              <a:rPr lang="en-US" sz="2800" b="1" dirty="0"/>
              <a:t>2- Time </a:t>
            </a:r>
          </a:p>
          <a:p>
            <a:pPr lvl="0" algn="l" rtl="0"/>
            <a:r>
              <a:rPr lang="en-US" sz="2800" b="1" dirty="0"/>
              <a:t>3- Province </a:t>
            </a:r>
          </a:p>
          <a:p>
            <a:pPr lvl="0" algn="l" rtl="0"/>
            <a:r>
              <a:rPr lang="en-US" sz="2800" b="1" dirty="0"/>
              <a:t>4- Status </a:t>
            </a:r>
          </a:p>
          <a:p>
            <a:pPr lvl="0" algn="l" rtl="0"/>
            <a:r>
              <a:rPr lang="en-US" sz="2800" b="1" dirty="0"/>
              <a:t>5- Modality </a:t>
            </a:r>
          </a:p>
          <a:p>
            <a:pPr lvl="0" algn="l" rtl="0"/>
            <a:r>
              <a:rPr lang="en-US" sz="2800" b="1" dirty="0"/>
              <a:t>6- Singularity </a:t>
            </a: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9498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0752"/>
            <a:ext cx="2478206" cy="844182"/>
          </a:xfrm>
        </p:spPr>
        <p:txBody>
          <a:bodyPr>
            <a:noAutofit/>
          </a:bodyPr>
          <a:lstStyle/>
          <a:p>
            <a:pPr algn="l" rtl="0"/>
            <a:r>
              <a:rPr lang="en-US" sz="6000" b="1" u="sng" dirty="0" smtClean="0">
                <a:solidFill>
                  <a:schemeClr val="accent5">
                    <a:lumMod val="5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Example:</a:t>
            </a:r>
            <a:endParaRPr lang="ar-IQ" sz="6000" b="1" u="sng" dirty="0">
              <a:solidFill>
                <a:schemeClr val="accent5">
                  <a:lumMod val="50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-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They chucked the stone at the cops, and then did a bunk with the loot.</a:t>
            </a:r>
            <a:endParaRPr lang="en-US" sz="4400" dirty="0" smtClean="0">
              <a:solidFill>
                <a:srgbClr val="FF000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 algn="l" rtl="0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- </a:t>
            </a:r>
            <a:r>
              <a:rPr lang="en-US" sz="4400" b="1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After</a:t>
            </a: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casting stone at the police, they absconded with the money. </a:t>
            </a:r>
            <a:endParaRPr lang="en-US" sz="4400" dirty="0" smtClean="0">
              <a:solidFill>
                <a:srgbClr val="FF000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 algn="l" rtl="0">
              <a:buNone/>
            </a:pPr>
            <a:r>
              <a:rPr lang="en-US" sz="4400" b="1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Illocutionary force </a:t>
            </a:r>
          </a:p>
          <a:p>
            <a:pPr marL="0" indent="0" algn="l" rtl="0">
              <a:buNone/>
            </a:pPr>
            <a:r>
              <a:rPr lang="en-US" sz="4400" b="1" dirty="0"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400" b="1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-request -assertion - apology- threat, etc. </a:t>
            </a:r>
            <a:endParaRPr lang="en-US" sz="4400" dirty="0" smtClean="0"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l" rtl="0">
              <a:buFontTx/>
              <a:buChar char="-"/>
            </a:pP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 haven't got a knife </a:t>
            </a:r>
          </a:p>
          <a:p>
            <a:pPr marL="0" indent="0" algn="l" rtl="0">
              <a:buNone/>
            </a:pPr>
            <a:r>
              <a:rPr lang="en-US" sz="4400" b="1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  </a:t>
            </a:r>
            <a:r>
              <a:rPr lang="en-US" sz="4400" b="1" dirty="0">
                <a:latin typeface="Aldhabi" panose="01000000000000000000" pitchFamily="2" charset="-78"/>
                <a:cs typeface="Aldhabi" panose="01000000000000000000" pitchFamily="2" charset="-78"/>
              </a:rPr>
              <a:t>assertion -request.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41696" y="3684896"/>
            <a:ext cx="259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21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b="1" dirty="0" smtClean="0"/>
              <a:t>The </a:t>
            </a:r>
            <a:r>
              <a:rPr lang="en-US" b="1" dirty="0"/>
              <a:t>meaning that reflects the personal </a:t>
            </a:r>
            <a:r>
              <a:rPr lang="en-US" b="1" dirty="0" smtClean="0"/>
              <a:t>feelings </a:t>
            </a:r>
            <a:r>
              <a:rPr lang="en-US" b="1" dirty="0"/>
              <a:t>of the </a:t>
            </a:r>
            <a:r>
              <a:rPr lang="en-US" b="1" dirty="0" smtClean="0"/>
              <a:t>speaker, including </a:t>
            </a:r>
            <a:r>
              <a:rPr lang="en-US" b="1" dirty="0"/>
              <a:t>his attitude to the listener, or his attitude to something he is talking about. </a:t>
            </a:r>
            <a:endParaRPr lang="en-US" b="1" dirty="0" smtClean="0"/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you're a vicious tyrant villainous reprobate and I hate you for it ! </a:t>
            </a:r>
          </a:p>
          <a:p>
            <a:pPr algn="just" rtl="0"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I'm </a:t>
            </a:r>
            <a:r>
              <a:rPr lang="en-US" b="1" dirty="0">
                <a:solidFill>
                  <a:srgbClr val="FF0000"/>
                </a:solidFill>
              </a:rPr>
              <a:t>terribly sorry to interrupt, but I wonder if you would be so king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>
                <a:solidFill>
                  <a:srgbClr val="FF0000"/>
                </a:solidFill>
              </a:rPr>
              <a:t>as to lower your voices a little. </a:t>
            </a:r>
            <a:r>
              <a:rPr lang="en-US" b="1" dirty="0">
                <a:solidFill>
                  <a:srgbClr val="0070C0"/>
                </a:solidFill>
              </a:rPr>
              <a:t>(Playful remark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 marL="0" indent="0" algn="just" rtl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0" indent="0" algn="just" rtl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 marL="0" indent="0" algn="just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 Will </a:t>
            </a:r>
            <a:r>
              <a:rPr lang="en-US" b="1" dirty="0">
                <a:solidFill>
                  <a:srgbClr val="FF0000"/>
                </a:solidFill>
              </a:rPr>
              <a:t>you belt up. (Sarcasm)</a:t>
            </a:r>
          </a:p>
          <a:p>
            <a:pPr algn="just"/>
            <a:endParaRPr lang="ar-IQ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83141" y="4749421"/>
            <a:ext cx="4981433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400" b="1" smtClean="0"/>
              <a:t> [Intonation / tone of voice]</a:t>
            </a:r>
            <a:endParaRPr lang="en-US" sz="24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13162" y="623616"/>
            <a:ext cx="542612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b="1" dirty="0" smtClean="0">
                <a:latin typeface="Algerian" panose="04020705040A02060702" pitchFamily="82" charset="0"/>
              </a:rPr>
              <a:t>Social  Meaning</a:t>
            </a:r>
            <a:endParaRPr lang="ar-IQ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45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470" y="1269241"/>
            <a:ext cx="11281013" cy="509061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b="1" dirty="0"/>
          </a:p>
          <a:p>
            <a:pPr marL="0" lvl="0" indent="0" algn="l" rtl="0">
              <a:buNone/>
            </a:pPr>
            <a:r>
              <a:rPr lang="en-US" b="1" dirty="0" smtClean="0"/>
              <a:t>The </a:t>
            </a:r>
            <a:r>
              <a:rPr lang="en-US" b="1" dirty="0"/>
              <a:t>meaning which arises in cases of multiple conceptual meaning, when one sense of a word forms parts of our response to another sense</a:t>
            </a:r>
            <a:r>
              <a:rPr lang="en-US" b="1" dirty="0" smtClean="0"/>
              <a:t>.</a:t>
            </a:r>
          </a:p>
          <a:p>
            <a:pPr lvl="0" algn="l" rtl="0"/>
            <a:endParaRPr lang="en-US" b="1" dirty="0"/>
          </a:p>
          <a:p>
            <a:pPr lvl="0" algn="l" rtl="0"/>
            <a:endParaRPr lang="en-US" b="1" dirty="0" smtClean="0"/>
          </a:p>
          <a:p>
            <a:pPr marL="0" lvl="0" indent="0" algn="l" rtl="0">
              <a:buNone/>
            </a:pPr>
            <a:endParaRPr lang="en-US" b="1" dirty="0"/>
          </a:p>
          <a:p>
            <a:pPr lvl="0" algn="l" rtl="0"/>
            <a:endParaRPr lang="en-US" b="1" dirty="0" smtClean="0"/>
          </a:p>
          <a:p>
            <a:pPr lvl="0" algn="l" rtl="0"/>
            <a:endParaRPr lang="en-US" b="1" dirty="0"/>
          </a:p>
          <a:p>
            <a:pPr marL="0" lvl="0" indent="0" algn="l" rtl="0">
              <a:buNone/>
            </a:pPr>
            <a:r>
              <a:rPr lang="en-US" b="1" dirty="0" smtClean="0"/>
              <a:t>One </a:t>
            </a:r>
            <a:r>
              <a:rPr lang="en-US" b="1" dirty="0"/>
              <a:t>sense of a word seems to </a:t>
            </a:r>
            <a:r>
              <a:rPr lang="en-US" b="1" u="sng" dirty="0">
                <a:solidFill>
                  <a:srgbClr val="FF0000"/>
                </a:solidFill>
              </a:rPr>
              <a:t>rub off </a:t>
            </a:r>
            <a:r>
              <a:rPr lang="en-US" b="1" dirty="0"/>
              <a:t>on another sense through </a:t>
            </a:r>
            <a:r>
              <a:rPr lang="en-US" b="1" u="sng" dirty="0">
                <a:solidFill>
                  <a:srgbClr val="FF0000"/>
                </a:solidFill>
              </a:rPr>
              <a:t>relative </a:t>
            </a:r>
            <a:r>
              <a:rPr lang="en-US" b="1" u="sng" dirty="0">
                <a:solidFill>
                  <a:srgbClr val="FF0000"/>
                </a:solidFill>
              </a:rPr>
              <a:t>frequency and familiarity  </a:t>
            </a:r>
            <a:r>
              <a:rPr lang="en-US" b="1" dirty="0"/>
              <a:t>or through the </a:t>
            </a:r>
            <a:r>
              <a:rPr lang="en-US" b="1" u="sng" dirty="0">
                <a:solidFill>
                  <a:srgbClr val="FF0000"/>
                </a:solidFill>
              </a:rPr>
              <a:t>strength of its associations.</a:t>
            </a:r>
          </a:p>
          <a:p>
            <a:pPr algn="l"/>
            <a:endParaRPr lang="ar-IQ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3481" y="2879677"/>
            <a:ext cx="6981969" cy="52322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l" rtl="0"/>
            <a:r>
              <a:rPr lang="en-US" sz="2800" b="1" dirty="0" smtClean="0"/>
              <a:t>The comforter and the Holy Ghost. (Trinity).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9832" y="3814548"/>
            <a:ext cx="6981969" cy="9541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l" rtl="0"/>
            <a:r>
              <a:rPr lang="en-US" sz="2800" b="1" dirty="0" smtClean="0"/>
              <a:t>Comforter / warm and comforting.</a:t>
            </a:r>
          </a:p>
          <a:p>
            <a:pPr lvl="0" algn="l" rtl="0"/>
            <a:r>
              <a:rPr lang="en-US" sz="2800" b="1" dirty="0" smtClean="0"/>
              <a:t>Holy Ghost / awesome.</a:t>
            </a:r>
            <a:endParaRPr lang="en-US" sz="28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8334" y="565809"/>
            <a:ext cx="5426122" cy="808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 fontScale="85000" lnSpcReduction="1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Reflected  Meaning</a:t>
            </a:r>
            <a:endParaRPr lang="ar-IQ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610</TotalTime>
  <Words>1707</Words>
  <Application>Microsoft Office PowerPoint</Application>
  <PresentationFormat>Widescreen</PresentationFormat>
  <Paragraphs>281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Aldhabi</vt:lpstr>
      <vt:lpstr>Algerian</vt:lpstr>
      <vt:lpstr>Arial</vt:lpstr>
      <vt:lpstr>Bahnschrift Condensed</vt:lpstr>
      <vt:lpstr>Britannic Bold</vt:lpstr>
      <vt:lpstr>Calibri</vt:lpstr>
      <vt:lpstr>Calibri Light</vt:lpstr>
      <vt:lpstr>Century Gothic</vt:lpstr>
      <vt:lpstr>Times New Roman</vt:lpstr>
      <vt:lpstr>Wingdings</vt:lpstr>
      <vt:lpstr>Wingdings 3</vt:lpstr>
      <vt:lpstr>Office Theme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Affective  Meaning</vt:lpstr>
      <vt:lpstr>Example: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MLS</dc:creator>
  <cp:lastModifiedBy>MLS</cp:lastModifiedBy>
  <cp:revision>60</cp:revision>
  <dcterms:created xsi:type="dcterms:W3CDTF">2018-10-03T13:56:55Z</dcterms:created>
  <dcterms:modified xsi:type="dcterms:W3CDTF">2018-10-04T00:07:33Z</dcterms:modified>
</cp:coreProperties>
</file>