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302" r:id="rId13"/>
    <p:sldId id="267" r:id="rId14"/>
    <p:sldId id="268" r:id="rId15"/>
    <p:sldId id="269" r:id="rId16"/>
    <p:sldId id="303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299" r:id="rId54"/>
    <p:sldId id="300" r:id="rId55"/>
    <p:sldId id="301" r:id="rId56"/>
    <p:sldId id="311" r:id="rId57"/>
    <p:sldId id="312" r:id="rId5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F9D325-C6B2-430D-AF3E-F4B1C08EB375}" type="datetimeFigureOut">
              <a:rPr lang="ar-IQ" smtClean="0"/>
              <a:pPr/>
              <a:t>21/02/1440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19A192-623E-4A53-9069-3CBA7C61285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ra.com/What-is-the-definition-of-Semantic-concept" TargetMode="External"/><Relationship Id="rId2" Type="http://schemas.openxmlformats.org/officeDocument/2006/relationships/hyperlink" Target="http://www.blackwellpublishing.com/content/BPL_Images/Content_store/Sample_Chapter/0631192964/Allan.pdf" TargetMode="Externa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404664"/>
            <a:ext cx="8229600" cy="1152128"/>
          </a:xfrm>
        </p:spPr>
        <p:txBody>
          <a:bodyPr/>
          <a:lstStyle/>
          <a:p>
            <a:r>
              <a:rPr lang="en-US" dirty="0" smtClean="0"/>
              <a:t>SEMANTICS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272808" cy="432048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Word meanings and concepts</a:t>
            </a:r>
          </a:p>
          <a:p>
            <a:r>
              <a:rPr lang="en-US" sz="3600" dirty="0" smtClean="0"/>
              <a:t>By:</a:t>
            </a:r>
          </a:p>
          <a:p>
            <a:r>
              <a:rPr lang="en-US" sz="3600" dirty="0" smtClean="0"/>
              <a:t>Dania Abbas M.Ali</a:t>
            </a:r>
          </a:p>
          <a:p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Conceptual structure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344816" cy="4824536"/>
          </a:xfrm>
        </p:spPr>
        <p:txBody>
          <a:bodyPr/>
          <a:lstStyle/>
          <a:p>
            <a:pPr algn="l"/>
            <a:r>
              <a:rPr lang="en-US" dirty="0" smtClean="0"/>
              <a:t>The expressive possibilities of language</a:t>
            </a:r>
          </a:p>
          <a:p>
            <a:pPr algn="l"/>
            <a:r>
              <a:rPr lang="en-US" dirty="0" smtClean="0"/>
              <a:t>are infinite.</a:t>
            </a:r>
          </a:p>
          <a:p>
            <a:pPr algn="l"/>
            <a:r>
              <a:rPr lang="en-US" dirty="0" smtClean="0"/>
              <a:t>Since the brain is a finite physical object, it cannot store an infinite number of linguistic </a:t>
            </a:r>
          </a:p>
          <a:p>
            <a:pPr algn="l"/>
            <a:r>
              <a:rPr lang="en-US" dirty="0" smtClean="0"/>
              <a:t>forms mapped on to an infinite number of concepts.</a:t>
            </a:r>
          </a:p>
          <a:p>
            <a:pPr algn="l"/>
            <a:r>
              <a:rPr lang="ar-IQ" dirty="0" smtClean="0"/>
              <a:t>         </a:t>
            </a:r>
            <a:r>
              <a:rPr lang="en-US" b="1" u="sng" dirty="0" smtClean="0"/>
              <a:t>Three independent levels of structure</a:t>
            </a:r>
            <a:r>
              <a:rPr lang="en-US" dirty="0" smtClean="0"/>
              <a:t> :</a:t>
            </a:r>
          </a:p>
          <a:p>
            <a:pPr algn="l"/>
            <a:r>
              <a:rPr lang="en-US" i="1" dirty="0" smtClean="0"/>
              <a:t>Phonological, syntactic, and conceptual.</a:t>
            </a:r>
            <a:endParaRPr lang="en-US" b="1" i="1" u="sn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expressive constraint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208912" cy="45365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Conceptual structure could in principle be richer than expressible linguistic meanings, but it cannot be less rich.</a:t>
            </a:r>
          </a:p>
          <a:p>
            <a:pPr algn="l"/>
            <a:r>
              <a:rPr lang="en-US" dirty="0" smtClean="0"/>
              <a:t>Jackendoff calls this the </a:t>
            </a:r>
            <a:r>
              <a:rPr lang="en-US" b="1" i="1" u="sng" dirty="0" smtClean="0"/>
              <a:t>expressive constraint</a:t>
            </a:r>
            <a:r>
              <a:rPr lang="en-US" b="1" dirty="0" smtClean="0"/>
              <a:t>.</a:t>
            </a:r>
          </a:p>
          <a:p>
            <a:pPr algn="l"/>
            <a:r>
              <a:rPr lang="en-US" dirty="0" smtClean="0"/>
              <a:t>(He also has a </a:t>
            </a:r>
            <a:r>
              <a:rPr lang="en-US" b="1" dirty="0" smtClean="0"/>
              <a:t>grammatical constraint, which amounts to a bias in favour of </a:t>
            </a:r>
            <a:r>
              <a:rPr lang="en-US" dirty="0" smtClean="0"/>
              <a:t>conceptual structures that can be put into transparent correspondence with surface syntactic structures and against </a:t>
            </a:r>
          </a:p>
          <a:p>
            <a:pPr algn="l"/>
            <a:r>
              <a:rPr lang="en-US" dirty="0" smtClean="0"/>
              <a:t>'deep structures' of a radically different</a:t>
            </a:r>
          </a:p>
          <a:p>
            <a:pPr algn="l"/>
            <a:r>
              <a:rPr lang="en-US" dirty="0" smtClean="0"/>
              <a:t>form to the corresponding surface forms.) </a:t>
            </a:r>
            <a:endParaRPr lang="ar-IQ" dirty="0" smtClean="0"/>
          </a:p>
          <a:p>
            <a:pPr algn="l"/>
            <a:r>
              <a:rPr lang="en-US" dirty="0" smtClean="0"/>
              <a:t> </a:t>
            </a:r>
            <a:endParaRPr lang="en-US" b="1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29600" cy="70750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expressive constraint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16824" cy="4608512"/>
          </a:xfrm>
        </p:spPr>
        <p:txBody>
          <a:bodyPr/>
          <a:lstStyle/>
          <a:p>
            <a:pPr algn="l"/>
            <a:r>
              <a:rPr lang="en-US" dirty="0" smtClean="0"/>
              <a:t>there is only one level; that is to say, syntactic </a:t>
            </a:r>
          </a:p>
          <a:p>
            <a:pPr algn="l"/>
            <a:r>
              <a:rPr lang="en-US" dirty="0" smtClean="0"/>
              <a:t>structures map directly on to conceptual structures.</a:t>
            </a:r>
          </a:p>
          <a:p>
            <a:pPr algn="l"/>
            <a:r>
              <a:rPr lang="en-US" dirty="0" smtClean="0"/>
              <a:t>The basis for this view is that there is no work for a distinct semantic level to do: </a:t>
            </a:r>
          </a:p>
          <a:p>
            <a:pPr algn="l"/>
            <a:r>
              <a:rPr lang="en-US" dirty="0" smtClean="0"/>
              <a:t>everything needed to motivate grammatical structure is present in conceptual structure.</a:t>
            </a:r>
            <a:endParaRPr lang="ar-IQ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nature of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776864" cy="482453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1. they classify experience.</a:t>
            </a:r>
          </a:p>
          <a:p>
            <a:pPr algn="l"/>
            <a:r>
              <a:rPr lang="en-US" dirty="0" smtClean="0"/>
              <a:t>2. give access to knowledge concerning entities </a:t>
            </a:r>
          </a:p>
          <a:p>
            <a:pPr algn="l"/>
            <a:r>
              <a:rPr lang="en-US" dirty="0" smtClean="0"/>
              <a:t>which fall into them.</a:t>
            </a:r>
          </a:p>
          <a:p>
            <a:pPr algn="l"/>
            <a:r>
              <a:rPr lang="en-US" b="1" u="sng" dirty="0" smtClean="0"/>
              <a:t>The classical approach</a:t>
            </a:r>
            <a:endParaRPr lang="en-US" dirty="0" smtClean="0"/>
          </a:p>
          <a:p>
            <a:pPr algn="l"/>
            <a:r>
              <a:rPr lang="en-US" dirty="0" smtClean="0"/>
              <a:t>defines a category in terms of a set of </a:t>
            </a:r>
            <a:r>
              <a:rPr lang="en-US" b="1" i="1" dirty="0" smtClean="0"/>
              <a:t>necessary</a:t>
            </a:r>
          </a:p>
          <a:p>
            <a:pPr algn="l"/>
            <a:r>
              <a:rPr lang="ar-IQ" b="1" i="1" dirty="0" smtClean="0"/>
              <a:t> </a:t>
            </a:r>
            <a:r>
              <a:rPr lang="ar-IQ" dirty="0" smtClean="0"/>
              <a:t>  </a:t>
            </a:r>
            <a:r>
              <a:rPr lang="en-US" b="1" i="1" dirty="0" smtClean="0"/>
              <a:t>and sufficient criteria. (x is a category of GIRL)</a:t>
            </a:r>
          </a:p>
          <a:p>
            <a:r>
              <a:rPr lang="en-US" dirty="0" smtClean="0"/>
              <a:t>X is human</a:t>
            </a:r>
          </a:p>
          <a:p>
            <a:r>
              <a:rPr lang="en-US" dirty="0" smtClean="0"/>
              <a:t>X is female</a:t>
            </a:r>
          </a:p>
          <a:p>
            <a:r>
              <a:rPr lang="en-US" dirty="0" smtClean="0"/>
              <a:t>X is young</a:t>
            </a:r>
            <a:endParaRPr lang="ar-IQ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nature of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7056784" cy="424847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any of these criteria are not satisfied, then X is not a girl (i.e. the criteria are </a:t>
            </a:r>
            <a:r>
              <a:rPr lang="en-US" sz="3600" b="1" dirty="0" smtClean="0"/>
              <a:t>individually necessary); </a:t>
            </a:r>
            <a:endParaRPr lang="en-US" sz="3600" dirty="0" smtClean="0"/>
          </a:p>
          <a:p>
            <a:pPr algn="l"/>
            <a:r>
              <a:rPr lang="en-US" sz="3600" b="1" dirty="0" smtClean="0"/>
              <a:t>if all the criteria are satisfied, then X is a girl (i.e. the </a:t>
            </a:r>
            <a:r>
              <a:rPr lang="en-US" sz="3600" dirty="0" smtClean="0"/>
              <a:t>criteria</a:t>
            </a:r>
            <a:endParaRPr lang="en-US" sz="3600" b="1" dirty="0" smtClean="0"/>
          </a:p>
          <a:p>
            <a:pPr algn="l"/>
            <a:r>
              <a:rPr lang="en-US" sz="3600" dirty="0" smtClean="0"/>
              <a:t>are </a:t>
            </a:r>
            <a:r>
              <a:rPr lang="en-US" sz="3600" b="1" dirty="0" smtClean="0"/>
              <a:t>jointly sufficient).</a:t>
            </a:r>
            <a:endParaRPr lang="ar-IQ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problems of the classical approach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136904" cy="4824536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u="sng" dirty="0" smtClean="0"/>
              <a:t>Lack of plausible analyses</a:t>
            </a:r>
          </a:p>
          <a:p>
            <a:pPr algn="l"/>
            <a:r>
              <a:rPr lang="en-US" dirty="0" smtClean="0"/>
              <a:t>There are many everyday words whose meanings</a:t>
            </a:r>
          </a:p>
          <a:p>
            <a:pPr algn="l"/>
            <a:r>
              <a:rPr lang="en-US" dirty="0" smtClean="0"/>
              <a:t>cannot be captured by means of a set of necessary </a:t>
            </a:r>
            <a:r>
              <a:rPr lang="ar-IQ" dirty="0" smtClean="0"/>
              <a:t>  </a:t>
            </a:r>
            <a:r>
              <a:rPr lang="en-US" dirty="0" smtClean="0"/>
              <a:t>and sufficient features.(game)</a:t>
            </a:r>
          </a:p>
          <a:p>
            <a:pPr algn="l"/>
            <a:r>
              <a:rPr lang="en-US" dirty="0" smtClean="0"/>
              <a:t>1. involves winning and losing: there are many games which do not involve winning and losing</a:t>
            </a:r>
          </a:p>
          <a:p>
            <a:pPr algn="l"/>
            <a:r>
              <a:rPr lang="en-US" dirty="0" smtClean="0"/>
              <a:t>: party games or children's games.</a:t>
            </a:r>
          </a:p>
          <a:p>
            <a:pPr algn="l"/>
            <a:r>
              <a:rPr lang="en-US" dirty="0" smtClean="0"/>
              <a:t>2. involves more than one person.</a:t>
            </a:r>
          </a:p>
          <a:p>
            <a:pPr algn="l"/>
            <a:r>
              <a:rPr lang="en-US" dirty="0" smtClean="0"/>
              <a:t>3. has arbitrary rules.</a:t>
            </a:r>
          </a:p>
          <a:p>
            <a:pPr algn="l"/>
            <a:r>
              <a:rPr lang="en-US" dirty="0" smtClean="0"/>
              <a:t>4.done purely for enjoyment.</a:t>
            </a:r>
            <a:endParaRPr lang="ar-IQ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851520"/>
          </a:xfrm>
        </p:spPr>
        <p:txBody>
          <a:bodyPr/>
          <a:lstStyle/>
          <a:p>
            <a:r>
              <a:rPr lang="en-US" dirty="0" smtClean="0"/>
              <a:t>Fuzzy statement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16824" cy="4968552"/>
          </a:xfrm>
        </p:spPr>
        <p:txBody>
          <a:bodyPr/>
          <a:lstStyle/>
          <a:p>
            <a:pPr algn="l"/>
            <a:r>
              <a:rPr lang="en-US" sz="3200" dirty="0" smtClean="0"/>
              <a:t>A fuzzy statement is a statement which is true to some extent and that extent can often be represented by a scaled value.</a:t>
            </a:r>
          </a:p>
          <a:p>
            <a:pPr algn="l"/>
            <a:r>
              <a:rPr lang="en-US" sz="3200" dirty="0" smtClean="0"/>
              <a:t>The boundaries of natural categories are </a:t>
            </a:r>
          </a:p>
          <a:p>
            <a:pPr algn="l"/>
            <a:r>
              <a:rPr lang="en-US" sz="3200" dirty="0" smtClean="0"/>
              <a:t>fuzzy and contextually flexible.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Internal structure of categories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776864" cy="4752528"/>
          </a:xfrm>
        </p:spPr>
        <p:txBody>
          <a:bodyPr/>
          <a:lstStyle/>
          <a:p>
            <a:pPr algn="l"/>
            <a:r>
              <a:rPr lang="en-US" dirty="0" smtClean="0"/>
              <a:t>the classical conception of categories goes, everything that satisfies the criteria has the same status, that is to say, something is either </a:t>
            </a:r>
          </a:p>
          <a:p>
            <a:pPr algn="l"/>
            <a:r>
              <a:rPr lang="en-US" dirty="0" smtClean="0"/>
              <a:t>in the category, or not in it, and that is all there is to say about the matter.</a:t>
            </a:r>
          </a:p>
          <a:p>
            <a:pPr algn="l"/>
            <a:r>
              <a:rPr lang="en-US" dirty="0" smtClean="0"/>
              <a:t>some members are felt to be 'better' examples of the category than others. For instance, an </a:t>
            </a:r>
          </a:p>
          <a:p>
            <a:pPr algn="l"/>
            <a:r>
              <a:rPr lang="en-US" dirty="0" smtClean="0"/>
              <a:t>apple is a better example of a fruit than is a date, or an olive.</a:t>
            </a:r>
            <a:endParaRPr lang="ar-IQ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905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standard prototype approach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064896" cy="4824536"/>
          </a:xfrm>
        </p:spPr>
        <p:txBody>
          <a:bodyPr/>
          <a:lstStyle/>
          <a:p>
            <a:pPr algn="l"/>
            <a:r>
              <a:rPr lang="en-US" sz="3600" dirty="0" smtClean="0"/>
              <a:t>The natural conceptual categories are structured around the 'best' examples, or </a:t>
            </a:r>
            <a:r>
              <a:rPr lang="en-US" sz="3600" b="1" dirty="0" smtClean="0"/>
              <a:t>prototypes of the categories, and  </a:t>
            </a:r>
            <a:endParaRPr lang="en-US" sz="3600" dirty="0" smtClean="0"/>
          </a:p>
          <a:p>
            <a:pPr algn="l"/>
            <a:r>
              <a:rPr lang="en-US" sz="3600" b="1" dirty="0" smtClean="0"/>
              <a:t>that other items are </a:t>
            </a:r>
            <a:r>
              <a:rPr lang="en-US" sz="3600" dirty="0" smtClean="0"/>
              <a:t>assimilated to a category </a:t>
            </a:r>
            <a:endParaRPr lang="en-US" sz="3600" b="1" dirty="0" smtClean="0"/>
          </a:p>
          <a:p>
            <a:pPr algn="l"/>
            <a:r>
              <a:rPr lang="en-US" sz="3600" dirty="0" smtClean="0"/>
              <a:t>according to whether they sufficiently resemble the prototype or not.</a:t>
            </a:r>
          </a:p>
          <a:p>
            <a:pPr algn="l"/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GOE and family resemblance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8208912" cy="468052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Subjects are asked to give a numerical value to </a:t>
            </a:r>
          </a:p>
          <a:p>
            <a:pPr algn="l"/>
            <a:r>
              <a:rPr lang="en-US" dirty="0" smtClean="0"/>
              <a:t>their estimate of how good an example something is of a given category.</a:t>
            </a:r>
          </a:p>
          <a:p>
            <a:pPr algn="l"/>
            <a:r>
              <a:rPr lang="en-US" dirty="0" smtClean="0"/>
              <a:t>1: very good example</a:t>
            </a:r>
          </a:p>
          <a:p>
            <a:pPr algn="l"/>
            <a:r>
              <a:rPr lang="en-US" dirty="0" smtClean="0"/>
              <a:t>2: good example</a:t>
            </a:r>
          </a:p>
          <a:p>
            <a:pPr algn="l"/>
            <a:r>
              <a:rPr lang="en-US" dirty="0" smtClean="0"/>
              <a:t>3: fairly good example</a:t>
            </a:r>
          </a:p>
          <a:p>
            <a:pPr algn="l"/>
            <a:r>
              <a:rPr lang="en-US" dirty="0" smtClean="0"/>
              <a:t>4: moderately good example</a:t>
            </a:r>
          </a:p>
          <a:p>
            <a:pPr algn="l"/>
            <a:r>
              <a:rPr lang="en-US" dirty="0" smtClean="0"/>
              <a:t>5: fairly poor example</a:t>
            </a:r>
          </a:p>
          <a:p>
            <a:pPr algn="l"/>
            <a:r>
              <a:rPr lang="en-US" dirty="0" smtClean="0"/>
              <a:t>6: bad example</a:t>
            </a:r>
          </a:p>
          <a:p>
            <a:pPr algn="l"/>
            <a:r>
              <a:rPr lang="en-US" dirty="0" smtClean="0"/>
              <a:t>7: very bad example/not an example at all</a:t>
            </a:r>
            <a:endParaRPr lang="ar-IQ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332656"/>
            <a:ext cx="8229600" cy="1224136"/>
          </a:xfrm>
        </p:spPr>
        <p:txBody>
          <a:bodyPr/>
          <a:lstStyle/>
          <a:p>
            <a:r>
              <a:rPr lang="en-US" dirty="0" smtClean="0"/>
              <a:t>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208912" cy="4608512"/>
          </a:xfrm>
        </p:spPr>
        <p:txBody>
          <a:bodyPr/>
          <a:lstStyle/>
          <a:p>
            <a:pPr algn="l"/>
            <a:r>
              <a:rPr lang="en-US" dirty="0" smtClean="0"/>
              <a:t>They are organized bundles of stored knowledge</a:t>
            </a:r>
          </a:p>
          <a:p>
            <a:pPr algn="l"/>
            <a:r>
              <a:rPr lang="en-US" dirty="0" smtClean="0"/>
              <a:t>representing an articulation of events, entities, </a:t>
            </a:r>
            <a:endParaRPr lang="ar-IQ" dirty="0" smtClean="0"/>
          </a:p>
          <a:p>
            <a:pPr algn="l"/>
            <a:r>
              <a:rPr lang="en-US" dirty="0" smtClean="0"/>
              <a:t>situations, and so on in our experience.</a:t>
            </a:r>
            <a:endParaRPr lang="ar-IQ" dirty="0" smtClean="0"/>
          </a:p>
          <a:p>
            <a:pPr algn="l"/>
            <a:r>
              <a:rPr lang="en-US" dirty="0" smtClean="0"/>
              <a:t>It is only because we can put elements of experience into categories, that we can </a:t>
            </a:r>
          </a:p>
          <a:p>
            <a:pPr algn="l"/>
            <a:r>
              <a:rPr lang="en-US" dirty="0" smtClean="0"/>
              <a:t>recognize them as having happened before, and we </a:t>
            </a:r>
            <a:r>
              <a:rPr lang="en-US" smtClean="0"/>
              <a:t>can remember our </a:t>
            </a:r>
            <a:r>
              <a:rPr lang="en-US" dirty="0" smtClean="0"/>
              <a:t>previous reactions </a:t>
            </a:r>
          </a:p>
          <a:p>
            <a:pPr algn="l"/>
            <a:r>
              <a:rPr lang="en-US" dirty="0" smtClean="0"/>
              <a:t>to their occurrence.</a:t>
            </a:r>
            <a:endParaRPr lang="ar-IQ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512168"/>
          </a:xfrm>
        </p:spPr>
        <p:txBody>
          <a:bodyPr/>
          <a:lstStyle/>
          <a:p>
            <a:r>
              <a:rPr lang="en-US" dirty="0" smtClean="0"/>
              <a:t>GOE and family resemblance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48872" cy="4608512"/>
          </a:xfrm>
        </p:spPr>
        <p:txBody>
          <a:bodyPr/>
          <a:lstStyle/>
          <a:p>
            <a:pPr algn="l"/>
            <a:r>
              <a:rPr lang="en-US" b="1" dirty="0" smtClean="0"/>
              <a:t>POTATO, CARROT I</a:t>
            </a:r>
          </a:p>
          <a:p>
            <a:pPr algn="l"/>
            <a:r>
              <a:rPr lang="en-US" b="1" dirty="0" smtClean="0"/>
              <a:t>TURNIP, CABBAGE 2</a:t>
            </a:r>
          </a:p>
          <a:p>
            <a:pPr algn="l"/>
            <a:r>
              <a:rPr lang="en-US" b="1" dirty="0" smtClean="0"/>
              <a:t>CELERY, BEETROOT 3</a:t>
            </a:r>
          </a:p>
          <a:p>
            <a:pPr algn="l"/>
            <a:r>
              <a:rPr lang="en-US" b="1" dirty="0" smtClean="0"/>
              <a:t>AUBERGINE, COURGETTE 4</a:t>
            </a:r>
          </a:p>
          <a:p>
            <a:pPr algn="l"/>
            <a:r>
              <a:rPr lang="en-US" b="1" dirty="0" smtClean="0"/>
              <a:t>PARSLEY, BASIL 5</a:t>
            </a:r>
          </a:p>
          <a:p>
            <a:pPr algn="l"/>
            <a:r>
              <a:rPr lang="en-US" b="1" dirty="0" smtClean="0"/>
              <a:t>RHUBARB 6</a:t>
            </a:r>
          </a:p>
          <a:p>
            <a:pPr algn="l"/>
            <a:r>
              <a:rPr lang="en-US" b="1" dirty="0" smtClean="0"/>
              <a:t>LEMON 7</a:t>
            </a:r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29600" cy="892696"/>
          </a:xfrm>
        </p:spPr>
        <p:txBody>
          <a:bodyPr/>
          <a:lstStyle/>
          <a:p>
            <a:r>
              <a:rPr lang="en-US" dirty="0" smtClean="0"/>
              <a:t>Prototype effects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80920" cy="504056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there is abundant evidence that prototypicality, aspects of correlates strongly with important</a:t>
            </a:r>
          </a:p>
          <a:p>
            <a:pPr algn="l"/>
            <a:r>
              <a:rPr lang="ar-IQ" dirty="0" smtClean="0"/>
              <a:t> </a:t>
            </a:r>
            <a:r>
              <a:rPr lang="en-US" dirty="0" smtClean="0"/>
              <a:t>cognitive behavior. The principal prototype effects are as follows:</a:t>
            </a:r>
          </a:p>
          <a:p>
            <a:pPr algn="l"/>
            <a:r>
              <a:rPr lang="en-US" i="1" u="sng" dirty="0" smtClean="0"/>
              <a:t>Order of mention</a:t>
            </a:r>
          </a:p>
          <a:p>
            <a:pPr algn="l"/>
            <a:r>
              <a:rPr lang="en-US" dirty="0" smtClean="0"/>
              <a:t>When subjects are asked to list the members of a category, and especially if they are put under time </a:t>
            </a:r>
          </a:p>
          <a:p>
            <a:pPr algn="l"/>
            <a:r>
              <a:rPr lang="en-US" dirty="0" smtClean="0"/>
              <a:t>pressure, the order of listing correlates with GOE</a:t>
            </a:r>
          </a:p>
          <a:p>
            <a:pPr algn="l"/>
            <a:r>
              <a:rPr lang="en-US" dirty="0" smtClean="0"/>
              <a:t>ratings, with the prototypical member showing a strong tendency to appear early in the list.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820688"/>
          </a:xfrm>
        </p:spPr>
        <p:txBody>
          <a:bodyPr/>
          <a:lstStyle/>
          <a:p>
            <a:r>
              <a:rPr lang="en-US" dirty="0" smtClean="0"/>
              <a:t>Prototype effects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064896" cy="4896544"/>
          </a:xfrm>
        </p:spPr>
        <p:txBody>
          <a:bodyPr/>
          <a:lstStyle/>
          <a:p>
            <a:pPr algn="l"/>
            <a:r>
              <a:rPr lang="en-US" i="1" u="sng" dirty="0" smtClean="0"/>
              <a:t>Overall frequency</a:t>
            </a:r>
          </a:p>
          <a:p>
            <a:pPr algn="l"/>
            <a:r>
              <a:rPr lang="en-US" dirty="0" smtClean="0"/>
              <a:t>The overall frequency of mention in such lists also correlates with GOE score.</a:t>
            </a:r>
          </a:p>
          <a:p>
            <a:pPr algn="l"/>
            <a:r>
              <a:rPr lang="en-US" i="1" u="sng" dirty="0" smtClean="0"/>
              <a:t>Order of acquisition</a:t>
            </a:r>
          </a:p>
          <a:p>
            <a:pPr algn="l"/>
            <a:r>
              <a:rPr lang="en-US" dirty="0" smtClean="0"/>
              <a:t>Prototypical members of categories tend to be acquired first, and order of acquisition correlates </a:t>
            </a:r>
          </a:p>
          <a:p>
            <a:pPr algn="l"/>
            <a:r>
              <a:rPr lang="en-US" dirty="0" smtClean="0"/>
              <a:t>with GOE rating.</a:t>
            </a:r>
          </a:p>
          <a:p>
            <a:pPr algn="l"/>
            <a:r>
              <a:rPr lang="en-US" i="1" u="sng" dirty="0" smtClean="0"/>
              <a:t>Vocabulary learning</a:t>
            </a:r>
          </a:p>
          <a:p>
            <a:pPr algn="l"/>
            <a:r>
              <a:rPr lang="en-US" dirty="0" smtClean="0"/>
              <a:t>Children at later stages of language acquisition, </a:t>
            </a:r>
            <a:r>
              <a:rPr lang="ar-IQ" dirty="0" smtClean="0"/>
              <a:t> </a:t>
            </a:r>
            <a:r>
              <a:rPr lang="en-US" dirty="0" smtClean="0"/>
              <a:t>when vocabulary enlargement can be greatly</a:t>
            </a:r>
            <a:endParaRPr lang="ar-IQ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29600" cy="851520"/>
          </a:xfrm>
        </p:spPr>
        <p:txBody>
          <a:bodyPr/>
          <a:lstStyle/>
          <a:p>
            <a:r>
              <a:rPr lang="en-US" dirty="0" smtClean="0"/>
              <a:t>Prototype effects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8965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influenced by explicit teaching, learn new words more readily if they are provided with definitions that focus on prototypical instantiations</a:t>
            </a:r>
          </a:p>
          <a:p>
            <a:pPr algn="l"/>
            <a:r>
              <a:rPr lang="en-US" dirty="0" smtClean="0"/>
              <a:t> than if they are given an abstract definition that more accurately reflects the total range of the </a:t>
            </a:r>
          </a:p>
          <a:p>
            <a:pPr algn="l"/>
            <a:r>
              <a:rPr lang="en-US" dirty="0" smtClean="0"/>
              <a:t>word's meaning.</a:t>
            </a:r>
          </a:p>
          <a:p>
            <a:pPr algn="l"/>
            <a:r>
              <a:rPr lang="en-US" i="1" u="sng" dirty="0" smtClean="0"/>
              <a:t>Speed of verification</a:t>
            </a:r>
          </a:p>
          <a:p>
            <a:pPr algn="l"/>
            <a:r>
              <a:rPr lang="en-US" dirty="0" smtClean="0"/>
              <a:t>In psycholinguistic experiments in which subjects are required to respond as quickly as they can to</a:t>
            </a:r>
          </a:p>
          <a:p>
            <a:pPr algn="l"/>
            <a:r>
              <a:rPr lang="en-US" dirty="0" smtClean="0"/>
              <a:t>a categorization task, subjects produce faster responses if the tasks involve a prototypical member.</a:t>
            </a:r>
          </a:p>
          <a:p>
            <a:pPr algn="l"/>
            <a:r>
              <a:rPr lang="en-US" dirty="0" smtClean="0"/>
              <a:t>. </a:t>
            </a:r>
            <a:endParaRPr lang="ar-IQ" dirty="0" smtClean="0"/>
          </a:p>
          <a:p>
            <a:pPr algn="l"/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833264"/>
          </a:xfrm>
        </p:spPr>
        <p:txBody>
          <a:bodyPr/>
          <a:lstStyle/>
          <a:p>
            <a:r>
              <a:rPr lang="en-US" dirty="0" smtClean="0"/>
              <a:t>Prototype effects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80920" cy="5040560"/>
          </a:xfrm>
        </p:spPr>
        <p:txBody>
          <a:bodyPr/>
          <a:lstStyle/>
          <a:p>
            <a:pPr algn="l"/>
            <a:r>
              <a:rPr lang="en-US" i="1" u="sng" dirty="0" smtClean="0"/>
              <a:t>Priming </a:t>
            </a:r>
            <a:endParaRPr lang="ar-IQ" i="1" u="sng" dirty="0" smtClean="0"/>
          </a:p>
          <a:p>
            <a:pPr algn="l"/>
            <a:r>
              <a:rPr lang="en-US" dirty="0" smtClean="0"/>
              <a:t>It is a well-established experimental fact that if a word is preceded by a semantically related word, </a:t>
            </a:r>
          </a:p>
          <a:p>
            <a:pPr algn="l"/>
            <a:r>
              <a:rPr lang="en-US" dirty="0" smtClean="0"/>
              <a:t>response to it will be speeded up,</a:t>
            </a:r>
          </a:p>
          <a:p>
            <a:pPr algn="l"/>
            <a:r>
              <a:rPr lang="en-US" dirty="0" smtClean="0"/>
              <a:t>for instance, a </a:t>
            </a:r>
            <a:r>
              <a:rPr lang="en-US" i="1" dirty="0" smtClean="0"/>
              <a:t>Yes response to DOCTOR will be faster if NURSE has been </a:t>
            </a:r>
            <a:r>
              <a:rPr lang="en-US" dirty="0" smtClean="0"/>
              <a:t>just previously presented</a:t>
            </a:r>
            <a:endParaRPr lang="en-US" i="1" dirty="0" smtClean="0"/>
          </a:p>
          <a:p>
            <a:pPr algn="l"/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36815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Intuitive unity, definitional polyvalence</a:t>
            </a:r>
            <a:endParaRPr lang="ar-IQ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992888" cy="4752528"/>
          </a:xfrm>
        </p:spPr>
        <p:txBody>
          <a:bodyPr/>
          <a:lstStyle/>
          <a:p>
            <a:pPr algn="l"/>
            <a:r>
              <a:rPr lang="en-US" dirty="0" smtClean="0"/>
              <a:t>A purely linguistic characterization of</a:t>
            </a:r>
          </a:p>
          <a:p>
            <a:pPr algn="l"/>
            <a:r>
              <a:rPr lang="ar-IQ" dirty="0" smtClean="0"/>
              <a:t>  </a:t>
            </a:r>
            <a:r>
              <a:rPr lang="en-US" dirty="0" smtClean="0"/>
              <a:t>categories with a prototypic organization is that they show intuitive unity, but are definitionally polyvalent.</a:t>
            </a:r>
          </a:p>
          <a:p>
            <a:pPr algn="l"/>
            <a:r>
              <a:rPr lang="en-US" dirty="0" smtClean="0"/>
              <a:t>For instance, the semantic field covered by the term </a:t>
            </a:r>
            <a:r>
              <a:rPr lang="en-US" i="1" dirty="0" smtClean="0"/>
              <a:t>game can be quite well described by means of a</a:t>
            </a:r>
          </a:p>
          <a:p>
            <a:pPr algn="l"/>
            <a:r>
              <a:rPr lang="en-US" dirty="0" smtClean="0"/>
              <a:t>restricted set of definitions, but no satisfactory unitary definition exists .</a:t>
            </a:r>
          </a:p>
          <a:p>
            <a:pPr algn="l"/>
            <a:r>
              <a:rPr lang="en-US" dirty="0" smtClean="0"/>
              <a:t>.</a:t>
            </a:r>
            <a:endParaRPr lang="ar-IQ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820688"/>
          </a:xfrm>
        </p:spPr>
        <p:txBody>
          <a:bodyPr>
            <a:normAutofit/>
          </a:bodyPr>
          <a:lstStyle/>
          <a:p>
            <a:r>
              <a:rPr lang="en-US" dirty="0" smtClean="0"/>
              <a:t>Fuzzy boundaries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80920" cy="48965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 smtClean="0"/>
              <a:t>Only the prototype has 100 per cent membership</a:t>
            </a:r>
          </a:p>
          <a:p>
            <a:pPr algn="l"/>
            <a:r>
              <a:rPr lang="en-US" sz="2400" dirty="0" smtClean="0"/>
              <a:t>of a category, the degree of membership of other items being dependent on their degree </a:t>
            </a:r>
          </a:p>
          <a:p>
            <a:pPr algn="l"/>
            <a:r>
              <a:rPr lang="en-US" sz="2400" dirty="0" smtClean="0"/>
              <a:t>of resemblance to the prototype.</a:t>
            </a:r>
          </a:p>
          <a:p>
            <a:pPr algn="l"/>
            <a:r>
              <a:rPr lang="en-US" sz="2400" dirty="0" smtClean="0"/>
              <a:t>There is no fixed limit on how far something can depart from the prototype and still</a:t>
            </a:r>
          </a:p>
          <a:p>
            <a:pPr algn="l"/>
            <a:r>
              <a:rPr lang="en-US" sz="2400" dirty="0" smtClean="0"/>
              <a:t>be assimilated to the class, if the categorizer is perceptive or clever enough to find</a:t>
            </a:r>
          </a:p>
          <a:p>
            <a:pPr algn="l"/>
            <a:r>
              <a:rPr lang="en-US" sz="2400" dirty="0" smtClean="0"/>
              <a:t>some point of resemblance to typical instances.</a:t>
            </a:r>
          </a:p>
          <a:p>
            <a:pPr algn="l"/>
            <a:r>
              <a:rPr lang="en-US" sz="2400" dirty="0" smtClean="0"/>
              <a:t>There is no fixed limit on how far something can depart from the prototype and still be assimilated to the class, if the </a:t>
            </a:r>
          </a:p>
          <a:p>
            <a:pPr algn="l"/>
            <a:r>
              <a:rPr lang="en-US" sz="2400" dirty="0" smtClean="0"/>
              <a:t>categorizer is perceptive or clever enough to find</a:t>
            </a:r>
          </a:p>
          <a:p>
            <a:pPr algn="l"/>
            <a:r>
              <a:rPr lang="en-US" sz="2400" dirty="0" smtClean="0"/>
              <a:t>some point of resemblance to typical instances.</a:t>
            </a:r>
            <a:endParaRPr lang="ar-IQ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008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mental representation of categories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80920" cy="49685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there was some sort of portrait of the prototypical member, against which the similarity of other </a:t>
            </a:r>
          </a:p>
          <a:p>
            <a:pPr algn="l"/>
            <a:r>
              <a:rPr lang="en-US" dirty="0" smtClean="0"/>
              <a:t>items could be computed and their status</a:t>
            </a:r>
          </a:p>
          <a:p>
            <a:pPr algn="l"/>
            <a:r>
              <a:rPr lang="en-US" dirty="0" smtClean="0"/>
              <a:t>in the category determined.</a:t>
            </a:r>
          </a:p>
          <a:p>
            <a:pPr algn="l"/>
            <a:r>
              <a:rPr lang="en-US" dirty="0" smtClean="0"/>
              <a:t>Many prototype theorists speak only of 'prototype </a:t>
            </a:r>
          </a:p>
          <a:p>
            <a:pPr algn="l"/>
            <a:r>
              <a:rPr lang="en-US" dirty="0" smtClean="0"/>
              <a:t>effects', and remain uncommitted on the subject </a:t>
            </a:r>
          </a:p>
          <a:p>
            <a:pPr algn="l"/>
            <a:r>
              <a:rPr lang="en-US" dirty="0" smtClean="0"/>
              <a:t>of the form of mental representations.</a:t>
            </a:r>
          </a:p>
          <a:p>
            <a:pPr algn="l"/>
            <a:r>
              <a:rPr lang="en-US" dirty="0" smtClean="0"/>
              <a:t>categories with a prototype structure are represented by a set of features.</a:t>
            </a:r>
          </a:p>
          <a:p>
            <a:pPr algn="l"/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936104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mental representation of categories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136904" cy="4896544"/>
          </a:xfrm>
        </p:spPr>
        <p:txBody>
          <a:bodyPr/>
          <a:lstStyle/>
          <a:p>
            <a:pPr algn="l"/>
            <a:r>
              <a:rPr lang="en-US" dirty="0" smtClean="0"/>
              <a:t>these do not constitute a set of necessary and </a:t>
            </a:r>
          </a:p>
          <a:p>
            <a:pPr algn="l"/>
            <a:r>
              <a:rPr lang="en-US" dirty="0" smtClean="0"/>
              <a:t>sufficient criteria, except perhaps for the prototype itself.</a:t>
            </a:r>
            <a:endParaRPr lang="ar-IQ" dirty="0" smtClean="0"/>
          </a:p>
          <a:p>
            <a:pPr algn="l"/>
            <a:r>
              <a:rPr lang="en-US" dirty="0" smtClean="0"/>
              <a:t>Some features will have a greater effect on </a:t>
            </a:r>
          </a:p>
          <a:p>
            <a:pPr algn="l"/>
            <a:r>
              <a:rPr lang="en-US" dirty="0" smtClean="0"/>
              <a:t>determining centrality in the category</a:t>
            </a:r>
          </a:p>
          <a:p>
            <a:pPr algn="l"/>
            <a:r>
              <a:rPr lang="en-US" dirty="0" smtClean="0"/>
              <a:t>than others.</a:t>
            </a:r>
          </a:p>
          <a:p>
            <a:pPr algn="l"/>
            <a:r>
              <a:rPr lang="en-US" dirty="0" smtClean="0"/>
              <a:t>The general idea can be illustrated using the category VEHICLE.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977280"/>
          </a:xfrm>
        </p:spPr>
        <p:txBody>
          <a:bodyPr/>
          <a:lstStyle/>
          <a:p>
            <a:r>
              <a:rPr lang="en-US" dirty="0" smtClean="0"/>
              <a:t>Basic-level categories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280920" cy="4752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(a) vehicle—car—hatchback.</a:t>
            </a:r>
          </a:p>
          <a:p>
            <a:pPr algn="l"/>
            <a:r>
              <a:rPr lang="en-US" dirty="0" smtClean="0"/>
              <a:t>(b) fruit—apple—Granny Smith.</a:t>
            </a:r>
          </a:p>
          <a:p>
            <a:pPr algn="l"/>
            <a:r>
              <a:rPr lang="en-US" dirty="0" smtClean="0"/>
              <a:t>(c) living thing—creature—animal—cat—Manx cat.</a:t>
            </a:r>
          </a:p>
          <a:p>
            <a:pPr algn="l"/>
            <a:r>
              <a:rPr lang="en-US" dirty="0" smtClean="0"/>
              <a:t>(d) object—implement—cutlery—spoon—teaspoon.</a:t>
            </a:r>
          </a:p>
          <a:p>
            <a:pPr algn="l"/>
            <a:r>
              <a:rPr lang="en-US" b="1" dirty="0" smtClean="0"/>
              <a:t>basic or generic level of specificity</a:t>
            </a:r>
          </a:p>
          <a:p>
            <a:pPr algn="l"/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The most inclusive level at which there are characteristic patterns of behavioural interaction: </a:t>
            </a:r>
          </a:p>
          <a:p>
            <a:pPr algn="l"/>
            <a:r>
              <a:rPr lang="en-US" dirty="0" smtClean="0"/>
              <a:t>imagine being asked to mime how one would</a:t>
            </a:r>
          </a:p>
          <a:p>
            <a:pPr algn="l"/>
            <a:r>
              <a:rPr lang="en-US" dirty="0" smtClean="0"/>
              <a:t>behave with an animal. This is rather difficult without knowing whether the animal in question is </a:t>
            </a:r>
          </a:p>
          <a:p>
            <a:pPr algn="l"/>
            <a:r>
              <a:rPr lang="en-US" dirty="0" smtClean="0"/>
              <a:t>a crocodile or a hamster.</a:t>
            </a:r>
            <a:endParaRPr lang="en-US" b="1" dirty="0" smtClean="0"/>
          </a:p>
          <a:p>
            <a:pPr algn="l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Word-concept mapping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848872" cy="4536504"/>
          </a:xfrm>
        </p:spPr>
        <p:txBody>
          <a:bodyPr/>
          <a:lstStyle/>
          <a:p>
            <a:pPr algn="l"/>
            <a:r>
              <a:rPr lang="en-US" dirty="0" smtClean="0"/>
              <a:t>Concepts are linked together in a complex </a:t>
            </a:r>
          </a:p>
          <a:p>
            <a:pPr algn="l"/>
            <a:r>
              <a:rPr lang="en-US" dirty="0" smtClean="0"/>
              <a:t>multi-dimensional network.</a:t>
            </a:r>
          </a:p>
          <a:p>
            <a:pPr algn="l"/>
            <a:r>
              <a:rPr lang="en-US" dirty="0" smtClean="0"/>
              <a:t>These links correspond to concepts of a more</a:t>
            </a:r>
          </a:p>
          <a:p>
            <a:pPr algn="l"/>
            <a:r>
              <a:rPr lang="en-US" dirty="0" smtClean="0"/>
              <a:t>schematic kind than the concepts which they serve to connect, which are typically richer </a:t>
            </a:r>
          </a:p>
          <a:p>
            <a:pPr algn="l"/>
            <a:r>
              <a:rPr lang="en-US" dirty="0" smtClean="0"/>
              <a:t>and more complex.</a:t>
            </a:r>
            <a:endParaRPr lang="ar-IQ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864096"/>
          </a:xfrm>
        </p:spPr>
        <p:txBody>
          <a:bodyPr/>
          <a:lstStyle/>
          <a:p>
            <a:r>
              <a:rPr lang="en-US" dirty="0" smtClean="0"/>
              <a:t>Basic-level categories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920880" cy="511256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(ii) clear visual image can be formed:</a:t>
            </a:r>
          </a:p>
          <a:p>
            <a:pPr algn="l"/>
            <a:r>
              <a:rPr lang="en-US" dirty="0" smtClean="0"/>
              <a:t>try to visualize an item of cutlery or a vehicle,</a:t>
            </a:r>
          </a:p>
          <a:p>
            <a:pPr algn="l"/>
            <a:r>
              <a:rPr lang="en-US" dirty="0" smtClean="0"/>
              <a:t>a fork or a lorry, however, are easy to visualize.</a:t>
            </a:r>
          </a:p>
          <a:p>
            <a:pPr algn="l"/>
            <a:r>
              <a:rPr lang="en-US" dirty="0" smtClean="0"/>
              <a:t>(iii) Used for neutral, everyday reference, suppose A and B are sitting at home; A</a:t>
            </a:r>
          </a:p>
          <a:p>
            <a:pPr algn="l"/>
            <a:r>
              <a:rPr lang="en-US" dirty="0" smtClean="0"/>
              <a:t>hears a noise outside and says </a:t>
            </a:r>
            <a:r>
              <a:rPr lang="en-US" i="1" dirty="0" smtClean="0"/>
              <a:t>What's that? B </a:t>
            </a:r>
            <a:r>
              <a:rPr lang="ar-IQ" i="1" dirty="0" smtClean="0"/>
              <a:t> </a:t>
            </a:r>
            <a:r>
              <a:rPr lang="en-US" i="1" dirty="0" smtClean="0"/>
              <a:t>looks out of the window </a:t>
            </a:r>
            <a:r>
              <a:rPr lang="en-US" dirty="0" smtClean="0"/>
              <a:t>and sees an </a:t>
            </a:r>
            <a:r>
              <a:rPr lang="en-US" dirty="0" err="1" smtClean="0"/>
              <a:t>alsatian</a:t>
            </a:r>
            <a:r>
              <a:rPr lang="en-US" dirty="0" smtClean="0"/>
              <a:t> in the garden. normally (b) will be chosen:</a:t>
            </a:r>
          </a:p>
          <a:p>
            <a:pPr algn="l"/>
            <a:r>
              <a:rPr lang="en-US" dirty="0" smtClean="0"/>
              <a:t>(a) It's an animal.</a:t>
            </a:r>
          </a:p>
          <a:p>
            <a:pPr algn="l"/>
            <a:r>
              <a:rPr lang="en-US" dirty="0" smtClean="0"/>
              <a:t>(b) It's a dog.</a:t>
            </a:r>
          </a:p>
          <a:p>
            <a:pPr algn="l"/>
            <a:r>
              <a:rPr lang="en-US" dirty="0" smtClean="0"/>
              <a:t>(c) It's an </a:t>
            </a:r>
            <a:r>
              <a:rPr lang="en-US" dirty="0" err="1" smtClean="0"/>
              <a:t>alsatian</a:t>
            </a:r>
            <a:r>
              <a:rPr lang="en-US" dirty="0" smtClean="0"/>
              <a:t>.</a:t>
            </a:r>
            <a:endParaRPr lang="ar-IQ" dirty="0" smtClean="0"/>
          </a:p>
          <a:p>
            <a:pPr algn="l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936104"/>
          </a:xfrm>
        </p:spPr>
        <p:txBody>
          <a:bodyPr/>
          <a:lstStyle/>
          <a:p>
            <a:r>
              <a:rPr lang="en-US" dirty="0" smtClean="0"/>
              <a:t>Basic-level categories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208912" cy="518457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(iv) The basic level is the level at which the best categories can be created.</a:t>
            </a:r>
          </a:p>
          <a:p>
            <a:pPr algn="l"/>
            <a:r>
              <a:rPr lang="en-US" dirty="0" smtClean="0"/>
              <a:t>(a) distinctness from </a:t>
            </a:r>
            <a:r>
              <a:rPr lang="en-US" dirty="0" err="1" smtClean="0"/>
              <a:t>neighbouring</a:t>
            </a:r>
            <a:r>
              <a:rPr lang="en-US" dirty="0" smtClean="0"/>
              <a:t> categories;</a:t>
            </a:r>
          </a:p>
          <a:p>
            <a:pPr algn="l"/>
            <a:r>
              <a:rPr lang="en-US" dirty="0" smtClean="0"/>
              <a:t>(b) internal homogeneity;</a:t>
            </a:r>
          </a:p>
          <a:p>
            <a:pPr algn="l"/>
            <a:r>
              <a:rPr lang="en-US" dirty="0" smtClean="0"/>
              <a:t>(c) differential informativeness</a:t>
            </a:r>
          </a:p>
          <a:p>
            <a:pPr algn="l"/>
            <a:r>
              <a:rPr lang="en-US" dirty="0" smtClean="0"/>
              <a:t>categories which are more inclusive than the basic level have less internal homogeneity, while narrower categories show less distinctness from   </a:t>
            </a:r>
          </a:p>
          <a:p>
            <a:pPr algn="l"/>
            <a:r>
              <a:rPr lang="en-US" dirty="0" err="1" smtClean="0"/>
              <a:t>neighbouring</a:t>
            </a:r>
            <a:r>
              <a:rPr lang="en-US" dirty="0" smtClean="0"/>
              <a:t> categories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851520"/>
          </a:xfrm>
        </p:spPr>
        <p:txBody>
          <a:bodyPr/>
          <a:lstStyle/>
          <a:p>
            <a:r>
              <a:rPr lang="en-US" dirty="0" smtClean="0"/>
              <a:t>Basic-level categories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064896" cy="5112568"/>
          </a:xfrm>
        </p:spPr>
        <p:txBody>
          <a:bodyPr/>
          <a:lstStyle/>
          <a:p>
            <a:pPr algn="l"/>
            <a:r>
              <a:rPr lang="en-US" dirty="0" smtClean="0"/>
              <a:t>(v) Names of basic level categories tend to be morphologically simple, take the case of </a:t>
            </a:r>
            <a:r>
              <a:rPr lang="en-US" i="1" dirty="0" smtClean="0"/>
              <a:t>spoon, which is a basic-level term; all the </a:t>
            </a:r>
            <a:r>
              <a:rPr lang="en-US" dirty="0" smtClean="0"/>
              <a:t>more specific </a:t>
            </a:r>
            <a:endParaRPr lang="en-US" i="1" dirty="0" smtClean="0"/>
          </a:p>
          <a:p>
            <a:pPr algn="l"/>
            <a:r>
              <a:rPr lang="en-US" dirty="0" smtClean="0"/>
              <a:t>categories have more complex names: </a:t>
            </a:r>
            <a:r>
              <a:rPr lang="en-US" i="1" dirty="0" smtClean="0"/>
              <a:t>teaspoon, tablespoon,</a:t>
            </a:r>
            <a:r>
              <a:rPr lang="fr-FR" i="1" dirty="0" smtClean="0"/>
              <a:t> </a:t>
            </a:r>
            <a:r>
              <a:rPr lang="fr-FR" i="1" dirty="0" err="1" smtClean="0"/>
              <a:t>soup</a:t>
            </a:r>
            <a:r>
              <a:rPr lang="fr-FR" i="1" dirty="0" smtClean="0"/>
              <a:t> </a:t>
            </a:r>
            <a:r>
              <a:rPr lang="fr-FR" i="1" dirty="0" err="1" smtClean="0"/>
              <a:t>spoon</a:t>
            </a:r>
            <a:r>
              <a:rPr lang="fr-FR" i="1" dirty="0" smtClean="0"/>
              <a:t>, coffee </a:t>
            </a:r>
            <a:r>
              <a:rPr lang="fr-FR" i="1" dirty="0" err="1" smtClean="0"/>
              <a:t>spoon</a:t>
            </a:r>
            <a:r>
              <a:rPr lang="fr-FR" i="1" dirty="0" smtClean="0"/>
              <a:t>, etc.</a:t>
            </a:r>
            <a:endParaRPr lang="ar-IQ" dirty="0" smtClean="0"/>
          </a:p>
          <a:p>
            <a:pPr algn="l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06754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Problematic aspects of prototype model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96944" cy="5040560"/>
          </a:xfrm>
        </p:spPr>
        <p:txBody>
          <a:bodyPr>
            <a:normAutofit/>
          </a:bodyPr>
          <a:lstStyle/>
          <a:p>
            <a:pPr algn="l"/>
            <a:r>
              <a:rPr lang="en-US" i="1" u="sng" dirty="0" smtClean="0"/>
              <a:t>Category boundaries and boundary effects</a:t>
            </a:r>
          </a:p>
          <a:p>
            <a:pPr algn="l"/>
            <a:r>
              <a:rPr lang="en-US" dirty="0" smtClean="0"/>
              <a:t>the 'standard' prototype view is that no category </a:t>
            </a:r>
          </a:p>
          <a:p>
            <a:pPr algn="l"/>
            <a:r>
              <a:rPr lang="en-US" dirty="0" smtClean="0"/>
              <a:t>boundary is recognized.</a:t>
            </a:r>
          </a:p>
          <a:p>
            <a:pPr algn="l"/>
            <a:r>
              <a:rPr lang="en-US" dirty="0" smtClean="0"/>
              <a:t>A category without a boundary is virtually</a:t>
            </a:r>
          </a:p>
          <a:p>
            <a:pPr algn="l"/>
            <a:r>
              <a:rPr lang="en-US" dirty="0" smtClean="0"/>
              <a:t>useless: a primary function of a category is to discriminate between things</a:t>
            </a:r>
          </a:p>
          <a:p>
            <a:pPr algn="l"/>
            <a:r>
              <a:rPr lang="en-US" dirty="0" smtClean="0"/>
              <a:t>which are in it and things which are not in it. The classical view of categories,</a:t>
            </a:r>
          </a:p>
          <a:p>
            <a:pPr algn="l"/>
            <a:r>
              <a:rPr lang="en-US" dirty="0" smtClean="0"/>
              <a:t>with necessary and sufficient features, set a boundary but allowed no internal structure.</a:t>
            </a:r>
            <a:endParaRPr lang="ar-IQ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9955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Problematic aspects of prototype model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08912" cy="5184576"/>
          </a:xfrm>
        </p:spPr>
        <p:txBody>
          <a:bodyPr/>
          <a:lstStyle/>
          <a:p>
            <a:pPr algn="l"/>
            <a:r>
              <a:rPr lang="en-US" i="1" u="sng" dirty="0" smtClean="0"/>
              <a:t>Degrees of membership</a:t>
            </a:r>
          </a:p>
          <a:p>
            <a:pPr algn="l"/>
            <a:r>
              <a:rPr lang="en-US" dirty="0" smtClean="0"/>
              <a:t>only the prototype of a category has 100 per cent </a:t>
            </a:r>
          </a:p>
          <a:p>
            <a:pPr algn="l"/>
            <a:r>
              <a:rPr lang="en-US" dirty="0" smtClean="0"/>
              <a:t>membership of the category, other items having a</a:t>
            </a:r>
          </a:p>
          <a:p>
            <a:pPr algn="l"/>
            <a:r>
              <a:rPr lang="en-US" dirty="0" smtClean="0"/>
              <a:t>degree of membership dependent on their resemblance to the prototype.</a:t>
            </a:r>
          </a:p>
          <a:p>
            <a:pPr algn="l"/>
            <a:r>
              <a:rPr lang="en-US" dirty="0" smtClean="0"/>
              <a:t>Once boundaries are assigned, then an item must </a:t>
            </a:r>
          </a:p>
          <a:p>
            <a:pPr algn="l"/>
            <a:r>
              <a:rPr lang="en-US" dirty="0" smtClean="0"/>
              <a:t>be a full member of the category, not a member at</a:t>
            </a:r>
          </a:p>
          <a:p>
            <a:pPr algn="l"/>
            <a:r>
              <a:rPr lang="en-US" dirty="0" smtClean="0"/>
              <a:t>all, or a borderline example.</a:t>
            </a:r>
          </a:p>
          <a:p>
            <a:pPr algn="l"/>
            <a:r>
              <a:rPr lang="en-US" dirty="0" smtClean="0"/>
              <a:t>Even a non-central member of a category is a full member.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9955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Problematic aspects of prototype model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08912" cy="5256584"/>
          </a:xfrm>
        </p:spPr>
        <p:txBody>
          <a:bodyPr/>
          <a:lstStyle/>
          <a:p>
            <a:pPr algn="l"/>
            <a:r>
              <a:rPr lang="en-US" dirty="0" smtClean="0"/>
              <a:t>degree of membership applies only to borderline</a:t>
            </a:r>
          </a:p>
          <a:p>
            <a:pPr algn="l"/>
            <a:r>
              <a:rPr lang="en-US" dirty="0" smtClean="0"/>
              <a:t>cases.</a:t>
            </a:r>
          </a:p>
          <a:p>
            <a:pPr algn="l"/>
            <a:r>
              <a:rPr lang="en-US" dirty="0" smtClean="0"/>
              <a:t>BICYCLE and SKATEBOARD to be borderline </a:t>
            </a:r>
          </a:p>
          <a:p>
            <a:pPr algn="l"/>
            <a:r>
              <a:rPr lang="en-US" dirty="0" smtClean="0"/>
              <a:t>instances of the category VEHICLE.</a:t>
            </a:r>
          </a:p>
          <a:p>
            <a:pPr algn="l"/>
            <a:r>
              <a:rPr lang="en-US" dirty="0" smtClean="0"/>
              <a:t>I myself, for instance, would judge BICYCLE </a:t>
            </a:r>
          </a:p>
          <a:p>
            <a:pPr algn="l"/>
            <a:r>
              <a:rPr lang="en-US" dirty="0" smtClean="0"/>
              <a:t>to have a higher degree of membership than SKATEBOARD</a:t>
            </a:r>
            <a:endParaRPr lang="ar-IQ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06754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Problematic aspects of prototype model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424936" cy="4968552"/>
          </a:xfrm>
        </p:spPr>
        <p:txBody>
          <a:bodyPr/>
          <a:lstStyle/>
          <a:p>
            <a:pPr algn="l"/>
            <a:r>
              <a:rPr lang="en-US" i="1" u="sng" dirty="0" smtClean="0"/>
              <a:t>Compound categories</a:t>
            </a:r>
          </a:p>
          <a:p>
            <a:pPr algn="l"/>
            <a:r>
              <a:rPr lang="en-US" dirty="0" smtClean="0"/>
              <a:t>The categories which result from the combination of two (or more) basic categories are often </a:t>
            </a:r>
          </a:p>
          <a:p>
            <a:pPr algn="l"/>
            <a:r>
              <a:rPr lang="en-US" dirty="0" smtClean="0"/>
              <a:t>regarded as presenting particular problems for prototype theory.</a:t>
            </a:r>
          </a:p>
          <a:p>
            <a:pPr algn="l"/>
            <a:r>
              <a:rPr lang="en-US" dirty="0" smtClean="0"/>
              <a:t>It might be reasonably demanded of a prototype</a:t>
            </a:r>
          </a:p>
          <a:p>
            <a:pPr algn="l"/>
            <a:r>
              <a:rPr lang="en-US" dirty="0" smtClean="0"/>
              <a:t>approach that the prototype of a compound category should be predictable from the </a:t>
            </a:r>
          </a:p>
          <a:p>
            <a:pPr algn="l"/>
            <a:r>
              <a:rPr lang="en-US" dirty="0" smtClean="0"/>
              <a:t>representations of the component categories.</a:t>
            </a:r>
            <a:endParaRPr lang="ar-IQ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067544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Problematic aspects of prototype model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424936" cy="5184576"/>
          </a:xfrm>
        </p:spPr>
        <p:txBody>
          <a:bodyPr/>
          <a:lstStyle/>
          <a:p>
            <a:pPr algn="l"/>
            <a:r>
              <a:rPr lang="en-US" i="1" u="sng" dirty="0" smtClean="0"/>
              <a:t>Context sensitivity</a:t>
            </a:r>
          </a:p>
          <a:p>
            <a:pPr algn="l"/>
            <a:r>
              <a:rPr lang="en-US" dirty="0" smtClean="0"/>
              <a:t>Typically, GOE ratings are assigned to putative members of named categories out of context. </a:t>
            </a:r>
          </a:p>
          <a:p>
            <a:pPr algn="l"/>
            <a:r>
              <a:rPr lang="en-US" dirty="0" smtClean="0"/>
              <a:t>But it is intuitively obvious that </a:t>
            </a:r>
            <a:r>
              <a:rPr lang="en-US" dirty="0" err="1" smtClean="0"/>
              <a:t>judgements</a:t>
            </a:r>
            <a:r>
              <a:rPr lang="en-US" dirty="0" smtClean="0"/>
              <a:t> of the 'best‘ examples of, say, the category [CAR] </a:t>
            </a:r>
          </a:p>
          <a:p>
            <a:pPr algn="l"/>
            <a:r>
              <a:rPr lang="en-US" dirty="0" smtClean="0"/>
              <a:t>are going to depend on whether one has in mind </a:t>
            </a:r>
          </a:p>
          <a:p>
            <a:pPr algn="l"/>
            <a:r>
              <a:rPr lang="en-US" dirty="0" smtClean="0"/>
              <a:t>a racing context, a context of town use, or long-distance travel</a:t>
            </a:r>
            <a:endParaRPr lang="ar-IQ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63549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Types of conceptual category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96944" cy="5544616"/>
          </a:xfrm>
        </p:spPr>
        <p:txBody>
          <a:bodyPr>
            <a:normAutofit/>
          </a:bodyPr>
          <a:lstStyle/>
          <a:p>
            <a:pPr algn="l"/>
            <a:r>
              <a:rPr lang="en-US" sz="2400" i="1" u="sng" dirty="0" smtClean="0"/>
              <a:t>NATURAL CONCEPTUAL CATEGORY</a:t>
            </a:r>
            <a:endParaRPr lang="ar-IQ" sz="2400" i="1" u="sng" dirty="0" smtClean="0"/>
          </a:p>
          <a:p>
            <a:pPr algn="l"/>
            <a:r>
              <a:rPr lang="en-US" dirty="0" smtClean="0"/>
              <a:t>First, it seems clear that a good category will </a:t>
            </a:r>
          </a:p>
          <a:p>
            <a:pPr algn="l"/>
            <a:r>
              <a:rPr lang="en-US" dirty="0" smtClean="0"/>
              <a:t>distinguish clearly between things that are in it and</a:t>
            </a:r>
          </a:p>
          <a:p>
            <a:pPr algn="l"/>
            <a:r>
              <a:rPr lang="en-US" dirty="0" smtClean="0"/>
              <a:t>things that are not in it; in other words, it will have a relatively well-defined boundary.</a:t>
            </a:r>
          </a:p>
          <a:p>
            <a:pPr algn="l"/>
            <a:r>
              <a:rPr lang="en-US" dirty="0" smtClean="0"/>
              <a:t>Second, bearing in mind that a major function of conceptual categories is to provide headings under </a:t>
            </a:r>
          </a:p>
          <a:p>
            <a:pPr algn="l"/>
            <a:r>
              <a:rPr lang="en-US" dirty="0" smtClean="0"/>
              <a:t>which information/knowledge can be economically</a:t>
            </a:r>
          </a:p>
          <a:p>
            <a:pPr algn="l"/>
            <a:r>
              <a:rPr lang="en-US" dirty="0" smtClean="0"/>
              <a:t>stored, it is reasonable to expect a good category to be richly informative, in the sense that knowing </a:t>
            </a:r>
          </a:p>
          <a:p>
            <a:pPr algn="l"/>
            <a:r>
              <a:rPr lang="en-US" dirty="0" smtClean="0"/>
              <a:t>that some entity belongs to a particular category</a:t>
            </a:r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5040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Types of conceptual category</a:t>
            </a:r>
            <a:endParaRPr lang="ar-IQ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gives access to a substantial body of knowledge about the entity.</a:t>
            </a:r>
          </a:p>
          <a:p>
            <a:pPr algn="l"/>
            <a:r>
              <a:rPr lang="en-US" sz="2400" dirty="0" smtClean="0"/>
              <a:t>categories are not built to the same pattern.</a:t>
            </a:r>
          </a:p>
          <a:p>
            <a:pPr algn="l"/>
            <a:r>
              <a:rPr lang="en-US" sz="2400" dirty="0" smtClean="0"/>
              <a:t>variation in the relative importance of the</a:t>
            </a:r>
          </a:p>
          <a:p>
            <a:pPr algn="l"/>
            <a:r>
              <a:rPr lang="en-US" sz="2400" dirty="0" smtClean="0"/>
              <a:t>internal structure and the boundary. An extreme case would be a category with boundaries but no </a:t>
            </a:r>
          </a:p>
          <a:p>
            <a:pPr algn="l"/>
            <a:r>
              <a:rPr lang="en-US" sz="2400" dirty="0" smtClean="0"/>
              <a:t>internal structure at all. This would be the case for a</a:t>
            </a:r>
          </a:p>
          <a:p>
            <a:pPr algn="l"/>
            <a:r>
              <a:rPr lang="en-US" sz="2400" dirty="0" smtClean="0"/>
              <a:t>category defined purely by means of a list of members</a:t>
            </a:r>
          </a:p>
          <a:p>
            <a:pPr algn="l"/>
            <a:r>
              <a:rPr lang="en-US" sz="2400" dirty="0" smtClean="0"/>
              <a:t>The balance of salience between boundary and internal </a:t>
            </a:r>
            <a:r>
              <a:rPr lang="en-US" sz="2400" dirty="0" err="1" smtClean="0"/>
              <a:t>structurecan</a:t>
            </a:r>
            <a:r>
              <a:rPr lang="en-US" sz="2400" dirty="0" smtClean="0"/>
              <a:t> vary. For instance, GAME has very fuzzy </a:t>
            </a:r>
          </a:p>
          <a:p>
            <a:pPr algn="l"/>
            <a:r>
              <a:rPr lang="en-US" sz="2400" dirty="0" smtClean="0"/>
              <a:t>boundaries, but a rich internal structure, whereas ODD </a:t>
            </a:r>
            <a:r>
              <a:rPr lang="en-US" sz="2400" dirty="0" err="1" smtClean="0"/>
              <a:t>NUMBERhas</a:t>
            </a:r>
            <a:r>
              <a:rPr lang="en-US" sz="2400" dirty="0" smtClean="0"/>
              <a:t> clear boundaries, but a </a:t>
            </a:r>
            <a:r>
              <a:rPr lang="en-US" sz="2400" dirty="0" err="1" smtClean="0"/>
              <a:t>relativelyweak</a:t>
            </a:r>
            <a:r>
              <a:rPr lang="en-US" sz="2400" dirty="0" smtClean="0"/>
              <a:t> internal</a:t>
            </a:r>
          </a:p>
          <a:p>
            <a:pPr algn="l"/>
            <a:r>
              <a:rPr lang="en-US" sz="2400" dirty="0" smtClean="0"/>
              <a:t>  structure</a:t>
            </a:r>
            <a:endParaRPr lang="ar-IQ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Word-concept mapping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992888" cy="4680520"/>
          </a:xfrm>
        </p:spPr>
        <p:txBody>
          <a:bodyPr/>
          <a:lstStyle/>
          <a:p>
            <a:pPr algn="l"/>
            <a:r>
              <a:rPr lang="en-US" dirty="0" smtClean="0"/>
              <a:t>Each full lexical item directly activates a concept  </a:t>
            </a:r>
          </a:p>
          <a:p>
            <a:pPr algn="l"/>
            <a:r>
              <a:rPr lang="en-US" dirty="0" smtClean="0"/>
              <a:t>and indirectly activates linked concepts</a:t>
            </a:r>
          </a:p>
          <a:p>
            <a:pPr algn="l"/>
            <a:r>
              <a:rPr lang="en-US" dirty="0" smtClean="0"/>
              <a:t>according to the strength of the link.</a:t>
            </a:r>
          </a:p>
          <a:p>
            <a:r>
              <a:rPr lang="en-US" dirty="0" smtClean="0"/>
              <a:t>There is no direct link between the word </a:t>
            </a:r>
            <a:r>
              <a:rPr lang="en-US" i="1" dirty="0" smtClean="0"/>
              <a:t>horse and the concept ANIMAL: the word horse has a direct</a:t>
            </a:r>
          </a:p>
          <a:p>
            <a:r>
              <a:rPr lang="en-US" dirty="0" smtClean="0"/>
              <a:t>link only with the concept HORSE</a:t>
            </a:r>
            <a:r>
              <a:rPr lang="ar-IQ" dirty="0" smtClean="0"/>
              <a:t> 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409328"/>
          </a:xfrm>
        </p:spPr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saeed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Concepts </a:t>
            </a:r>
            <a:endParaRPr lang="ar-IQ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792088"/>
          </a:xfrm>
        </p:spPr>
        <p:txBody>
          <a:bodyPr/>
          <a:lstStyle/>
          <a:p>
            <a:r>
              <a:rPr lang="en-US" dirty="0" smtClean="0"/>
              <a:t>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352928" cy="5184576"/>
          </a:xfrm>
        </p:spPr>
        <p:txBody>
          <a:bodyPr/>
          <a:lstStyle/>
          <a:p>
            <a:pPr algn="l"/>
            <a:r>
              <a:rPr lang="en-US" dirty="0" smtClean="0"/>
              <a:t>The meaning of, say a noun, is a combination</a:t>
            </a:r>
          </a:p>
          <a:p>
            <a:pPr algn="l"/>
            <a:r>
              <a:rPr lang="en-US" dirty="0" smtClean="0"/>
              <a:t>of its denotation and a conceptual element, two basic questions about the conceptual element are:</a:t>
            </a:r>
          </a:p>
          <a:p>
            <a:pPr algn="l"/>
            <a:r>
              <a:rPr lang="en-US" dirty="0" smtClean="0"/>
              <a:t>1 What form can we assign to concepts?</a:t>
            </a:r>
          </a:p>
          <a:p>
            <a:pPr algn="l"/>
            <a:r>
              <a:rPr lang="en-US" dirty="0" smtClean="0"/>
              <a:t>2 How do children acquire them, along with their linguistic labels?</a:t>
            </a:r>
          </a:p>
          <a:p>
            <a:pPr algn="l"/>
            <a:r>
              <a:rPr lang="en-US" b="1" u="sng" dirty="0" smtClean="0"/>
              <a:t>Lexicalized concepts</a:t>
            </a:r>
            <a:r>
              <a:rPr lang="en-US" b="1" dirty="0" smtClean="0"/>
              <a:t> are the ones that correspond to single word.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851520"/>
          </a:xfrm>
        </p:spPr>
        <p:txBody>
          <a:bodyPr/>
          <a:lstStyle/>
          <a:p>
            <a:r>
              <a:rPr lang="en-US" dirty="0" smtClean="0"/>
              <a:t>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53285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 smtClean="0"/>
              <a:t>Some concepts are described by phrases:</a:t>
            </a:r>
          </a:p>
          <a:p>
            <a:pPr algn="l"/>
            <a:r>
              <a:rPr lang="en-US" sz="3600" i="1" dirty="0" smtClean="0"/>
              <a:t>On the shopping channel, I saw </a:t>
            </a:r>
            <a:r>
              <a:rPr lang="en-US" sz="3600" i="1" u="sng" dirty="0" smtClean="0"/>
              <a:t>a tool for compacting dead leaves into garden statuary</a:t>
            </a:r>
          </a:p>
          <a:p>
            <a:pPr algn="l"/>
            <a:r>
              <a:rPr lang="en-US" b="1" u="sng" dirty="0" smtClean="0"/>
              <a:t>Unity</a:t>
            </a:r>
            <a:r>
              <a:rPr lang="en-US" dirty="0" smtClean="0"/>
              <a:t> describing something that for a while was given the two-word label </a:t>
            </a:r>
            <a:r>
              <a:rPr lang="en-US" i="1" dirty="0" smtClean="0"/>
              <a:t>microwave</a:t>
            </a:r>
          </a:p>
          <a:p>
            <a:pPr algn="l"/>
            <a:r>
              <a:rPr lang="en-US" i="1" dirty="0" smtClean="0"/>
              <a:t>oven</a:t>
            </a:r>
            <a:r>
              <a:rPr lang="en-US" dirty="0" smtClean="0"/>
              <a:t>, but is now usually called just </a:t>
            </a:r>
            <a:r>
              <a:rPr lang="en-US" i="1" dirty="0" smtClean="0"/>
              <a:t>a microwave.</a:t>
            </a:r>
          </a:p>
          <a:p>
            <a:pPr algn="l"/>
            <a:r>
              <a:rPr lang="en-US" b="1" i="1" u="sng" dirty="0" smtClean="0"/>
              <a:t>Ex:</a:t>
            </a:r>
            <a:r>
              <a:rPr lang="en-US" dirty="0" smtClean="0"/>
              <a:t> We’re designing a device for cooking food by </a:t>
            </a:r>
            <a:r>
              <a:rPr lang="en-US" i="1" u="sng" dirty="0" smtClean="0"/>
              <a:t>microwaves.</a:t>
            </a:r>
            <a:endParaRPr lang="ar-IQ" b="1" i="1" u="sng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779512"/>
          </a:xfrm>
        </p:spPr>
        <p:txBody>
          <a:bodyPr>
            <a:normAutofit/>
          </a:bodyPr>
          <a:lstStyle/>
          <a:p>
            <a:r>
              <a:rPr lang="en-US" dirty="0" smtClean="0"/>
              <a:t>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08912" cy="5256584"/>
          </a:xfrm>
        </p:spPr>
        <p:txBody>
          <a:bodyPr/>
          <a:lstStyle/>
          <a:p>
            <a:pPr algn="l"/>
            <a:r>
              <a:rPr lang="en-US" dirty="0" smtClean="0"/>
              <a:t>New </a:t>
            </a:r>
            <a:r>
              <a:rPr lang="en-US" dirty="0" smtClean="0"/>
              <a:t>concepts are invented and new words or new senses of old words given to them.</a:t>
            </a:r>
          </a:p>
          <a:p>
            <a:pPr algn="l"/>
            <a:r>
              <a:rPr lang="en-US" dirty="0" smtClean="0"/>
              <a:t>Children </a:t>
            </a:r>
            <a:r>
              <a:rPr lang="en-US" dirty="0" smtClean="0"/>
              <a:t>acquiring concepts we have to recognize that their concepts may differ from the concepts  </a:t>
            </a:r>
          </a:p>
          <a:p>
            <a:pPr algn="l"/>
            <a:r>
              <a:rPr lang="en-US" dirty="0" smtClean="0"/>
              <a:t>of adults.</a:t>
            </a:r>
          </a:p>
          <a:p>
            <a:pPr algn="l"/>
            <a:r>
              <a:rPr lang="en-US" dirty="0" smtClean="0"/>
              <a:t>Children </a:t>
            </a:r>
            <a:r>
              <a:rPr lang="en-US" dirty="0" smtClean="0"/>
              <a:t>may operate with concepts that are quite </a:t>
            </a:r>
          </a:p>
          <a:p>
            <a:pPr algn="l"/>
            <a:r>
              <a:rPr lang="en-US" dirty="0" smtClean="0"/>
              <a:t>different, </a:t>
            </a:r>
            <a:r>
              <a:rPr lang="en-US" b="1" u="sng" dirty="0" smtClean="0"/>
              <a:t>underextending conce</a:t>
            </a:r>
            <a:r>
              <a:rPr lang="en-US" b="1" dirty="0" smtClean="0"/>
              <a:t>pts </a:t>
            </a:r>
            <a:r>
              <a:rPr lang="en-US" dirty="0" smtClean="0"/>
              <a:t>when for a child </a:t>
            </a:r>
            <a:r>
              <a:rPr lang="en-US" i="1" dirty="0" smtClean="0"/>
              <a:t>dog can only be used for </a:t>
            </a:r>
            <a:r>
              <a:rPr lang="en-US" dirty="0" smtClean="0"/>
              <a:t>their pet, not the one  </a:t>
            </a:r>
            <a:endParaRPr lang="en-US" i="1" dirty="0" smtClean="0"/>
          </a:p>
          <a:p>
            <a:pPr algn="l"/>
            <a:r>
              <a:rPr lang="en-US" dirty="0" smtClean="0"/>
              <a:t>next door;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229600" cy="892696"/>
          </a:xfrm>
        </p:spPr>
        <p:txBody>
          <a:bodyPr/>
          <a:lstStyle/>
          <a:p>
            <a:r>
              <a:rPr lang="en-US" dirty="0" smtClean="0"/>
              <a:t>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08912" cy="4968552"/>
          </a:xfrm>
        </p:spPr>
        <p:txBody>
          <a:bodyPr/>
          <a:lstStyle/>
          <a:p>
            <a:pPr algn="l"/>
            <a:r>
              <a:rPr lang="en-US" sz="3600" b="1" u="sng" dirty="0" smtClean="0"/>
              <a:t>overextending concepts</a:t>
            </a:r>
            <a:r>
              <a:rPr lang="en-US" sz="3600" b="1" dirty="0" smtClean="0"/>
              <a:t>, where a </a:t>
            </a:r>
            <a:r>
              <a:rPr lang="en-US" sz="3600" dirty="0" smtClean="0"/>
              <a:t>child uses </a:t>
            </a:r>
            <a:r>
              <a:rPr lang="en-US" sz="3600" i="1" dirty="0" smtClean="0"/>
              <a:t>daddy </a:t>
            </a:r>
            <a:endParaRPr lang="en-US" sz="3600" b="1" dirty="0" smtClean="0"/>
          </a:p>
          <a:p>
            <a:pPr algn="l"/>
            <a:r>
              <a:rPr lang="en-US" sz="3600" i="1" dirty="0" smtClean="0"/>
              <a:t>for every male adult</a:t>
            </a:r>
            <a:r>
              <a:rPr lang="en-US" sz="3600" dirty="0" smtClean="0"/>
              <a:t>, or </a:t>
            </a:r>
            <a:r>
              <a:rPr lang="en-US" sz="3600" i="1" dirty="0" smtClean="0"/>
              <a:t>cat for cats, rabbits and other pets.</a:t>
            </a:r>
          </a:p>
          <a:p>
            <a:pPr algn="l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851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Necessary and sufficient conditions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08912" cy="49685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If we have a concept like woman, it must contain the information necessary to decide when  </a:t>
            </a:r>
          </a:p>
          <a:p>
            <a:pPr algn="l"/>
            <a:r>
              <a:rPr lang="en-US" dirty="0" smtClean="0"/>
              <a:t>something in the world is a woman or not.</a:t>
            </a:r>
          </a:p>
          <a:p>
            <a:pPr algn="l"/>
            <a:r>
              <a:rPr lang="en-US" dirty="0" smtClean="0"/>
              <a:t>If </a:t>
            </a:r>
            <a:r>
              <a:rPr lang="en-US" dirty="0" smtClean="0"/>
              <a:t>something must have them to be a woman, then </a:t>
            </a:r>
          </a:p>
          <a:p>
            <a:pPr algn="l"/>
            <a:r>
              <a:rPr lang="en-US" dirty="0" smtClean="0"/>
              <a:t>they can be called </a:t>
            </a:r>
            <a:r>
              <a:rPr lang="en-US" i="1" u="sng" dirty="0" smtClean="0"/>
              <a:t>necessary conditions</a:t>
            </a:r>
            <a:r>
              <a:rPr lang="en-US" dirty="0" smtClean="0"/>
              <a:t>. In addition, if we can find the right set enough to define a woman, then they can be called </a:t>
            </a:r>
            <a:r>
              <a:rPr lang="en-US" i="1" u="sng" dirty="0" smtClean="0"/>
              <a:t>sufficient conditions</a:t>
            </a:r>
            <a:r>
              <a:rPr lang="en-US" dirty="0" smtClean="0"/>
              <a:t>, we have identified the right amount  </a:t>
            </a:r>
          </a:p>
          <a:p>
            <a:pPr algn="l"/>
            <a:r>
              <a:rPr lang="en-US" dirty="0" smtClean="0"/>
              <a:t>of information for the concept.</a:t>
            </a:r>
            <a:endParaRPr lang="ar-IQ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995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Necessary and sufficient conditions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848872" cy="4752528"/>
          </a:xfrm>
        </p:spPr>
        <p:txBody>
          <a:bodyPr/>
          <a:lstStyle/>
          <a:p>
            <a:pPr algn="l"/>
            <a:r>
              <a:rPr lang="en-US" b="1" u="sng" dirty="0" smtClean="0"/>
              <a:t>Ignorance: </a:t>
            </a:r>
            <a:r>
              <a:rPr lang="en-US" dirty="0" smtClean="0"/>
              <a:t> when speakers often use words </a:t>
            </a:r>
          </a:p>
          <a:p>
            <a:pPr algn="l"/>
            <a:r>
              <a:rPr lang="en-US" dirty="0" smtClean="0"/>
              <a:t>to refer knowing very little, and sometimes nothing, about the identifying characteristics </a:t>
            </a:r>
          </a:p>
          <a:p>
            <a:pPr algn="l"/>
            <a:r>
              <a:rPr lang="en-US" dirty="0" smtClean="0"/>
              <a:t>of the referent.</a:t>
            </a:r>
          </a:p>
          <a:p>
            <a:pPr algn="l"/>
            <a:r>
              <a:rPr lang="en-US" b="1" u="sng" dirty="0" smtClean="0"/>
              <a:t>Definition :</a:t>
            </a:r>
            <a:r>
              <a:rPr lang="en-US" dirty="0" smtClean="0"/>
              <a:t> that a word is referring to a concept </a:t>
            </a:r>
          </a:p>
          <a:p>
            <a:pPr algn="l"/>
            <a:r>
              <a:rPr lang="en-US" dirty="0" smtClean="0"/>
              <a:t>composed of a set of necessary and sufficient conditions, or what amounts to the same thing.</a:t>
            </a:r>
            <a:endParaRPr lang="ar-IQ" b="1" u="sng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851520"/>
          </a:xfrm>
        </p:spPr>
        <p:txBody>
          <a:bodyPr/>
          <a:lstStyle/>
          <a:p>
            <a:r>
              <a:rPr lang="en-US" dirty="0" smtClean="0"/>
              <a:t>prototypes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352928" cy="4320480"/>
          </a:xfrm>
        </p:spPr>
        <p:txBody>
          <a:bodyPr/>
          <a:lstStyle/>
          <a:p>
            <a:pPr algn="l"/>
            <a:r>
              <a:rPr lang="en-US" dirty="0" smtClean="0"/>
              <a:t>A </a:t>
            </a:r>
            <a:r>
              <a:rPr lang="en-US" dirty="0" smtClean="0"/>
              <a:t>model of concepts which views them as structured so that there are central or typical  </a:t>
            </a:r>
          </a:p>
          <a:p>
            <a:pPr algn="l"/>
            <a:r>
              <a:rPr lang="en-US" dirty="0" smtClean="0"/>
              <a:t>members of a category, such as bird or furniture, but then a shading off into less typical or peripheral members. So </a:t>
            </a:r>
            <a:r>
              <a:rPr lang="en-US" i="1" dirty="0" smtClean="0"/>
              <a:t>chair is a more central </a:t>
            </a:r>
            <a:r>
              <a:rPr lang="en-US" dirty="0" smtClean="0"/>
              <a:t>  </a:t>
            </a:r>
          </a:p>
          <a:p>
            <a:pPr algn="l"/>
            <a:r>
              <a:rPr lang="en-US" i="1" dirty="0" smtClean="0"/>
              <a:t>member of the category </a:t>
            </a:r>
            <a:r>
              <a:rPr lang="en-US" dirty="0" smtClean="0"/>
              <a:t>furniture than </a:t>
            </a:r>
            <a:r>
              <a:rPr lang="en-US" i="1" dirty="0" smtClean="0"/>
              <a:t>lamp, for example.</a:t>
            </a:r>
            <a:endParaRPr lang="ar-IQ" dirty="0" smtClean="0"/>
          </a:p>
          <a:p>
            <a:pPr algn="l"/>
            <a:endParaRPr lang="en-US" i="1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851520"/>
          </a:xfrm>
        </p:spPr>
        <p:txBody>
          <a:bodyPr/>
          <a:lstStyle/>
          <a:p>
            <a:r>
              <a:rPr lang="en-US" dirty="0" smtClean="0"/>
              <a:t>prototypes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352928" cy="518457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Speakers tend to agree more readily on typical</a:t>
            </a:r>
          </a:p>
          <a:p>
            <a:pPr algn="l"/>
            <a:r>
              <a:rPr lang="en-US" dirty="0" smtClean="0"/>
              <a:t>members than on less typical members; they come to mind more quickly.</a:t>
            </a:r>
          </a:p>
          <a:p>
            <a:pPr algn="l"/>
            <a:r>
              <a:rPr lang="en-US" b="1" u="sng" dirty="0" smtClean="0"/>
              <a:t>borderline uncertainty</a:t>
            </a:r>
            <a:r>
              <a:rPr lang="en-US" dirty="0" smtClean="0"/>
              <a:t>: an item in the world</a:t>
            </a:r>
          </a:p>
          <a:p>
            <a:pPr algn="l"/>
            <a:r>
              <a:rPr lang="en-US" dirty="0" smtClean="0"/>
              <a:t>might bear some resemblance to two different prototypes.</a:t>
            </a:r>
          </a:p>
          <a:p>
            <a:pPr algn="l"/>
            <a:r>
              <a:rPr lang="en-US" i="1" u="sng" dirty="0" smtClean="0"/>
              <a:t>We don’t know whether a whale is a mammal or fish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whales </a:t>
            </a:r>
            <a:r>
              <a:rPr lang="en-US" dirty="0" err="1" smtClean="0"/>
              <a:t>resembl</a:t>
            </a:r>
            <a:r>
              <a:rPr lang="en-US" dirty="0" smtClean="0"/>
              <a:t> </a:t>
            </a:r>
            <a:r>
              <a:rPr lang="en-US" dirty="0" err="1" smtClean="0"/>
              <a:t>eprototypical</a:t>
            </a:r>
            <a:r>
              <a:rPr lang="en-US" dirty="0" smtClean="0"/>
              <a:t> fish in some </a:t>
            </a:r>
          </a:p>
          <a:p>
            <a:pPr algn="l"/>
            <a:r>
              <a:rPr lang="en-US" dirty="0" smtClean="0"/>
              <a:t>characteristic features: they live underwater in the</a:t>
            </a:r>
          </a:p>
          <a:p>
            <a:pPr algn="l"/>
            <a:r>
              <a:rPr lang="en-US" dirty="0" smtClean="0"/>
              <a:t>oceans, have fins, etc.</a:t>
            </a:r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779512"/>
          </a:xfrm>
        </p:spPr>
        <p:txBody>
          <a:bodyPr/>
          <a:lstStyle/>
          <a:p>
            <a:r>
              <a:rPr lang="en-US" dirty="0" smtClean="0"/>
              <a:t>prototypes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208912" cy="49685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some researchers have argued that the central </a:t>
            </a:r>
          </a:p>
          <a:p>
            <a:pPr algn="l"/>
            <a:r>
              <a:rPr lang="en-US" dirty="0" smtClean="0"/>
              <a:t>prototype is an </a:t>
            </a:r>
            <a:r>
              <a:rPr lang="en-US" b="1" u="sng" dirty="0" smtClean="0"/>
              <a:t>abstraction</a:t>
            </a:r>
            <a:r>
              <a:rPr lang="en-US" dirty="0" smtClean="0"/>
              <a:t>. This </a:t>
            </a:r>
            <a:r>
              <a:rPr lang="en-US" b="1" u="sng" dirty="0" smtClean="0"/>
              <a:t>abstraction</a:t>
            </a:r>
            <a:r>
              <a:rPr lang="en-US" dirty="0" smtClean="0"/>
              <a:t> might be a set of </a:t>
            </a:r>
            <a:r>
              <a:rPr lang="en-US" b="1" dirty="0" smtClean="0"/>
              <a:t>characteristic features,</a:t>
            </a:r>
          </a:p>
          <a:p>
            <a:pPr algn="l"/>
            <a:r>
              <a:rPr lang="en-US" b="1" dirty="0" smtClean="0"/>
              <a:t>to which we compare real items </a:t>
            </a:r>
            <a:r>
              <a:rPr lang="en-US" dirty="0" smtClean="0"/>
              <a:t>for discussion.</a:t>
            </a:r>
          </a:p>
          <a:p>
            <a:pPr algn="l"/>
            <a:r>
              <a:rPr lang="en-US" dirty="0" smtClean="0"/>
              <a:t>Other researchers have proposed that we organize</a:t>
            </a:r>
          </a:p>
          <a:p>
            <a:pPr algn="l"/>
            <a:r>
              <a:rPr lang="en-US" dirty="0" smtClean="0"/>
              <a:t>our categories by </a:t>
            </a:r>
            <a:r>
              <a:rPr lang="en-US" b="1" dirty="0" smtClean="0"/>
              <a:t>exemplars, </a:t>
            </a:r>
            <a:r>
              <a:rPr lang="en-US" dirty="0" smtClean="0"/>
              <a:t>memories of actual sparrows, pigeons and hawks, and we compute the likelihood of something we meet being a bird </a:t>
            </a:r>
          </a:p>
          <a:p>
            <a:pPr algn="l"/>
            <a:r>
              <a:rPr lang="en-US" dirty="0" smtClean="0"/>
              <a:t>on the basis of comparison with these memories of</a:t>
            </a:r>
          </a:p>
          <a:p>
            <a:pPr algn="l"/>
            <a:r>
              <a:rPr lang="en-US" dirty="0" smtClean="0"/>
              <a:t>real birds</a:t>
            </a:r>
            <a:endParaRPr lang="ar-IQ" dirty="0" smtClean="0"/>
          </a:p>
          <a:p>
            <a:pPr algn="l"/>
            <a:endParaRPr lang="en-US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mapping between words and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272808" cy="4464496"/>
          </a:xfrm>
        </p:spPr>
        <p:txBody>
          <a:bodyPr/>
          <a:lstStyle/>
          <a:p>
            <a:pPr algn="l"/>
            <a:r>
              <a:rPr lang="en-US" dirty="0" smtClean="0"/>
              <a:t>One-to-one: in this arrangement, a word gives access to a single concept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syzygy                                  syzygy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71800" y="4221088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 between concepts</a:t>
            </a:r>
            <a:endParaRPr lang="ar-IQ" dirty="0"/>
          </a:p>
        </p:txBody>
      </p:sp>
      <p:pic>
        <p:nvPicPr>
          <p:cNvPr id="4" name="Content Placeholder 3" descr="Screenshot_20181017-173350_Wo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8352928" cy="4968552"/>
          </a:xfr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29600" cy="9235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Relations between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489654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How much knowledge a speaker has to have in order to use a word?</a:t>
            </a:r>
          </a:p>
          <a:p>
            <a:pPr algn="l"/>
            <a:r>
              <a:rPr lang="en-US" dirty="0" smtClean="0"/>
              <a:t>Such relations between concepts have been used to motivate models of </a:t>
            </a:r>
            <a:r>
              <a:rPr lang="en-US" b="1" dirty="0" smtClean="0"/>
              <a:t>conceptual hierarchies </a:t>
            </a:r>
            <a:r>
              <a:rPr lang="en-US" dirty="0" smtClean="0"/>
              <a:t>in the</a:t>
            </a:r>
          </a:p>
          <a:p>
            <a:pPr algn="l"/>
            <a:r>
              <a:rPr lang="en-US" dirty="0" smtClean="0"/>
              <a:t>cognitive psychology literature.</a:t>
            </a:r>
          </a:p>
          <a:p>
            <a:pPr algn="l"/>
            <a:r>
              <a:rPr lang="en-US" dirty="0" smtClean="0"/>
              <a:t>concepts are represented by nodes in a network, to which attributes can be attached and between </a:t>
            </a:r>
          </a:p>
          <a:p>
            <a:pPr algn="l"/>
            <a:r>
              <a:rPr lang="en-US" dirty="0" smtClean="0"/>
              <a:t>which there are links. One such link is </a:t>
            </a:r>
            <a:r>
              <a:rPr lang="en-US" b="1" dirty="0" smtClean="0"/>
              <a:t>inclusion </a:t>
            </a:r>
            <a:r>
              <a:rPr lang="en-US" dirty="0" smtClean="0"/>
              <a:t>so that a subordinate node inherits attributes from  a superordinate node.</a:t>
            </a:r>
            <a:endParaRPr lang="ar-IQ" dirty="0" smtClean="0"/>
          </a:p>
          <a:p>
            <a:pPr algn="l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8229600" cy="7795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Relations between concepts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280920" cy="5616624"/>
          </a:xfrm>
        </p:spPr>
        <p:txBody>
          <a:bodyPr/>
          <a:lstStyle/>
          <a:p>
            <a:pPr algn="l"/>
            <a:r>
              <a:rPr lang="en-US" dirty="0" smtClean="0"/>
              <a:t>Canary inherits the attributes of bird and animal and thus inherits the attributes </a:t>
            </a:r>
            <a:r>
              <a:rPr lang="en-US" i="1" dirty="0" smtClean="0"/>
              <a:t>breathes, eats, has  </a:t>
            </a:r>
            <a:endParaRPr lang="en-US" dirty="0" smtClean="0"/>
          </a:p>
          <a:p>
            <a:pPr algn="l"/>
            <a:r>
              <a:rPr lang="en-US" i="1" dirty="0" smtClean="0"/>
              <a:t>skin, has wings, can fly, has feathers.</a:t>
            </a:r>
          </a:p>
          <a:p>
            <a:pPr algn="l"/>
            <a:r>
              <a:rPr lang="en-US" dirty="0" smtClean="0"/>
              <a:t>model has the ability to block inheritance, so that for example ostrich does not inherit </a:t>
            </a:r>
            <a:r>
              <a:rPr lang="en-US" i="1" dirty="0" smtClean="0"/>
              <a:t>can fly from </a:t>
            </a:r>
            <a:r>
              <a:rPr lang="en-US" dirty="0" smtClean="0"/>
              <a:t> </a:t>
            </a:r>
          </a:p>
          <a:p>
            <a:pPr algn="l"/>
            <a:r>
              <a:rPr lang="en-US" i="1" dirty="0" smtClean="0"/>
              <a:t>bird.</a:t>
            </a:r>
          </a:p>
          <a:p>
            <a:pPr algn="l"/>
            <a:r>
              <a:rPr lang="en-US" dirty="0" smtClean="0"/>
              <a:t>Conceptual hierarchies contain three levels of generality:</a:t>
            </a:r>
          </a:p>
          <a:p>
            <a:pPr algn="l"/>
            <a:r>
              <a:rPr lang="en-US" dirty="0" smtClean="0"/>
              <a:t>1. superordinate level</a:t>
            </a:r>
          </a:p>
          <a:p>
            <a:pPr algn="l"/>
            <a:r>
              <a:rPr lang="en-US" dirty="0" smtClean="0"/>
              <a:t>2.basic level</a:t>
            </a:r>
          </a:p>
          <a:p>
            <a:pPr algn="l"/>
            <a:r>
              <a:rPr lang="en-US" dirty="0" smtClean="0"/>
              <a:t>3. subordinate level</a:t>
            </a:r>
            <a:endParaRPr lang="ar-IQ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6354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Relations between concepts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424936" cy="554461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levels differ in their balance between </a:t>
            </a:r>
            <a:r>
              <a:rPr lang="en-US" u="sng" dirty="0" smtClean="0"/>
              <a:t>informativeness</a:t>
            </a:r>
            <a:r>
              <a:rPr lang="en-US" dirty="0" smtClean="0"/>
              <a:t> and </a:t>
            </a:r>
            <a:r>
              <a:rPr lang="en-US" u="sng" dirty="0" smtClean="0"/>
              <a:t>usefulness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The superordinate level is furniture, which has relatively few characteristic features; the basic</a:t>
            </a:r>
          </a:p>
          <a:p>
            <a:pPr algn="l"/>
            <a:r>
              <a:rPr lang="en-US" dirty="0" smtClean="0"/>
              <a:t>level would include concepts like chair, which has more features, and the subordinate level would </a:t>
            </a:r>
          </a:p>
          <a:p>
            <a:pPr algn="l"/>
            <a:r>
              <a:rPr lang="en-US" dirty="0" smtClean="0"/>
              <a:t>include concepts like armchair, dining chair, etc., </a:t>
            </a:r>
          </a:p>
          <a:p>
            <a:pPr algn="l"/>
            <a:r>
              <a:rPr lang="en-US" dirty="0" smtClean="0"/>
              <a:t>which have still more features and are thus more specific again.</a:t>
            </a:r>
            <a:endParaRPr lang="ar-IQ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851520"/>
          </a:xfrm>
        </p:spPr>
        <p:txBody>
          <a:bodyPr/>
          <a:lstStyle/>
          <a:p>
            <a:r>
              <a:rPr lang="en-US" dirty="0" smtClean="0"/>
              <a:t>The basic level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280920" cy="518457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u="sng" dirty="0" smtClean="0"/>
              <a:t>The basic level</a:t>
            </a:r>
            <a:r>
              <a:rPr lang="en-US" sz="3600" dirty="0" smtClean="0"/>
              <a:t>: is the level that is most used in everyday life; it is acquired first by children; in experiments it is the level at which adults</a:t>
            </a:r>
          </a:p>
          <a:p>
            <a:pPr algn="l"/>
            <a:r>
              <a:rPr lang="en-US" sz="3600" dirty="0" smtClean="0"/>
              <a:t>spontaneously name objects; such objects are </a:t>
            </a:r>
            <a:endParaRPr lang="ar-IQ" sz="3600" dirty="0" smtClean="0"/>
          </a:p>
          <a:p>
            <a:pPr algn="l"/>
            <a:r>
              <a:rPr lang="en-US" sz="3600" dirty="0" smtClean="0"/>
              <a:t>recognized more quickly in tests, and s</a:t>
            </a:r>
            <a:r>
              <a:rPr lang="en-US" dirty="0" smtClean="0"/>
              <a:t>o on.</a:t>
            </a:r>
          </a:p>
          <a:p>
            <a:pPr algn="l"/>
            <a:endParaRPr lang="en-US" dirty="0" smtClean="0"/>
          </a:p>
          <a:p>
            <a:pPr algn="l"/>
            <a:endParaRPr lang="ar-IQ" dirty="0" smtClean="0"/>
          </a:p>
          <a:p>
            <a:pPr algn="l"/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229600" cy="851520"/>
          </a:xfrm>
        </p:spPr>
        <p:txBody>
          <a:bodyPr/>
          <a:lstStyle/>
          <a:p>
            <a:r>
              <a:rPr lang="en-US" dirty="0" smtClean="0"/>
              <a:t>The basic level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24936" cy="504056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 smtClean="0"/>
              <a:t>Relationship between the basic level and the intermediate term might vary somewhat from domain to domain: man-made categories</a:t>
            </a:r>
          </a:p>
          <a:p>
            <a:pPr algn="l"/>
            <a:r>
              <a:rPr lang="en-US" sz="3600" dirty="0" smtClean="0"/>
              <a:t>like furniture differ somewhat from natural kind terms, and the relationship may vary depending on the person’s experience of the categories </a:t>
            </a:r>
          </a:p>
          <a:p>
            <a:pPr algn="l"/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60648"/>
            <a:ext cx="8229600" cy="792088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064896" cy="5184576"/>
          </a:xfrm>
        </p:spPr>
        <p:txBody>
          <a:bodyPr/>
          <a:lstStyle/>
          <a:p>
            <a:pPr algn="l"/>
            <a:r>
              <a:rPr lang="en-US" dirty="0" smtClean="0"/>
              <a:t>Crure, A.(2000).Meaning in Language: An Introduction to Semantics&amp; pragmatics. Oxford University Press.</a:t>
            </a:r>
          </a:p>
          <a:p>
            <a:pPr algn="l"/>
            <a:r>
              <a:rPr lang="en-US" dirty="0" smtClean="0"/>
              <a:t>Saeed,J.(2009). Semantics. London: Penguin.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>
                <a:hlinkClick r:id="rId2"/>
              </a:rPr>
              <a:t>http://www.blackwellpublishing.com/content/BPL_Images/Content_store/Sample_Chapter/0631192964/Allan.pdf</a:t>
            </a:r>
            <a:endParaRPr lang="en-US" dirty="0" smtClean="0"/>
          </a:p>
          <a:p>
            <a:pPr algn="l"/>
            <a:r>
              <a:rPr lang="en-US" dirty="0" smtClean="0">
                <a:hlinkClick r:id="rId3"/>
              </a:rPr>
              <a:t>https://www.quora.com/What-is-the-definition-of-Semantic-concept</a:t>
            </a:r>
            <a:endParaRPr lang="en-US" dirty="0" smtClean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ar-IQ" dirty="0"/>
          </a:p>
        </p:txBody>
      </p:sp>
      <p:pic>
        <p:nvPicPr>
          <p:cNvPr id="4" name="Content Placeholder 3" descr="digital_thankyou_forestwal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7776864" cy="496855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mapping between words and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136904" cy="4752528"/>
          </a:xfrm>
        </p:spPr>
        <p:txBody>
          <a:bodyPr/>
          <a:lstStyle/>
          <a:p>
            <a:pPr algn="l"/>
            <a:r>
              <a:rPr lang="en-US" dirty="0" smtClean="0"/>
              <a:t>one-to-many: 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                                       financial institution</a:t>
            </a:r>
          </a:p>
          <a:p>
            <a:pPr algn="l"/>
            <a:r>
              <a:rPr lang="en-US" dirty="0" smtClean="0"/>
              <a:t>      bank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                                      margin of river</a:t>
            </a:r>
            <a:endParaRPr lang="ar-IQ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123728" y="3429000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95736" y="4077072"/>
            <a:ext cx="21602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828800"/>
          </a:xfrm>
        </p:spPr>
        <p:txBody>
          <a:bodyPr/>
          <a:lstStyle/>
          <a:p>
            <a:r>
              <a:rPr lang="en-US" dirty="0" smtClean="0"/>
              <a:t>The mapping between words and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632848" cy="4104456"/>
          </a:xfrm>
        </p:spPr>
        <p:txBody>
          <a:bodyPr/>
          <a:lstStyle/>
          <a:p>
            <a:pPr algn="l"/>
            <a:r>
              <a:rPr lang="en-US" dirty="0" smtClean="0"/>
              <a:t>many-to-one</a:t>
            </a:r>
            <a:endParaRPr lang="ar-IQ" dirty="0" smtClean="0"/>
          </a:p>
          <a:p>
            <a:pPr algn="l"/>
            <a:r>
              <a:rPr lang="ar-IQ" dirty="0" smtClean="0"/>
              <a:t> </a:t>
            </a:r>
            <a:r>
              <a:rPr lang="en-US" dirty="0" smtClean="0"/>
              <a:t>    die</a:t>
            </a:r>
          </a:p>
          <a:p>
            <a:pPr algn="l"/>
            <a:r>
              <a:rPr lang="en-US" dirty="0" smtClean="0"/>
              <a:t>     kick the bucket                           DIE</a:t>
            </a:r>
          </a:p>
          <a:p>
            <a:pPr algn="l"/>
            <a:r>
              <a:rPr lang="en-US" dirty="0" smtClean="0"/>
              <a:t>      pass away</a:t>
            </a:r>
            <a:endParaRPr lang="ar-IQ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87824" y="3933056"/>
            <a:ext cx="27363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35896" y="3645024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63688" y="3140968"/>
            <a:ext cx="388843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US" smtClean="0"/>
              <a:t>The mapping between words and concepts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560840" cy="4536504"/>
          </a:xfrm>
        </p:spPr>
        <p:txBody>
          <a:bodyPr/>
          <a:lstStyle/>
          <a:p>
            <a:pPr algn="l"/>
            <a:r>
              <a:rPr lang="en-US" smtClean="0"/>
              <a:t>Many to many: it is a combination of the previous two types.</a:t>
            </a:r>
          </a:p>
          <a:p>
            <a:pPr algn="l"/>
            <a:r>
              <a:rPr lang="en-US" smtClean="0"/>
              <a:t> </a:t>
            </a:r>
            <a:endParaRPr lang="en-US" b="1" u="sng" smtClean="0"/>
          </a:p>
          <a:p>
            <a:pPr algn="l"/>
            <a:r>
              <a:rPr lang="en-US" b="1" u="sng" smtClean="0"/>
              <a:t>Word- specific properties:</a:t>
            </a:r>
            <a:r>
              <a:rPr lang="en-US" smtClean="0"/>
              <a:t> words or expressions that are not identical in meaning but since they all map the same concept, means that the difference between them must be a property of the words themselves not of the concept.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008112"/>
          </a:xfrm>
        </p:spPr>
        <p:txBody>
          <a:bodyPr/>
          <a:lstStyle/>
          <a:p>
            <a:r>
              <a:rPr lang="en-US" dirty="0" smtClean="0"/>
              <a:t>The modulate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920880" cy="4896544"/>
          </a:xfrm>
        </p:spPr>
        <p:txBody>
          <a:bodyPr/>
          <a:lstStyle/>
          <a:p>
            <a:pPr algn="l"/>
            <a:r>
              <a:rPr lang="en-US" dirty="0" smtClean="0"/>
              <a:t>The meaning of a word consists of word-specific properties plus the properties of the associated </a:t>
            </a:r>
          </a:p>
          <a:p>
            <a:pPr algn="l"/>
            <a:r>
              <a:rPr lang="en-US" dirty="0" smtClean="0"/>
              <a:t>concept.</a:t>
            </a:r>
          </a:p>
          <a:p>
            <a:pPr algn="l"/>
            <a:r>
              <a:rPr lang="en-US" dirty="0" smtClean="0"/>
              <a:t>we can distinguish words like </a:t>
            </a:r>
            <a:r>
              <a:rPr lang="en-US" i="1" dirty="0" smtClean="0"/>
              <a:t>die, horse, and</a:t>
            </a:r>
          </a:p>
          <a:p>
            <a:pPr algn="l"/>
            <a:r>
              <a:rPr lang="en-US" i="1" dirty="0" smtClean="0"/>
              <a:t>cry, which activate their associated concepts (DIE, HORSE, and CRY) in a neutral </a:t>
            </a:r>
            <a:r>
              <a:rPr lang="en-US" dirty="0" smtClean="0"/>
              <a:t>way, from those </a:t>
            </a:r>
            <a:endParaRPr lang="en-US" i="1" dirty="0" smtClean="0"/>
          </a:p>
          <a:p>
            <a:pPr algn="l"/>
            <a:r>
              <a:rPr lang="en-US" dirty="0" smtClean="0"/>
              <a:t>like </a:t>
            </a:r>
            <a:r>
              <a:rPr lang="en-US" i="1" dirty="0" smtClean="0"/>
              <a:t>kick the bucket, pass away, nag, steed and blubber.</a:t>
            </a:r>
            <a:endParaRPr lang="en-US" dirty="0" smtClean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907</TotalTime>
  <Words>3266</Words>
  <Application>Microsoft Office PowerPoint</Application>
  <PresentationFormat>On-screen Show (4:3)</PresentationFormat>
  <Paragraphs>371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Apex</vt:lpstr>
      <vt:lpstr>SEMANTICS</vt:lpstr>
      <vt:lpstr>concepts</vt:lpstr>
      <vt:lpstr>Word-concept mapping</vt:lpstr>
      <vt:lpstr>Word-concept mapping</vt:lpstr>
      <vt:lpstr>The mapping between words and concepts</vt:lpstr>
      <vt:lpstr>The mapping between words and concepts</vt:lpstr>
      <vt:lpstr>The mapping between words and concepts</vt:lpstr>
      <vt:lpstr>The mapping between words and concepts</vt:lpstr>
      <vt:lpstr>The modulate</vt:lpstr>
      <vt:lpstr>Conceptual structure</vt:lpstr>
      <vt:lpstr>The expressive constraint</vt:lpstr>
      <vt:lpstr>The expressive constraint</vt:lpstr>
      <vt:lpstr>The nature of concepts</vt:lpstr>
      <vt:lpstr>The nature of concepts</vt:lpstr>
      <vt:lpstr>Some problems of the classical approach</vt:lpstr>
      <vt:lpstr>Fuzzy statement</vt:lpstr>
      <vt:lpstr>Internal structure of categories</vt:lpstr>
      <vt:lpstr>The standard prototype approach</vt:lpstr>
      <vt:lpstr>GOE and family resemblance</vt:lpstr>
      <vt:lpstr>GOE and family resemblance</vt:lpstr>
      <vt:lpstr>Prototype effects</vt:lpstr>
      <vt:lpstr>Prototype effects</vt:lpstr>
      <vt:lpstr>Prototype effects</vt:lpstr>
      <vt:lpstr>Prototype effects</vt:lpstr>
      <vt:lpstr>Intuitive unity, definitional polyvalence</vt:lpstr>
      <vt:lpstr>Fuzzy boundaries</vt:lpstr>
      <vt:lpstr>The mental representation of categories</vt:lpstr>
      <vt:lpstr>The mental representation of categories</vt:lpstr>
      <vt:lpstr>Basic-level categories</vt:lpstr>
      <vt:lpstr>Basic-level categories</vt:lpstr>
      <vt:lpstr>Basic-level categories</vt:lpstr>
      <vt:lpstr>Basic-level categories</vt:lpstr>
      <vt:lpstr>Problematic aspects of prototype model</vt:lpstr>
      <vt:lpstr>Problematic aspects of prototype model</vt:lpstr>
      <vt:lpstr>Problematic aspects of prototype model</vt:lpstr>
      <vt:lpstr>Problematic aspects of prototype model</vt:lpstr>
      <vt:lpstr>Problematic aspects of prototype model</vt:lpstr>
      <vt:lpstr>Types of conceptual category</vt:lpstr>
      <vt:lpstr>Types of conceptual category</vt:lpstr>
      <vt:lpstr>John saeed</vt:lpstr>
      <vt:lpstr>concepts</vt:lpstr>
      <vt:lpstr>concepts</vt:lpstr>
      <vt:lpstr>concepts</vt:lpstr>
      <vt:lpstr>concepts</vt:lpstr>
      <vt:lpstr>Necessary and sufficient conditions</vt:lpstr>
      <vt:lpstr>Necessary and sufficient conditions</vt:lpstr>
      <vt:lpstr>prototypes</vt:lpstr>
      <vt:lpstr>prototypes</vt:lpstr>
      <vt:lpstr>prototypes</vt:lpstr>
      <vt:lpstr>Relations between concepts</vt:lpstr>
      <vt:lpstr>Relations between concepts</vt:lpstr>
      <vt:lpstr>Relations between concepts</vt:lpstr>
      <vt:lpstr>Relations between concepts</vt:lpstr>
      <vt:lpstr>The basic level</vt:lpstr>
      <vt:lpstr>The basic level</vt:lpstr>
      <vt:lpstr>references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HP</dc:creator>
  <cp:lastModifiedBy>HP</cp:lastModifiedBy>
  <cp:revision>108</cp:revision>
  <dcterms:created xsi:type="dcterms:W3CDTF">2018-10-15T11:57:30Z</dcterms:created>
  <dcterms:modified xsi:type="dcterms:W3CDTF">2018-10-31T18:38:41Z</dcterms:modified>
</cp:coreProperties>
</file>