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147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6_5">
  <dgm:title val=""/>
  <dgm:desc val=""/>
  <dgm:catLst>
    <dgm:cat type="accent6" pri="11500"/>
  </dgm:catLst>
  <dgm:styleLbl name="node0">
    <dgm:fillClrLst meth="cycle">
      <a:schemeClr val="accent6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6">
        <a:alpha val="90000"/>
      </a:schemeClr>
      <a:schemeClr val="accent6">
        <a:alpha val="5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/>
    <dgm:txEffectClrLst/>
  </dgm:styleLbl>
  <dgm:styleLbl name="node1">
    <dgm:fillClrLst>
      <a:schemeClr val="accent6">
        <a:alpha val="9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6">
        <a:shade val="90000"/>
      </a:schemeClr>
      <a:schemeClr val="accent6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6">
        <a:shade val="80000"/>
        <a:alpha val="50000"/>
      </a:schemeClr>
      <a:schemeClr val="accent6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6">
        <a:tint val="50000"/>
        <a:alpha val="90000"/>
      </a:schemeClr>
      <a:schemeClr val="accent6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fg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bg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sibTrans1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6">
        <a:alpha val="90000"/>
        <a:tint val="40000"/>
      </a:schemeClr>
      <a:schemeClr val="accent6">
        <a:alpha val="5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1F06F8D-1CF0-4633-9F6F-BD283DF89A2A}" type="doc">
      <dgm:prSet loTypeId="urn:microsoft.com/office/officeart/2005/8/layout/vList2" loCatId="list" qsTypeId="urn:microsoft.com/office/officeart/2005/8/quickstyle/simple1" qsCatId="simple" csTypeId="urn:microsoft.com/office/officeart/2005/8/colors/accent6_5" csCatId="accent6" phldr="1"/>
      <dgm:spPr/>
      <dgm:t>
        <a:bodyPr/>
        <a:lstStyle/>
        <a:p>
          <a:endParaRPr lang="en-US"/>
        </a:p>
      </dgm:t>
    </dgm:pt>
    <dgm:pt modelId="{4493B962-322F-442B-917F-951BC921AC67}">
      <dgm:prSet phldrT="[Text]"/>
      <dgm:spPr/>
      <dgm:t>
        <a:bodyPr/>
        <a:lstStyle/>
        <a:p>
          <a:r>
            <a:rPr lang="en-US" dirty="0" smtClean="0"/>
            <a:t>Endocentric combinations</a:t>
          </a:r>
          <a:endParaRPr lang="en-US" dirty="0"/>
        </a:p>
      </dgm:t>
    </dgm:pt>
    <dgm:pt modelId="{C87FE35E-F073-43F1-8445-73E5363DE708}" type="parTrans" cxnId="{B3B344BA-CAAD-443E-B33E-7DD413733E62}">
      <dgm:prSet/>
      <dgm:spPr/>
      <dgm:t>
        <a:bodyPr/>
        <a:lstStyle/>
        <a:p>
          <a:endParaRPr lang="en-US"/>
        </a:p>
      </dgm:t>
    </dgm:pt>
    <dgm:pt modelId="{CF7A348C-E2E8-486F-9398-D38C05FB96CF}" type="sibTrans" cxnId="{B3B344BA-CAAD-443E-B33E-7DD413733E62}">
      <dgm:prSet/>
      <dgm:spPr/>
      <dgm:t>
        <a:bodyPr/>
        <a:lstStyle/>
        <a:p>
          <a:endParaRPr lang="en-US"/>
        </a:p>
      </dgm:t>
    </dgm:pt>
    <dgm:pt modelId="{490AC57B-5961-4998-9640-6EDC19898F36}">
      <dgm:prSet phldrT="[Text]"/>
      <dgm:spPr/>
      <dgm:t>
        <a:bodyPr/>
        <a:lstStyle/>
        <a:p>
          <a:r>
            <a:rPr lang="en-US" dirty="0" smtClean="0">
              <a:solidFill>
                <a:srgbClr val="FFFF00"/>
              </a:solidFill>
            </a:rPr>
            <a:t>The eventual meaning is of the same type as the constituent.</a:t>
          </a:r>
          <a:endParaRPr lang="en-US" dirty="0">
            <a:solidFill>
              <a:srgbClr val="FFFF00"/>
            </a:solidFill>
          </a:endParaRPr>
        </a:p>
      </dgm:t>
    </dgm:pt>
    <dgm:pt modelId="{6A23DBD3-D8A6-4F94-BD14-0C7F0D951895}" type="parTrans" cxnId="{4E3728FB-7273-43E3-AA97-38E4D8738CF6}">
      <dgm:prSet/>
      <dgm:spPr/>
      <dgm:t>
        <a:bodyPr/>
        <a:lstStyle/>
        <a:p>
          <a:endParaRPr lang="en-US"/>
        </a:p>
      </dgm:t>
    </dgm:pt>
    <dgm:pt modelId="{357B4ACF-6479-461D-8B66-5DD5D573FAC3}" type="sibTrans" cxnId="{4E3728FB-7273-43E3-AA97-38E4D8738CF6}">
      <dgm:prSet/>
      <dgm:spPr/>
      <dgm:t>
        <a:bodyPr/>
        <a:lstStyle/>
        <a:p>
          <a:endParaRPr lang="en-US"/>
        </a:p>
      </dgm:t>
    </dgm:pt>
    <dgm:pt modelId="{DC286042-856D-4B27-86CA-29301BE7424E}">
      <dgm:prSet phldrT="[Text]"/>
      <dgm:spPr/>
      <dgm:t>
        <a:bodyPr/>
        <a:lstStyle/>
        <a:p>
          <a:r>
            <a:rPr lang="en-US" dirty="0" smtClean="0"/>
            <a:t>Exocentric combinations</a:t>
          </a:r>
          <a:endParaRPr lang="en-US" dirty="0"/>
        </a:p>
      </dgm:t>
    </dgm:pt>
    <dgm:pt modelId="{9283920F-78E7-407B-AA9C-5A48408EA560}" type="parTrans" cxnId="{6659549A-E955-48BE-8098-D79895D389DF}">
      <dgm:prSet/>
      <dgm:spPr/>
      <dgm:t>
        <a:bodyPr/>
        <a:lstStyle/>
        <a:p>
          <a:endParaRPr lang="en-US"/>
        </a:p>
      </dgm:t>
    </dgm:pt>
    <dgm:pt modelId="{A917C5C7-41AB-4FA3-95B6-EC427BDB4F3B}" type="sibTrans" cxnId="{6659549A-E955-48BE-8098-D79895D389DF}">
      <dgm:prSet/>
      <dgm:spPr/>
      <dgm:t>
        <a:bodyPr/>
        <a:lstStyle/>
        <a:p>
          <a:endParaRPr lang="en-US"/>
        </a:p>
      </dgm:t>
    </dgm:pt>
    <dgm:pt modelId="{A41DB73D-9C1F-41F4-974D-6BD056F8C532}">
      <dgm:prSet phldrT="[Text]"/>
      <dgm:spPr/>
      <dgm:t>
        <a:bodyPr/>
        <a:lstStyle/>
        <a:p>
          <a:r>
            <a:rPr lang="en-US" dirty="0" smtClean="0">
              <a:solidFill>
                <a:srgbClr val="FFFF00"/>
              </a:solidFill>
            </a:rPr>
            <a:t>The eventual meaning is completely different than the constituents. </a:t>
          </a:r>
          <a:endParaRPr lang="en-US" dirty="0">
            <a:solidFill>
              <a:srgbClr val="FFFF00"/>
            </a:solidFill>
          </a:endParaRPr>
        </a:p>
      </dgm:t>
    </dgm:pt>
    <dgm:pt modelId="{D4F30739-EA79-46C6-82B4-C56C22573AF7}" type="parTrans" cxnId="{D36FDDC2-E2B9-4B7E-A8C6-8C690EF91EB5}">
      <dgm:prSet/>
      <dgm:spPr/>
      <dgm:t>
        <a:bodyPr/>
        <a:lstStyle/>
        <a:p>
          <a:endParaRPr lang="en-US"/>
        </a:p>
      </dgm:t>
    </dgm:pt>
    <dgm:pt modelId="{9C6FEB5B-8D0E-480C-B80C-486C5C37D44B}" type="sibTrans" cxnId="{D36FDDC2-E2B9-4B7E-A8C6-8C690EF91EB5}">
      <dgm:prSet/>
      <dgm:spPr/>
      <dgm:t>
        <a:bodyPr/>
        <a:lstStyle/>
        <a:p>
          <a:endParaRPr lang="en-US"/>
        </a:p>
      </dgm:t>
    </dgm:pt>
    <dgm:pt modelId="{A3B032AF-5347-4EAF-95DE-F9055950645E}" type="pres">
      <dgm:prSet presAssocID="{91F06F8D-1CF0-4633-9F6F-BD283DF89A2A}" presName="linear" presStyleCnt="0">
        <dgm:presLayoutVars>
          <dgm:animLvl val="lvl"/>
          <dgm:resizeHandles val="exact"/>
        </dgm:presLayoutVars>
      </dgm:prSet>
      <dgm:spPr/>
    </dgm:pt>
    <dgm:pt modelId="{93B7E17C-AE21-4711-9BAC-E0117F6F0A7C}" type="pres">
      <dgm:prSet presAssocID="{4493B962-322F-442B-917F-951BC921AC67}" presName="parentText" presStyleLbl="node1" presStyleIdx="0" presStyleCnt="2" custLinFactNeighborY="-17029">
        <dgm:presLayoutVars>
          <dgm:chMax val="0"/>
          <dgm:bulletEnabled val="1"/>
        </dgm:presLayoutVars>
      </dgm:prSet>
      <dgm:spPr/>
    </dgm:pt>
    <dgm:pt modelId="{314C488C-8826-48C1-A806-181027BD45FE}" type="pres">
      <dgm:prSet presAssocID="{4493B962-322F-442B-917F-951BC921AC67}" presName="childText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7A08F94-14DD-427B-B0DD-0EB811EF8C5C}" type="pres">
      <dgm:prSet presAssocID="{DC286042-856D-4B27-86CA-29301BE7424E}" presName="parentText" presStyleLbl="node1" presStyleIdx="1" presStyleCnt="2">
        <dgm:presLayoutVars>
          <dgm:chMax val="0"/>
          <dgm:bulletEnabled val="1"/>
        </dgm:presLayoutVars>
      </dgm:prSet>
      <dgm:spPr/>
    </dgm:pt>
    <dgm:pt modelId="{E7D574AF-C557-472C-A95C-9AEBEF2D2C04}" type="pres">
      <dgm:prSet presAssocID="{DC286042-856D-4B27-86CA-29301BE7424E}" presName="childText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B3B344BA-CAAD-443E-B33E-7DD413733E62}" srcId="{91F06F8D-1CF0-4633-9F6F-BD283DF89A2A}" destId="{4493B962-322F-442B-917F-951BC921AC67}" srcOrd="0" destOrd="0" parTransId="{C87FE35E-F073-43F1-8445-73E5363DE708}" sibTransId="{CF7A348C-E2E8-486F-9398-D38C05FB96CF}"/>
    <dgm:cxn modelId="{2419403F-708C-4152-98CA-44468DA62B32}" type="presOf" srcId="{DC286042-856D-4B27-86CA-29301BE7424E}" destId="{57A08F94-14DD-427B-B0DD-0EB811EF8C5C}" srcOrd="0" destOrd="0" presId="urn:microsoft.com/office/officeart/2005/8/layout/vList2"/>
    <dgm:cxn modelId="{6659549A-E955-48BE-8098-D79895D389DF}" srcId="{91F06F8D-1CF0-4633-9F6F-BD283DF89A2A}" destId="{DC286042-856D-4B27-86CA-29301BE7424E}" srcOrd="1" destOrd="0" parTransId="{9283920F-78E7-407B-AA9C-5A48408EA560}" sibTransId="{A917C5C7-41AB-4FA3-95B6-EC427BDB4F3B}"/>
    <dgm:cxn modelId="{4E3728FB-7273-43E3-AA97-38E4D8738CF6}" srcId="{4493B962-322F-442B-917F-951BC921AC67}" destId="{490AC57B-5961-4998-9640-6EDC19898F36}" srcOrd="0" destOrd="0" parTransId="{6A23DBD3-D8A6-4F94-BD14-0C7F0D951895}" sibTransId="{357B4ACF-6479-461D-8B66-5DD5D573FAC3}"/>
    <dgm:cxn modelId="{071D5E0A-9E47-4ABE-A7C8-A0363D7C3D6B}" type="presOf" srcId="{490AC57B-5961-4998-9640-6EDC19898F36}" destId="{314C488C-8826-48C1-A806-181027BD45FE}" srcOrd="0" destOrd="0" presId="urn:microsoft.com/office/officeart/2005/8/layout/vList2"/>
    <dgm:cxn modelId="{D36FDDC2-E2B9-4B7E-A8C6-8C690EF91EB5}" srcId="{DC286042-856D-4B27-86CA-29301BE7424E}" destId="{A41DB73D-9C1F-41F4-974D-6BD056F8C532}" srcOrd="0" destOrd="0" parTransId="{D4F30739-EA79-46C6-82B4-C56C22573AF7}" sibTransId="{9C6FEB5B-8D0E-480C-B80C-486C5C37D44B}"/>
    <dgm:cxn modelId="{E0B0BB6A-2E3A-41CA-8FD6-26BAC9F561F8}" type="presOf" srcId="{A41DB73D-9C1F-41F4-974D-6BD056F8C532}" destId="{E7D574AF-C557-472C-A95C-9AEBEF2D2C04}" srcOrd="0" destOrd="0" presId="urn:microsoft.com/office/officeart/2005/8/layout/vList2"/>
    <dgm:cxn modelId="{FAF65F3F-40C9-4000-ADA4-F49F40EA9724}" type="presOf" srcId="{91F06F8D-1CF0-4633-9F6F-BD283DF89A2A}" destId="{A3B032AF-5347-4EAF-95DE-F9055950645E}" srcOrd="0" destOrd="0" presId="urn:microsoft.com/office/officeart/2005/8/layout/vList2"/>
    <dgm:cxn modelId="{4E37AA6B-97A2-4B75-A4DD-7240866A8502}" type="presOf" srcId="{4493B962-322F-442B-917F-951BC921AC67}" destId="{93B7E17C-AE21-4711-9BAC-E0117F6F0A7C}" srcOrd="0" destOrd="0" presId="urn:microsoft.com/office/officeart/2005/8/layout/vList2"/>
    <dgm:cxn modelId="{DAA926D8-20D2-4920-BE1C-B600B49A9966}" type="presParOf" srcId="{A3B032AF-5347-4EAF-95DE-F9055950645E}" destId="{93B7E17C-AE21-4711-9BAC-E0117F6F0A7C}" srcOrd="0" destOrd="0" presId="urn:microsoft.com/office/officeart/2005/8/layout/vList2"/>
    <dgm:cxn modelId="{528E068E-085C-42EC-AE5B-136E03264EEA}" type="presParOf" srcId="{A3B032AF-5347-4EAF-95DE-F9055950645E}" destId="{314C488C-8826-48C1-A806-181027BD45FE}" srcOrd="1" destOrd="0" presId="urn:microsoft.com/office/officeart/2005/8/layout/vList2"/>
    <dgm:cxn modelId="{62B43051-DF9C-40D6-AA4A-EF7D9BEB6B38}" type="presParOf" srcId="{A3B032AF-5347-4EAF-95DE-F9055950645E}" destId="{57A08F94-14DD-427B-B0DD-0EB811EF8C5C}" srcOrd="2" destOrd="0" presId="urn:microsoft.com/office/officeart/2005/8/layout/vList2"/>
    <dgm:cxn modelId="{C64CEC76-0B70-4868-8405-F9D170311787}" type="presParOf" srcId="{A3B032AF-5347-4EAF-95DE-F9055950645E}" destId="{E7D574AF-C557-472C-A95C-9AEBEF2D2C04}" srcOrd="3" destOrd="0" presId="urn:microsoft.com/office/officeart/2005/8/layout/vList2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Isosceles Triangle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1D8BD707-D9CF-40AE-B4C6-C98DA3205C09}" type="datetimeFigureOut">
              <a:rPr lang="en-US" smtClean="0"/>
              <a:pPr/>
              <a:t>10/10/2018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10/10/2018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ight Triangle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Isosceles Triangle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10/10/2018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10/10/2018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10/10/2018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10/10/2018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10/10/2018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1D8BD707-D9CF-40AE-B4C6-C98DA3205C09}" type="datetimeFigureOut">
              <a:rPr lang="en-US" smtClean="0"/>
              <a:pPr/>
              <a:t>10/10/2018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1D8BD707-D9CF-40AE-B4C6-C98DA3205C09}" type="datetimeFigureOut">
              <a:rPr lang="en-US" smtClean="0"/>
              <a:pPr/>
              <a:t>10/10/2018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ight Triangle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10/10/2018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s://html.rincondelvago.com/compositionality-and-cognitive-semantics.html" TargetMode="External"/><Relationship Id="rId2" Type="http://schemas.openxmlformats.org/officeDocument/2006/relationships/hyperlink" Target="http://mural.uv.es/emicha/semantica.html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chauffeurdriven.com/news-features/in-this-issue/1264-7-aspects-of-nonverbal-communication.html" TargetMode="External"/><Relationship Id="rId5" Type="http://schemas.openxmlformats.org/officeDocument/2006/relationships/hyperlink" Target="http://www.masscommunicationtalk.com/how-you-would-differentiate-between-linguistics-and-non-linguistics-communication.html" TargetMode="External"/><Relationship Id="rId4" Type="http://schemas.openxmlformats.org/officeDocument/2006/relationships/hyperlink" Target="https://plato.stanford.edu/entries/compositionality/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dirty="0" smtClean="0"/>
              <a:t>Semantics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3048000"/>
            <a:ext cx="8062912" cy="1752600"/>
          </a:xfrm>
        </p:spPr>
        <p:txBody>
          <a:bodyPr>
            <a:normAutofit lnSpcReduction="10000"/>
          </a:bodyPr>
          <a:lstStyle/>
          <a:p>
            <a:pPr algn="ctr"/>
            <a:r>
              <a:rPr lang="en-US" b="1" dirty="0" smtClean="0">
                <a:solidFill>
                  <a:srgbClr val="FFFF00"/>
                </a:solidFill>
              </a:rPr>
              <a:t>A presentation by Jaafar Nabeel</a:t>
            </a:r>
          </a:p>
          <a:p>
            <a:pPr algn="ctr"/>
            <a:r>
              <a:rPr lang="en-US" b="1" dirty="0" smtClean="0">
                <a:solidFill>
                  <a:srgbClr val="FFFF00"/>
                </a:solidFill>
              </a:rPr>
              <a:t>Course tutor: Dr. Ahmad Q. Abed</a:t>
            </a:r>
          </a:p>
          <a:p>
            <a:pPr algn="ctr"/>
            <a:r>
              <a:rPr lang="en-US" b="1" dirty="0" smtClean="0">
                <a:solidFill>
                  <a:srgbClr val="FFFF00"/>
                </a:solidFill>
              </a:rPr>
              <a:t>Department of Translation</a:t>
            </a:r>
          </a:p>
          <a:p>
            <a:pPr algn="ctr"/>
            <a:r>
              <a:rPr lang="en-US" b="1" dirty="0" smtClean="0">
                <a:solidFill>
                  <a:srgbClr val="FFFF00"/>
                </a:solidFill>
              </a:rPr>
              <a:t>College of Arts</a:t>
            </a:r>
            <a:endParaRPr lang="en-US" b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en-US" sz="2000" dirty="0" smtClean="0">
                <a:solidFill>
                  <a:srgbClr val="FFFF00"/>
                </a:solidFill>
              </a:rPr>
              <a:t>Negational descriptors: this type of combination is done by negating the head noun. </a:t>
            </a:r>
          </a:p>
          <a:p>
            <a:pPr>
              <a:buFont typeface="Wingdings" pitchFamily="2" charset="2"/>
              <a:buChar char="Ø"/>
            </a:pPr>
            <a:endParaRPr lang="en-US" sz="2000" dirty="0" smtClean="0">
              <a:solidFill>
                <a:srgbClr val="FFFF00"/>
              </a:solidFill>
            </a:endParaRPr>
          </a:p>
          <a:p>
            <a:pPr>
              <a:buNone/>
            </a:pPr>
            <a:endParaRPr lang="en-US" sz="2000" dirty="0" smtClean="0">
              <a:solidFill>
                <a:srgbClr val="FFFF00"/>
              </a:solidFill>
            </a:endParaRPr>
          </a:p>
          <a:p>
            <a:pPr algn="ctr">
              <a:buNone/>
            </a:pPr>
            <a:r>
              <a:rPr lang="en-US" sz="2600" dirty="0" smtClean="0">
                <a:solidFill>
                  <a:srgbClr val="FFFF00"/>
                </a:solidFill>
              </a:rPr>
              <a:t>A </a:t>
            </a:r>
            <a:r>
              <a:rPr lang="en-US" sz="2600" b="1" dirty="0" smtClean="0">
                <a:solidFill>
                  <a:srgbClr val="FF0000"/>
                </a:solidFill>
              </a:rPr>
              <a:t>former</a:t>
            </a:r>
            <a:r>
              <a:rPr lang="en-US" sz="2600" dirty="0" smtClean="0">
                <a:solidFill>
                  <a:srgbClr val="FFFF00"/>
                </a:solidFill>
              </a:rPr>
              <a:t> president</a:t>
            </a:r>
          </a:p>
          <a:p>
            <a:pPr algn="ctr">
              <a:buNone/>
            </a:pPr>
            <a:endParaRPr lang="en-US" sz="2600" dirty="0" smtClean="0">
              <a:solidFill>
                <a:srgbClr val="FFFF00"/>
              </a:solidFill>
            </a:endParaRPr>
          </a:p>
          <a:p>
            <a:pPr algn="ctr">
              <a:buNone/>
            </a:pPr>
            <a:endParaRPr lang="en-US" sz="2000" dirty="0" smtClean="0">
              <a:solidFill>
                <a:srgbClr val="FFFF00"/>
              </a:solidFill>
            </a:endParaRPr>
          </a:p>
          <a:p>
            <a:pPr algn="ctr">
              <a:buNone/>
            </a:pPr>
            <a:r>
              <a:rPr lang="en-US" sz="2400" dirty="0" smtClean="0">
                <a:solidFill>
                  <a:srgbClr val="FFFF00"/>
                </a:solidFill>
              </a:rPr>
              <a:t>In the above phrase, we notice that the modifier </a:t>
            </a:r>
            <a:r>
              <a:rPr lang="en-US" sz="2400" i="1" dirty="0" smtClean="0">
                <a:solidFill>
                  <a:srgbClr val="FF0000"/>
                </a:solidFill>
              </a:rPr>
              <a:t>former </a:t>
            </a:r>
            <a:r>
              <a:rPr lang="en-US" sz="2400" dirty="0" smtClean="0">
                <a:solidFill>
                  <a:srgbClr val="FFFF00"/>
                </a:solidFill>
              </a:rPr>
              <a:t>negated the head noun </a:t>
            </a:r>
            <a:r>
              <a:rPr lang="en-US" sz="2400" i="1" dirty="0" smtClean="0">
                <a:solidFill>
                  <a:srgbClr val="FFFF00"/>
                </a:solidFill>
              </a:rPr>
              <a:t>president.</a:t>
            </a:r>
            <a:endParaRPr lang="en-US" sz="2400" i="1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845208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en-US" sz="2400" dirty="0" smtClean="0">
                <a:solidFill>
                  <a:srgbClr val="FFFF00"/>
                </a:solidFill>
              </a:rPr>
              <a:t>Indirect types of combination require a more complex compositional process.</a:t>
            </a:r>
          </a:p>
          <a:p>
            <a:pPr algn="ctr">
              <a:buNone/>
            </a:pPr>
            <a:endParaRPr lang="en-US" sz="2400" dirty="0" smtClean="0">
              <a:solidFill>
                <a:srgbClr val="FFFF00"/>
              </a:solidFill>
            </a:endParaRPr>
          </a:p>
          <a:p>
            <a:pPr algn="ctr">
              <a:buNone/>
            </a:pPr>
            <a:r>
              <a:rPr lang="en-US" sz="2400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A beautiful dancer</a:t>
            </a:r>
          </a:p>
          <a:p>
            <a:pPr algn="ctr">
              <a:buNone/>
            </a:pPr>
            <a:r>
              <a:rPr lang="en-US" sz="2400" dirty="0" smtClean="0">
                <a:solidFill>
                  <a:srgbClr val="FFFF00"/>
                </a:solidFill>
              </a:rPr>
              <a:t>The above phrase has two interpretations.</a:t>
            </a:r>
          </a:p>
          <a:p>
            <a:pPr>
              <a:buFont typeface="Wingdings" pitchFamily="2" charset="2"/>
              <a:buChar char="Ø"/>
            </a:pPr>
            <a:r>
              <a:rPr lang="en-US" sz="2400" dirty="0" smtClean="0">
                <a:solidFill>
                  <a:srgbClr val="FFFF00"/>
                </a:solidFill>
              </a:rPr>
              <a:t>The first interpretation is according to the Boolean combination and would be </a:t>
            </a:r>
            <a:r>
              <a:rPr lang="en-US" sz="2400" b="1" dirty="0" smtClean="0">
                <a:solidFill>
                  <a:srgbClr val="FFFF00"/>
                </a:solidFill>
              </a:rPr>
              <a:t>someone who is beautiful and also a dancer.</a:t>
            </a:r>
          </a:p>
          <a:p>
            <a:pPr>
              <a:buNone/>
            </a:pPr>
            <a:endParaRPr lang="en-US" sz="2400" b="1" dirty="0" smtClean="0">
              <a:solidFill>
                <a:srgbClr val="FFFF00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en-US" sz="2400" dirty="0" smtClean="0">
                <a:solidFill>
                  <a:srgbClr val="FFFF00"/>
                </a:solidFill>
              </a:rPr>
              <a:t>The other interpretation requires a more semantic reconstruction of the phrase. the interpretation would be </a:t>
            </a:r>
            <a:r>
              <a:rPr lang="en-US" sz="2400" b="1" dirty="0" smtClean="0">
                <a:solidFill>
                  <a:srgbClr val="FFFF00"/>
                </a:solidFill>
              </a:rPr>
              <a:t>someone who dances beautifully</a:t>
            </a:r>
            <a:r>
              <a:rPr lang="en-US" sz="2400" dirty="0" smtClean="0">
                <a:solidFill>
                  <a:srgbClr val="FFFF00"/>
                </a:solidFill>
              </a:rPr>
              <a:t>.</a:t>
            </a:r>
            <a:endParaRPr lang="en-US" sz="2400" dirty="0" smtClean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Exocentric combinations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en-US" sz="2400" dirty="0" smtClean="0">
                <a:solidFill>
                  <a:srgbClr val="FFFF00"/>
                </a:solidFill>
              </a:rPr>
              <a:t>This type of combination will result in a radically different meaning than its constituents that formed the combination.</a:t>
            </a:r>
          </a:p>
          <a:p>
            <a:pPr>
              <a:buFont typeface="Wingdings" pitchFamily="2" charset="2"/>
              <a:buChar char="Ø"/>
            </a:pPr>
            <a:endParaRPr lang="en-US" sz="2400" dirty="0" smtClean="0">
              <a:solidFill>
                <a:srgbClr val="FFFF00"/>
              </a:solidFill>
            </a:endParaRPr>
          </a:p>
          <a:p>
            <a:pPr algn="ctr">
              <a:buNone/>
            </a:pPr>
            <a:r>
              <a:rPr lang="en-US" sz="2400" dirty="0" smtClean="0">
                <a:solidFill>
                  <a:srgbClr val="FFFF00"/>
                </a:solidFill>
              </a:rPr>
              <a:t>A combination between a </a:t>
            </a:r>
            <a:r>
              <a:rPr lang="en-US" sz="2400" dirty="0" smtClean="0">
                <a:solidFill>
                  <a:srgbClr val="FF0000"/>
                </a:solidFill>
              </a:rPr>
              <a:t>preposition</a:t>
            </a:r>
            <a:r>
              <a:rPr lang="en-US" sz="2400" dirty="0" smtClean="0">
                <a:solidFill>
                  <a:srgbClr val="FFFF00"/>
                </a:solidFill>
              </a:rPr>
              <a:t> (in) which refers to a relation and a </a:t>
            </a:r>
            <a:r>
              <a:rPr lang="en-US" sz="2400" dirty="0" smtClean="0">
                <a:solidFill>
                  <a:srgbClr val="FF0000"/>
                </a:solidFill>
              </a:rPr>
              <a:t>noun phrase </a:t>
            </a:r>
            <a:r>
              <a:rPr lang="en-US" sz="2400" dirty="0" smtClean="0">
                <a:solidFill>
                  <a:srgbClr val="FFFF00"/>
                </a:solidFill>
              </a:rPr>
              <a:t>(the box) which refers to a thing will result in a phrase denoting a place (in the box)</a:t>
            </a:r>
            <a:endParaRPr lang="en-US" sz="24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Limits to compositionality:</a:t>
            </a:r>
            <a:br>
              <a:rPr lang="en-US" dirty="0" smtClean="0"/>
            </a:br>
            <a:r>
              <a:rPr lang="en-US" dirty="0" smtClean="0"/>
              <a:t> non compositional expressions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US" sz="2400" dirty="0" smtClean="0">
                <a:solidFill>
                  <a:srgbClr val="FFFF00"/>
                </a:solidFill>
              </a:rPr>
              <a:t>Semantic constituents are recognized by the </a:t>
            </a:r>
            <a:r>
              <a:rPr lang="en-US" sz="2400" b="1" dirty="0" smtClean="0">
                <a:solidFill>
                  <a:srgbClr val="FFFF00"/>
                </a:solidFill>
              </a:rPr>
              <a:t>recurrent contrast test</a:t>
            </a:r>
            <a:r>
              <a:rPr lang="en-US" sz="2400" dirty="0" smtClean="0">
                <a:solidFill>
                  <a:srgbClr val="FFFF00"/>
                </a:solidFill>
              </a:rPr>
              <a:t>.</a:t>
            </a:r>
          </a:p>
          <a:p>
            <a:pPr algn="ctr">
              <a:buNone/>
            </a:pPr>
            <a:r>
              <a:rPr lang="en-US" sz="2200" dirty="0" smtClean="0">
                <a:solidFill>
                  <a:srgbClr val="FFFF00"/>
                </a:solidFill>
              </a:rPr>
              <a:t>This test is based on the assumption that meaning implies </a:t>
            </a:r>
            <a:r>
              <a:rPr lang="en-US" sz="2200" dirty="0" smtClean="0">
                <a:solidFill>
                  <a:srgbClr val="FFFF00"/>
                </a:solidFill>
              </a:rPr>
              <a:t>choice</a:t>
            </a:r>
            <a:r>
              <a:rPr lang="en-US" sz="2200" dirty="0" smtClean="0">
                <a:solidFill>
                  <a:srgbClr val="FFFF00"/>
                </a:solidFill>
              </a:rPr>
              <a:t> </a:t>
            </a:r>
            <a:r>
              <a:rPr lang="en-US" sz="2200" dirty="0" smtClean="0">
                <a:solidFill>
                  <a:srgbClr val="FFFF00"/>
                </a:solidFill>
              </a:rPr>
              <a:t>and </a:t>
            </a:r>
            <a:r>
              <a:rPr lang="en-US" sz="2200" dirty="0" smtClean="0">
                <a:solidFill>
                  <a:srgbClr val="FFFF00"/>
                </a:solidFill>
              </a:rPr>
              <a:t>states that a semantic constituent can be substituted by some other constituent belonging to the same grammatical class.</a:t>
            </a:r>
          </a:p>
          <a:p>
            <a:pPr algn="ctr">
              <a:buNone/>
            </a:pPr>
            <a:r>
              <a:rPr lang="en-US" b="1" dirty="0" smtClean="0">
                <a:solidFill>
                  <a:srgbClr val="FFFF00"/>
                </a:solidFill>
              </a:rPr>
              <a:t>The girl plays tennis</a:t>
            </a:r>
          </a:p>
          <a:p>
            <a:pPr algn="ctr">
              <a:buNone/>
            </a:pPr>
            <a:r>
              <a:rPr lang="en-US" dirty="0" smtClean="0">
                <a:solidFill>
                  <a:srgbClr val="FFFF00"/>
                </a:solidFill>
              </a:rPr>
              <a:t>Tennis can be substituted by football changing the entire meaning</a:t>
            </a:r>
            <a:endParaRPr lang="en-US" dirty="0" smtClean="0">
              <a:solidFill>
                <a:srgbClr val="FFFF00"/>
              </a:solidFill>
            </a:endParaRP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>
                <a:solidFill>
                  <a:srgbClr val="FFFF00"/>
                </a:solidFill>
              </a:rPr>
              <a:t>However, in a sentence such as:</a:t>
            </a:r>
          </a:p>
          <a:p>
            <a:pPr algn="ctr">
              <a:buNone/>
            </a:pPr>
            <a:r>
              <a:rPr lang="en-US" dirty="0" smtClean="0">
                <a:solidFill>
                  <a:srgbClr val="FFC000"/>
                </a:solidFill>
              </a:rPr>
              <a:t>I want to read a novel</a:t>
            </a:r>
          </a:p>
          <a:p>
            <a:pPr algn="ctr">
              <a:buNone/>
            </a:pPr>
            <a:endParaRPr lang="en-US" dirty="0" smtClean="0">
              <a:solidFill>
                <a:srgbClr val="FFC000"/>
              </a:solidFill>
            </a:endParaRPr>
          </a:p>
          <a:p>
            <a:pPr algn="ctr">
              <a:buNone/>
            </a:pPr>
            <a:r>
              <a:rPr lang="en-US" sz="2800" dirty="0" smtClean="0">
                <a:solidFill>
                  <a:srgbClr val="FFFF00"/>
                </a:solidFill>
              </a:rPr>
              <a:t>We cannot substitute the word </a:t>
            </a:r>
            <a:r>
              <a:rPr lang="en-US" sz="2800" i="1" dirty="0" smtClean="0">
                <a:solidFill>
                  <a:srgbClr val="FFC000"/>
                </a:solidFill>
              </a:rPr>
              <a:t>to</a:t>
            </a:r>
            <a:r>
              <a:rPr lang="en-US" sz="2800" i="1" dirty="0" smtClean="0">
                <a:solidFill>
                  <a:srgbClr val="FFFF00"/>
                </a:solidFill>
              </a:rPr>
              <a:t> </a:t>
            </a:r>
            <a:r>
              <a:rPr lang="en-US" sz="2800" dirty="0" smtClean="0">
                <a:solidFill>
                  <a:srgbClr val="FFFF00"/>
                </a:solidFill>
              </a:rPr>
              <a:t>here since its an obligatory element</a:t>
            </a:r>
          </a:p>
          <a:p>
            <a:pPr algn="ctr">
              <a:buNone/>
            </a:pPr>
            <a:endParaRPr lang="en-US" sz="2800" i="1" dirty="0" smtClean="0">
              <a:solidFill>
                <a:srgbClr val="FFFF00"/>
              </a:solidFill>
            </a:endParaRPr>
          </a:p>
          <a:p>
            <a:pPr algn="ctr">
              <a:buNone/>
            </a:pPr>
            <a:r>
              <a:rPr lang="en-US" sz="2600" b="1" i="1" dirty="0" smtClean="0">
                <a:solidFill>
                  <a:schemeClr val="bg1"/>
                </a:solidFill>
              </a:rPr>
              <a:t>The recurrent contrast test would pass only in cases where it’s possible to substitute a word</a:t>
            </a:r>
            <a:endParaRPr lang="en-US" sz="2600" b="1" i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90600"/>
          </a:xfrm>
        </p:spPr>
        <p:txBody>
          <a:bodyPr/>
          <a:lstStyle/>
          <a:p>
            <a:r>
              <a:rPr lang="en-US" dirty="0" smtClean="0"/>
              <a:t>Idioms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762000"/>
            <a:ext cx="8763000" cy="5692808"/>
          </a:xfrm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Ø"/>
            </a:pPr>
            <a:r>
              <a:rPr lang="en-US" sz="2400" dirty="0" smtClean="0">
                <a:solidFill>
                  <a:srgbClr val="FFFF00"/>
                </a:solidFill>
              </a:rPr>
              <a:t>Idioms refer to expressions </a:t>
            </a:r>
            <a:r>
              <a:rPr lang="en-US" sz="2400" dirty="0" smtClean="0">
                <a:solidFill>
                  <a:srgbClr val="FFFF00"/>
                </a:solidFill>
              </a:rPr>
              <a:t>whose meaning is not compositional in the sense that its meaning doesn’t follow the meaning of its constituents</a:t>
            </a:r>
            <a:r>
              <a:rPr lang="en-US" sz="2400" dirty="0" smtClean="0">
                <a:solidFill>
                  <a:srgbClr val="FFFF00"/>
                </a:solidFill>
              </a:rPr>
              <a:t>.</a:t>
            </a:r>
          </a:p>
          <a:p>
            <a:pPr>
              <a:buNone/>
            </a:pPr>
            <a:endParaRPr lang="en-US" sz="2400" dirty="0" smtClean="0">
              <a:solidFill>
                <a:srgbClr val="FFFF00"/>
              </a:solidFill>
            </a:endParaRPr>
          </a:p>
          <a:p>
            <a:pPr>
              <a:buNone/>
            </a:pPr>
            <a:r>
              <a:rPr lang="en-US" sz="2200" dirty="0" smtClean="0">
                <a:solidFill>
                  <a:srgbClr val="FFFF00"/>
                </a:solidFill>
              </a:rPr>
              <a:t>Idioms usually have two different interpretations a </a:t>
            </a:r>
            <a:r>
              <a:rPr lang="en-US" sz="2200" dirty="0" smtClean="0">
                <a:solidFill>
                  <a:srgbClr val="FFC000"/>
                </a:solidFill>
              </a:rPr>
              <a:t>literal</a:t>
            </a:r>
            <a:r>
              <a:rPr lang="en-US" sz="2200" dirty="0" smtClean="0">
                <a:solidFill>
                  <a:srgbClr val="FFFF00"/>
                </a:solidFill>
              </a:rPr>
              <a:t> and a </a:t>
            </a:r>
            <a:r>
              <a:rPr lang="en-US" sz="2200" dirty="0" smtClean="0">
                <a:solidFill>
                  <a:srgbClr val="FFC000"/>
                </a:solidFill>
              </a:rPr>
              <a:t>figurative</a:t>
            </a:r>
            <a:r>
              <a:rPr lang="en-US" sz="2200" dirty="0" smtClean="0">
                <a:solidFill>
                  <a:srgbClr val="FFFF00"/>
                </a:solidFill>
              </a:rPr>
              <a:t> one</a:t>
            </a:r>
          </a:p>
          <a:p>
            <a:pPr algn="ctr">
              <a:buNone/>
            </a:pPr>
            <a:r>
              <a:rPr lang="en-US" sz="2400" b="1" dirty="0" smtClean="0">
                <a:solidFill>
                  <a:srgbClr val="FFFF00"/>
                </a:solidFill>
              </a:rPr>
              <a:t>Bury the hatchet</a:t>
            </a:r>
          </a:p>
          <a:p>
            <a:pPr algn="ctr">
              <a:buNone/>
            </a:pPr>
            <a:endParaRPr lang="en-US" sz="2400" b="1" dirty="0" smtClean="0">
              <a:solidFill>
                <a:srgbClr val="FFFF00"/>
              </a:solidFill>
            </a:endParaRPr>
          </a:p>
          <a:p>
            <a:pPr>
              <a:buNone/>
            </a:pPr>
            <a:r>
              <a:rPr lang="en-US" sz="2300" dirty="0" smtClean="0">
                <a:solidFill>
                  <a:srgbClr val="FFFF00"/>
                </a:solidFill>
              </a:rPr>
              <a:t>The above example </a:t>
            </a:r>
            <a:r>
              <a:rPr lang="en-US" sz="2300" dirty="0" smtClean="0">
                <a:solidFill>
                  <a:srgbClr val="FFFF00"/>
                </a:solidFill>
              </a:rPr>
              <a:t>either mean the actual process of burying a hatchet which is a literal </a:t>
            </a:r>
            <a:r>
              <a:rPr lang="en-US" sz="2300" dirty="0" smtClean="0">
                <a:solidFill>
                  <a:srgbClr val="FFFF00"/>
                </a:solidFill>
              </a:rPr>
              <a:t>interpretation or </a:t>
            </a:r>
            <a:r>
              <a:rPr lang="en-US" sz="2300" dirty="0" smtClean="0">
                <a:solidFill>
                  <a:srgbClr val="FFC000"/>
                </a:solidFill>
              </a:rPr>
              <a:t>figurative interpretation which means </a:t>
            </a:r>
            <a:r>
              <a:rPr lang="en-US" sz="2300" b="1" dirty="0" smtClean="0">
                <a:solidFill>
                  <a:srgbClr val="FFC000"/>
                </a:solidFill>
              </a:rPr>
              <a:t>to make peace with someone</a:t>
            </a:r>
            <a:r>
              <a:rPr lang="en-US" sz="2300" b="1" dirty="0" smtClean="0">
                <a:solidFill>
                  <a:srgbClr val="FFC000"/>
                </a:solidFill>
              </a:rPr>
              <a:t>.</a:t>
            </a:r>
          </a:p>
          <a:p>
            <a:pPr>
              <a:buNone/>
            </a:pPr>
            <a:endParaRPr lang="en-US" sz="2400" dirty="0" smtClean="0">
              <a:solidFill>
                <a:srgbClr val="FFC000"/>
              </a:solidFill>
            </a:endParaRPr>
          </a:p>
          <a:p>
            <a:pPr>
              <a:buNone/>
            </a:pPr>
            <a:r>
              <a:rPr lang="en-US" sz="2000" b="1" dirty="0" smtClean="0">
                <a:solidFill>
                  <a:schemeClr val="bg1"/>
                </a:solidFill>
              </a:rPr>
              <a:t>The figurative interpretation is the intended one when a native speaker uses this phrase.</a:t>
            </a:r>
          </a:p>
          <a:p>
            <a:pPr>
              <a:buNone/>
            </a:pPr>
            <a:endParaRPr lang="en-US" sz="20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5007008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en-US" sz="2400" dirty="0" smtClean="0">
                <a:solidFill>
                  <a:srgbClr val="FFFF00"/>
                </a:solidFill>
              </a:rPr>
              <a:t>Frozen metaphors are some </a:t>
            </a:r>
            <a:r>
              <a:rPr lang="en-US" sz="2400" dirty="0" smtClean="0">
                <a:solidFill>
                  <a:srgbClr val="FFFF00"/>
                </a:solidFill>
              </a:rPr>
              <a:t>kind of idiomatic expressions that possess some degree of compositionality</a:t>
            </a:r>
            <a:r>
              <a:rPr lang="en-US" sz="2400" dirty="0" smtClean="0">
                <a:solidFill>
                  <a:srgbClr val="FFFF00"/>
                </a:solidFill>
              </a:rPr>
              <a:t>.</a:t>
            </a:r>
          </a:p>
          <a:p>
            <a:pPr algn="ctr">
              <a:buNone/>
            </a:pPr>
            <a:r>
              <a:rPr lang="en-US" sz="2400" dirty="0" smtClean="0">
                <a:solidFill>
                  <a:srgbClr val="FFC000"/>
                </a:solidFill>
              </a:rPr>
              <a:t>The </a:t>
            </a:r>
            <a:r>
              <a:rPr lang="en-US" sz="2400" dirty="0" smtClean="0">
                <a:solidFill>
                  <a:srgbClr val="FFC000"/>
                </a:solidFill>
              </a:rPr>
              <a:t>ball is in your court </a:t>
            </a:r>
            <a:r>
              <a:rPr lang="en-US" sz="2400" dirty="0" smtClean="0">
                <a:solidFill>
                  <a:srgbClr val="FFC000"/>
                </a:solidFill>
              </a:rPr>
              <a:t>now</a:t>
            </a:r>
          </a:p>
          <a:p>
            <a:pPr algn="ctr">
              <a:buNone/>
            </a:pPr>
            <a:endParaRPr lang="en-US" sz="2400" dirty="0" smtClean="0">
              <a:solidFill>
                <a:srgbClr val="FFC000"/>
              </a:solidFill>
            </a:endParaRPr>
          </a:p>
          <a:p>
            <a:pPr>
              <a:buNone/>
            </a:pPr>
            <a:r>
              <a:rPr lang="en-US" sz="2400" dirty="0" smtClean="0">
                <a:solidFill>
                  <a:srgbClr val="FFFF00"/>
                </a:solidFill>
              </a:rPr>
              <a:t>If we substitute </a:t>
            </a:r>
            <a:r>
              <a:rPr lang="en-US" sz="2400" b="1" dirty="0" smtClean="0">
                <a:solidFill>
                  <a:srgbClr val="FFFF00"/>
                </a:solidFill>
              </a:rPr>
              <a:t>in your court now</a:t>
            </a:r>
            <a:r>
              <a:rPr lang="en-US" sz="2400" dirty="0" smtClean="0">
                <a:solidFill>
                  <a:srgbClr val="FFFF00"/>
                </a:solidFill>
              </a:rPr>
              <a:t> with </a:t>
            </a:r>
            <a:r>
              <a:rPr lang="en-US" sz="2400" b="1" dirty="0" smtClean="0">
                <a:solidFill>
                  <a:srgbClr val="FFFF00"/>
                </a:solidFill>
              </a:rPr>
              <a:t>on your side of the net, </a:t>
            </a:r>
            <a:r>
              <a:rPr lang="en-US" sz="2400" dirty="0" smtClean="0">
                <a:solidFill>
                  <a:srgbClr val="FFFF00"/>
                </a:solidFill>
              </a:rPr>
              <a:t>we realize that the substitution has an effect; however, the non-literal meaning can still be recovered.</a:t>
            </a:r>
          </a:p>
          <a:p>
            <a:pPr>
              <a:buNone/>
            </a:pPr>
            <a:endParaRPr lang="en-US" sz="2400" dirty="0">
              <a:solidFill>
                <a:srgbClr val="FFC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6150008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en-US" sz="2400" dirty="0" smtClean="0">
                <a:solidFill>
                  <a:srgbClr val="FFFF00"/>
                </a:solidFill>
              </a:rPr>
              <a:t>Collocations: the collocation of a word plays a major role in knowing its meaning in a context. </a:t>
            </a:r>
            <a:endParaRPr lang="en-US" sz="2400" dirty="0" smtClean="0">
              <a:solidFill>
                <a:srgbClr val="FFFF00"/>
              </a:solidFill>
            </a:endParaRPr>
          </a:p>
          <a:p>
            <a:pPr>
              <a:buNone/>
            </a:pPr>
            <a:endParaRPr lang="en-US" sz="2400" dirty="0" smtClean="0">
              <a:solidFill>
                <a:srgbClr val="FFFF00"/>
              </a:solidFill>
            </a:endParaRPr>
          </a:p>
          <a:p>
            <a:pPr>
              <a:buNone/>
            </a:pPr>
            <a:endParaRPr lang="en-US" sz="2400" dirty="0" smtClean="0">
              <a:solidFill>
                <a:srgbClr val="FFFF00"/>
              </a:solidFill>
            </a:endParaRPr>
          </a:p>
          <a:p>
            <a:pPr>
              <a:buNone/>
            </a:pPr>
            <a:r>
              <a:rPr lang="en-US" sz="2400" dirty="0" smtClean="0">
                <a:solidFill>
                  <a:srgbClr val="FFC000"/>
                </a:solidFill>
              </a:rPr>
              <a:t> Red </a:t>
            </a:r>
            <a:r>
              <a:rPr lang="en-US" sz="2400" dirty="0" smtClean="0">
                <a:solidFill>
                  <a:srgbClr val="FFC000"/>
                </a:solidFill>
              </a:rPr>
              <a:t>in red rose which refers to the flower that is red whereas the red in red grapefruit refers to the color of the flesh of the </a:t>
            </a:r>
            <a:r>
              <a:rPr lang="en-US" sz="2400" dirty="0" smtClean="0">
                <a:solidFill>
                  <a:srgbClr val="FFC000"/>
                </a:solidFill>
              </a:rPr>
              <a:t>fruit.</a:t>
            </a:r>
          </a:p>
          <a:p>
            <a:pPr>
              <a:buNone/>
            </a:pPr>
            <a:endParaRPr lang="en-US" sz="2400" dirty="0" smtClean="0">
              <a:solidFill>
                <a:srgbClr val="FFC000"/>
              </a:solidFill>
            </a:endParaRPr>
          </a:p>
          <a:p>
            <a:pPr>
              <a:buNone/>
            </a:pPr>
            <a:r>
              <a:rPr lang="en-US" sz="2400" dirty="0" smtClean="0">
                <a:solidFill>
                  <a:srgbClr val="FFFF00"/>
                </a:solidFill>
              </a:rPr>
              <a:t>Like idioms, collocations need to be understood individually. They need to be considered from the view point of the speaker and the viewpoint of the recipient. </a:t>
            </a:r>
          </a:p>
          <a:p>
            <a:pPr>
              <a:buNone/>
            </a:pPr>
            <a:endParaRPr lang="en-US" sz="2400" dirty="0">
              <a:solidFill>
                <a:srgbClr val="FFC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752599"/>
          <a:ext cx="8229600" cy="3352800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4114800"/>
                <a:gridCol w="4114800"/>
              </a:tblGrid>
              <a:tr h="838200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>
                          <a:solidFill>
                            <a:srgbClr val="FFC000"/>
                          </a:solidFill>
                        </a:rPr>
                        <a:t>Correct</a:t>
                      </a:r>
                      <a:r>
                        <a:rPr lang="en-US" sz="3200" dirty="0" smtClean="0"/>
                        <a:t> 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>
                          <a:solidFill>
                            <a:srgbClr val="FFFF00"/>
                          </a:solidFill>
                        </a:rPr>
                        <a:t>incorrect</a:t>
                      </a:r>
                      <a:endParaRPr lang="en-US" sz="3200" dirty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</a:tr>
              <a:tr h="838200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Heavy rain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Great rain</a:t>
                      </a:r>
                      <a:endParaRPr lang="en-US" sz="3200" dirty="0"/>
                    </a:p>
                  </a:txBody>
                  <a:tcPr/>
                </a:tc>
              </a:tr>
              <a:tr h="838200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High speed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Tall speed</a:t>
                      </a:r>
                      <a:endParaRPr lang="en-US" sz="3200" dirty="0"/>
                    </a:p>
                  </a:txBody>
                  <a:tcPr/>
                </a:tc>
              </a:tr>
              <a:tr h="838200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High wind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Heavy wind</a:t>
                      </a:r>
                      <a:endParaRPr lang="en-US" sz="32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845208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en-US" sz="2400" dirty="0" smtClean="0">
                <a:solidFill>
                  <a:srgbClr val="FFFF00"/>
                </a:solidFill>
              </a:rPr>
              <a:t>Clichés: the meaning of a cliché is a phrase, expression, or idea which has been so overused to the point of losing its intended force. </a:t>
            </a:r>
            <a:endParaRPr lang="en-US" sz="2400" dirty="0" smtClean="0">
              <a:solidFill>
                <a:srgbClr val="FFFF00"/>
              </a:solidFill>
            </a:endParaRPr>
          </a:p>
          <a:p>
            <a:pPr>
              <a:buFont typeface="Wingdings" pitchFamily="2" charset="2"/>
              <a:buChar char="Ø"/>
            </a:pPr>
            <a:endParaRPr lang="en-US" sz="2400" dirty="0" smtClean="0">
              <a:solidFill>
                <a:srgbClr val="FFFF00"/>
              </a:solidFill>
            </a:endParaRPr>
          </a:p>
          <a:p>
            <a:pPr>
              <a:buNone/>
            </a:pPr>
            <a:r>
              <a:rPr lang="en-US" sz="2400" dirty="0" smtClean="0">
                <a:solidFill>
                  <a:srgbClr val="FFFF00"/>
                </a:solidFill>
              </a:rPr>
              <a:t>Characteristics of clichés:</a:t>
            </a:r>
          </a:p>
          <a:p>
            <a:pPr lvl="0">
              <a:buFont typeface="Courier New" pitchFamily="49" charset="0"/>
              <a:buChar char="o"/>
            </a:pPr>
            <a:r>
              <a:rPr lang="en-US" sz="2000" dirty="0" smtClean="0">
                <a:solidFill>
                  <a:srgbClr val="FFFF00"/>
                </a:solidFill>
              </a:rPr>
              <a:t>They are stored as complete units in the brain making them easy to retrieve and decode</a:t>
            </a:r>
          </a:p>
          <a:p>
            <a:pPr lvl="0">
              <a:buFont typeface="Courier New" pitchFamily="49" charset="0"/>
              <a:buChar char="o"/>
            </a:pPr>
            <a:r>
              <a:rPr lang="en-US" sz="2000" dirty="0" smtClean="0">
                <a:solidFill>
                  <a:srgbClr val="FFFF00"/>
                </a:solidFill>
              </a:rPr>
              <a:t>They tend to slip past without making a serious impact</a:t>
            </a:r>
          </a:p>
          <a:p>
            <a:pPr lvl="0">
              <a:buFont typeface="Courier New" pitchFamily="49" charset="0"/>
              <a:buChar char="o"/>
            </a:pPr>
            <a:r>
              <a:rPr lang="en-US" sz="2000" dirty="0" smtClean="0">
                <a:solidFill>
                  <a:srgbClr val="FFFF00"/>
                </a:solidFill>
              </a:rPr>
              <a:t>The truth and falsehood of them aren’t seriously </a:t>
            </a:r>
            <a:r>
              <a:rPr lang="en-US" sz="2000" dirty="0" smtClean="0">
                <a:solidFill>
                  <a:srgbClr val="FFFF00"/>
                </a:solidFill>
              </a:rPr>
              <a:t>examined</a:t>
            </a:r>
          </a:p>
          <a:p>
            <a:pPr lvl="0">
              <a:buNone/>
            </a:pPr>
            <a:endParaRPr lang="en-US" sz="2000" dirty="0" smtClean="0">
              <a:solidFill>
                <a:srgbClr val="FFFF00"/>
              </a:solidFill>
            </a:endParaRPr>
          </a:p>
          <a:p>
            <a:pPr>
              <a:buNone/>
            </a:pPr>
            <a:r>
              <a:rPr lang="en-US" sz="2400" dirty="0" smtClean="0">
                <a:solidFill>
                  <a:srgbClr val="FFFF00"/>
                </a:solidFill>
              </a:rPr>
              <a:t>Examples on clichés</a:t>
            </a:r>
          </a:p>
          <a:p>
            <a:r>
              <a:rPr lang="en-US" sz="2000" dirty="0" smtClean="0">
                <a:solidFill>
                  <a:srgbClr val="FFC000"/>
                </a:solidFill>
              </a:rPr>
              <a:t>In the nick of time – something that happened just in time</a:t>
            </a:r>
          </a:p>
          <a:p>
            <a:r>
              <a:rPr lang="en-US" sz="2000" dirty="0" smtClean="0">
                <a:solidFill>
                  <a:srgbClr val="FFC000"/>
                </a:solidFill>
              </a:rPr>
              <a:t>Frightened to death – to be too scared</a:t>
            </a:r>
          </a:p>
          <a:p>
            <a:pPr>
              <a:buNone/>
            </a:pPr>
            <a:endParaRPr lang="en-US" sz="24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Outlines of the presentation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Compositionality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Linguistic and non-linguistic meaning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 </a:t>
            </a:r>
            <a:br>
              <a:rPr lang="en-US" dirty="0" smtClean="0"/>
            </a:br>
            <a:r>
              <a:rPr lang="en-US" sz="3600" dirty="0" smtClean="0"/>
              <a:t>Linguistic and non-linguistic meaning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endParaRPr lang="en-US" sz="2000" dirty="0" smtClean="0">
              <a:solidFill>
                <a:srgbClr val="FFFF00"/>
              </a:solidFill>
            </a:endParaRPr>
          </a:p>
          <a:p>
            <a:pPr>
              <a:buFont typeface="Wingdings" pitchFamily="2" charset="2"/>
              <a:buChar char="Ø"/>
            </a:pPr>
            <a:endParaRPr lang="en-US" sz="2000" dirty="0" smtClean="0">
              <a:solidFill>
                <a:srgbClr val="FFFF00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en-US" sz="2400" dirty="0" smtClean="0">
                <a:solidFill>
                  <a:srgbClr val="FFFF00"/>
                </a:solidFill>
              </a:rPr>
              <a:t>Linguistic </a:t>
            </a:r>
            <a:r>
              <a:rPr lang="en-US" sz="2400" dirty="0" smtClean="0">
                <a:solidFill>
                  <a:srgbClr val="FFFF00"/>
                </a:solidFill>
              </a:rPr>
              <a:t>communication is rather different than non-linguistic </a:t>
            </a:r>
            <a:r>
              <a:rPr lang="en-US" sz="2400" dirty="0" smtClean="0">
                <a:solidFill>
                  <a:srgbClr val="FFFF00"/>
                </a:solidFill>
              </a:rPr>
              <a:t>communication. </a:t>
            </a:r>
            <a:r>
              <a:rPr lang="en-US" sz="2400" dirty="0" smtClean="0">
                <a:solidFill>
                  <a:srgbClr val="FFFF00"/>
                </a:solidFill>
              </a:rPr>
              <a:t>In linguistic communication, we have the whole language to communicate with. However, the choices are limited when it comes to non-linguistic communication.</a:t>
            </a:r>
          </a:p>
          <a:p>
            <a:pPr>
              <a:buFont typeface="Wingdings" pitchFamily="2" charset="2"/>
              <a:buChar char="Ø"/>
            </a:pPr>
            <a:endParaRPr lang="en-US" dirty="0" smtClean="0"/>
          </a:p>
          <a:p>
            <a:pPr>
              <a:buFont typeface="Wingdings" pitchFamily="2" charset="2"/>
              <a:buChar char="Ø"/>
            </a:pPr>
            <a:endParaRPr lang="en-US" dirty="0" smtClean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0"/>
            <a:ext cx="8229600" cy="6454808"/>
          </a:xfrm>
        </p:spPr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Aspects of linguistic communication</a:t>
            </a:r>
            <a:r>
              <a:rPr lang="en-US" dirty="0" smtClean="0">
                <a:solidFill>
                  <a:srgbClr val="FFFF00"/>
                </a:solidFill>
              </a:rPr>
              <a:t>:</a:t>
            </a:r>
          </a:p>
          <a:p>
            <a:pPr>
              <a:buNone/>
            </a:pPr>
            <a:endParaRPr lang="en-US" dirty="0" smtClean="0">
              <a:solidFill>
                <a:srgbClr val="FFFF00"/>
              </a:solidFill>
            </a:endParaRPr>
          </a:p>
          <a:p>
            <a:pPr>
              <a:buFont typeface="Courier New" pitchFamily="49" charset="0"/>
              <a:buChar char="o"/>
            </a:pPr>
            <a:r>
              <a:rPr lang="en-US" dirty="0" smtClean="0">
                <a:solidFill>
                  <a:srgbClr val="FFC000"/>
                </a:solidFill>
              </a:rPr>
              <a:t>The </a:t>
            </a:r>
            <a:r>
              <a:rPr lang="en-US" dirty="0" smtClean="0">
                <a:solidFill>
                  <a:srgbClr val="FFC000"/>
                </a:solidFill>
              </a:rPr>
              <a:t>participants</a:t>
            </a:r>
          </a:p>
          <a:p>
            <a:pPr>
              <a:buNone/>
            </a:pPr>
            <a:r>
              <a:rPr lang="en-US" sz="2000" dirty="0" smtClean="0">
                <a:solidFill>
                  <a:srgbClr val="FFFF00"/>
                </a:solidFill>
              </a:rPr>
              <a:t>In each and every communicative situation, </a:t>
            </a:r>
            <a:r>
              <a:rPr lang="en-US" sz="2000" dirty="0" smtClean="0">
                <a:solidFill>
                  <a:srgbClr val="FFFF00"/>
                </a:solidFill>
              </a:rPr>
              <a:t>there</a:t>
            </a:r>
            <a:r>
              <a:rPr lang="en-US" sz="2000" dirty="0" smtClean="0">
                <a:solidFill>
                  <a:srgbClr val="FFFF00"/>
                </a:solidFill>
              </a:rPr>
              <a:t> </a:t>
            </a:r>
            <a:r>
              <a:rPr lang="en-US" sz="2000" dirty="0" smtClean="0">
                <a:solidFill>
                  <a:srgbClr val="FFFF00"/>
                </a:solidFill>
              </a:rPr>
              <a:t>are </a:t>
            </a:r>
            <a:r>
              <a:rPr lang="en-US" sz="2000" dirty="0" smtClean="0">
                <a:solidFill>
                  <a:srgbClr val="FFFF00"/>
                </a:solidFill>
              </a:rPr>
              <a:t>at least two participants who are the speaker and the recipient</a:t>
            </a:r>
            <a:r>
              <a:rPr lang="en-US" sz="2000" dirty="0" smtClean="0">
                <a:solidFill>
                  <a:srgbClr val="FFFF00"/>
                </a:solidFill>
              </a:rPr>
              <a:t>.</a:t>
            </a:r>
          </a:p>
          <a:p>
            <a:pPr>
              <a:buNone/>
            </a:pPr>
            <a:endParaRPr lang="en-US" sz="2000" dirty="0" smtClean="0">
              <a:solidFill>
                <a:srgbClr val="FFFF00"/>
              </a:solidFill>
            </a:endParaRPr>
          </a:p>
          <a:p>
            <a:pPr>
              <a:buFont typeface="Courier New" pitchFamily="49" charset="0"/>
              <a:buChar char="o"/>
            </a:pPr>
            <a:r>
              <a:rPr lang="en-US" sz="2800" dirty="0" smtClean="0">
                <a:solidFill>
                  <a:srgbClr val="FFC000"/>
                </a:solidFill>
              </a:rPr>
              <a:t>The medium of </a:t>
            </a:r>
            <a:r>
              <a:rPr lang="en-US" sz="2800" dirty="0" smtClean="0">
                <a:solidFill>
                  <a:srgbClr val="FFC000"/>
                </a:solidFill>
              </a:rPr>
              <a:t>communication</a:t>
            </a:r>
          </a:p>
          <a:p>
            <a:pPr>
              <a:buNone/>
            </a:pPr>
            <a:r>
              <a:rPr lang="en-US" sz="2000" dirty="0" smtClean="0">
                <a:solidFill>
                  <a:srgbClr val="FFFF00"/>
                </a:solidFill>
              </a:rPr>
              <a:t>Medium here refers to the way or method used for </a:t>
            </a:r>
            <a:r>
              <a:rPr lang="en-US" sz="2000" dirty="0" smtClean="0">
                <a:solidFill>
                  <a:srgbClr val="FFFF00"/>
                </a:solidFill>
              </a:rPr>
              <a:t>communication</a:t>
            </a:r>
          </a:p>
          <a:p>
            <a:pPr>
              <a:buNone/>
            </a:pPr>
            <a:endParaRPr lang="en-US" sz="2000" dirty="0" smtClean="0">
              <a:solidFill>
                <a:srgbClr val="FFFF00"/>
              </a:solidFill>
            </a:endParaRPr>
          </a:p>
          <a:p>
            <a:pPr>
              <a:buFont typeface="Courier New" pitchFamily="49" charset="0"/>
              <a:buChar char="o"/>
            </a:pPr>
            <a:r>
              <a:rPr lang="en-US" sz="2800" dirty="0" smtClean="0">
                <a:solidFill>
                  <a:srgbClr val="FFC000"/>
                </a:solidFill>
              </a:rPr>
              <a:t>The topic of communication</a:t>
            </a:r>
          </a:p>
          <a:p>
            <a:pPr>
              <a:buNone/>
            </a:pPr>
            <a:r>
              <a:rPr lang="en-US" sz="2000" dirty="0" smtClean="0">
                <a:solidFill>
                  <a:srgbClr val="FFFF00"/>
                </a:solidFill>
              </a:rPr>
              <a:t>Setting and topic play a vital role in the communication process and decide the mood and the kind of language to be used</a:t>
            </a:r>
          </a:p>
          <a:p>
            <a:pPr>
              <a:buNone/>
            </a:pPr>
            <a:endParaRPr lang="en-US" sz="2800" dirty="0" smtClean="0">
              <a:solidFill>
                <a:srgbClr val="FFC000"/>
              </a:solidFill>
            </a:endParaRPr>
          </a:p>
          <a:p>
            <a:pPr>
              <a:buFont typeface="Courier New" pitchFamily="49" charset="0"/>
              <a:buChar char="o"/>
            </a:pPr>
            <a:endParaRPr lang="en-US" sz="2000" dirty="0" smtClean="0">
              <a:solidFill>
                <a:srgbClr val="FFFF00"/>
              </a:solidFill>
            </a:endParaRPr>
          </a:p>
          <a:p>
            <a:pPr>
              <a:buNone/>
            </a:pPr>
            <a:endParaRPr lang="en-US" dirty="0" smtClean="0">
              <a:solidFill>
                <a:srgbClr val="FFC000"/>
              </a:solidFill>
            </a:endParaRPr>
          </a:p>
          <a:p>
            <a:pPr>
              <a:buFont typeface="Courier New" pitchFamily="49" charset="0"/>
              <a:buChar char="o"/>
            </a:pPr>
            <a:endParaRPr lang="en-US" dirty="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723106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540408"/>
          </a:xfrm>
        </p:spPr>
        <p:txBody>
          <a:bodyPr>
            <a:normAutofit/>
          </a:bodyPr>
          <a:lstStyle/>
          <a:p>
            <a:r>
              <a:rPr lang="en-US" sz="2000" dirty="0" smtClean="0"/>
              <a:t>Cruse, </a:t>
            </a:r>
            <a:r>
              <a:rPr lang="en-US" sz="2000" dirty="0" smtClean="0"/>
              <a:t>A.(</a:t>
            </a:r>
            <a:r>
              <a:rPr lang="en-US" sz="2000" dirty="0" smtClean="0"/>
              <a:t>2000). Meaning in </a:t>
            </a:r>
            <a:r>
              <a:rPr lang="en-US" sz="2000" dirty="0" smtClean="0"/>
              <a:t>Language: An </a:t>
            </a:r>
            <a:r>
              <a:rPr lang="en-US" sz="2000" dirty="0" smtClean="0"/>
              <a:t>Introduction to Semantics and </a:t>
            </a:r>
            <a:r>
              <a:rPr lang="en-US" sz="2000" dirty="0" smtClean="0"/>
              <a:t>Pragmatics. Oxford. Oxford University Press.</a:t>
            </a:r>
          </a:p>
          <a:p>
            <a:r>
              <a:rPr lang="en-US" sz="2000" dirty="0" smtClean="0">
                <a:hlinkClick r:id="rId2"/>
              </a:rPr>
              <a:t>http://</a:t>
            </a:r>
            <a:r>
              <a:rPr lang="en-US" sz="2000" dirty="0" smtClean="0">
                <a:hlinkClick r:id="rId2"/>
              </a:rPr>
              <a:t>mural.uv.es/emicha/semantica.html</a:t>
            </a:r>
            <a:endParaRPr lang="en-US" sz="2000" dirty="0" smtClean="0"/>
          </a:p>
          <a:p>
            <a:pPr>
              <a:buNone/>
            </a:pPr>
            <a:endParaRPr lang="en-US" sz="2000" dirty="0" smtClean="0"/>
          </a:p>
          <a:p>
            <a:r>
              <a:rPr lang="en-US" sz="2000" dirty="0" smtClean="0">
                <a:hlinkClick r:id="rId3"/>
              </a:rPr>
              <a:t>https://</a:t>
            </a:r>
            <a:r>
              <a:rPr lang="en-US" sz="2000" dirty="0" smtClean="0">
                <a:hlinkClick r:id="rId3"/>
              </a:rPr>
              <a:t>html.rincondelvago.com/compositionality-and-cognitive-semantics.html</a:t>
            </a:r>
            <a:endParaRPr lang="en-US" sz="2000" dirty="0" smtClean="0"/>
          </a:p>
          <a:p>
            <a:pPr>
              <a:buNone/>
            </a:pPr>
            <a:endParaRPr lang="en-US" sz="2000" dirty="0" smtClean="0"/>
          </a:p>
          <a:p>
            <a:r>
              <a:rPr lang="en-US" sz="2000" dirty="0" smtClean="0">
                <a:hlinkClick r:id="rId4"/>
              </a:rPr>
              <a:t>https://plato.stanford.edu/entries/compositionality</a:t>
            </a:r>
            <a:r>
              <a:rPr lang="en-US" sz="2000" dirty="0" smtClean="0">
                <a:hlinkClick r:id="rId4"/>
              </a:rPr>
              <a:t>/</a:t>
            </a:r>
            <a:endParaRPr lang="en-US" sz="2000" dirty="0" smtClean="0"/>
          </a:p>
          <a:p>
            <a:endParaRPr lang="en-US" sz="2000" dirty="0" smtClean="0"/>
          </a:p>
          <a:p>
            <a:r>
              <a:rPr lang="en-US" sz="2000" dirty="0" smtClean="0">
                <a:hlinkClick r:id="rId5"/>
              </a:rPr>
              <a:t>http</a:t>
            </a:r>
            <a:r>
              <a:rPr lang="en-US" sz="2000" smtClean="0">
                <a:hlinkClick r:id="rId5"/>
              </a:rPr>
              <a:t>://</a:t>
            </a:r>
            <a:r>
              <a:rPr lang="en-US" sz="2000" smtClean="0">
                <a:hlinkClick r:id="rId5"/>
              </a:rPr>
              <a:t>www.masscommunicationtalk.com/how-you-would-differentiate-between-linguistics-and-non-linguistics-communication.html</a:t>
            </a:r>
            <a:endParaRPr lang="en-US" sz="2000" smtClean="0"/>
          </a:p>
          <a:p>
            <a:pPr>
              <a:buNone/>
            </a:pPr>
            <a:endParaRPr lang="en-US" sz="2000" dirty="0" smtClean="0"/>
          </a:p>
          <a:p>
            <a:r>
              <a:rPr lang="en-US" sz="2000" dirty="0" smtClean="0">
                <a:hlinkClick r:id="rId6"/>
              </a:rPr>
              <a:t>http://</a:t>
            </a:r>
            <a:r>
              <a:rPr lang="en-US" sz="2000" dirty="0" smtClean="0">
                <a:hlinkClick r:id="rId6"/>
              </a:rPr>
              <a:t>www.chauffeurdriven.com/news-features/in-this-issue/1264-7-aspects-of-nonverbal-communication.html</a:t>
            </a:r>
            <a:endParaRPr lang="en-US" sz="2000" dirty="0" smtClean="0"/>
          </a:p>
          <a:p>
            <a:endParaRPr lang="en-US" sz="2000" dirty="0" smtClean="0"/>
          </a:p>
          <a:p>
            <a:endParaRPr lang="en-US" sz="2000" dirty="0" smtClean="0"/>
          </a:p>
          <a:p>
            <a:endParaRPr lang="en-US" sz="2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What is the principle of compositionality? 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It is basically a principle that deals with interpreting complex linguistic expressions</a:t>
            </a:r>
          </a:p>
          <a:p>
            <a:endParaRPr lang="en-US" sz="2800" dirty="0" smtClean="0"/>
          </a:p>
          <a:p>
            <a:pPr algn="ctr">
              <a:buNone/>
            </a:pPr>
            <a:r>
              <a:rPr lang="en-US" sz="2800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In other words</a:t>
            </a:r>
          </a:p>
          <a:p>
            <a:pPr>
              <a:buNone/>
            </a:pPr>
            <a:endParaRPr lang="en-US" sz="2800" dirty="0" smtClean="0">
              <a:solidFill>
                <a:srgbClr val="FFFF00"/>
              </a:solidFill>
            </a:endParaRPr>
          </a:p>
          <a:p>
            <a:pPr>
              <a:buNone/>
            </a:pPr>
            <a:r>
              <a:rPr lang="en-US" sz="2400" b="1" dirty="0" smtClean="0">
                <a:solidFill>
                  <a:srgbClr val="FFFF00"/>
                </a:solidFill>
              </a:rPr>
              <a:t>The meaning of a complex expression is determined by the structure and the meaning of its constituents</a:t>
            </a:r>
            <a:endParaRPr lang="en-US" sz="2400" b="1" dirty="0" smtClean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"/>
            <a:ext cx="8229600" cy="6226208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2800" b="1" dirty="0" smtClean="0">
                <a:solidFill>
                  <a:srgbClr val="FFFF00"/>
                </a:solidFill>
              </a:rPr>
              <a:t>This principle is derived from two assumptions</a:t>
            </a:r>
          </a:p>
          <a:p>
            <a:pPr algn="ctr">
              <a:buNone/>
            </a:pPr>
            <a:endParaRPr lang="en-US" sz="2800" b="1" dirty="0" smtClean="0">
              <a:solidFill>
                <a:srgbClr val="FFFF00"/>
              </a:solidFill>
            </a:endParaRPr>
          </a:p>
          <a:p>
            <a:pPr algn="ctr">
              <a:buNone/>
            </a:pPr>
            <a:endParaRPr lang="en-US" sz="2800" b="1" dirty="0" smtClean="0">
              <a:solidFill>
                <a:srgbClr val="FFFF00"/>
              </a:solidFill>
            </a:endParaRPr>
          </a:p>
          <a:p>
            <a:pPr algn="ctr">
              <a:buFontTx/>
              <a:buChar char="-"/>
            </a:pPr>
            <a:r>
              <a:rPr lang="en-US" sz="2800" dirty="0" smtClean="0">
                <a:solidFill>
                  <a:srgbClr val="FFFF00"/>
                </a:solidFill>
              </a:rPr>
              <a:t>The first assumption is that language has an infinite amount of grammatical sentences</a:t>
            </a:r>
          </a:p>
          <a:p>
            <a:pPr algn="ctr">
              <a:buNone/>
            </a:pPr>
            <a:endParaRPr lang="en-US" sz="2800" dirty="0" smtClean="0">
              <a:solidFill>
                <a:srgbClr val="FFFF00"/>
              </a:solidFill>
            </a:endParaRPr>
          </a:p>
          <a:p>
            <a:pPr algn="ctr">
              <a:buNone/>
            </a:pPr>
            <a:endParaRPr lang="en-US" sz="2800" dirty="0" smtClean="0">
              <a:solidFill>
                <a:srgbClr val="FFFF00"/>
              </a:solidFill>
            </a:endParaRPr>
          </a:p>
          <a:p>
            <a:pPr algn="ctr">
              <a:buFontTx/>
              <a:buChar char="-"/>
            </a:pPr>
            <a:r>
              <a:rPr lang="en-US" sz="2800" dirty="0" smtClean="0">
                <a:solidFill>
                  <a:srgbClr val="FFFF00"/>
                </a:solidFill>
              </a:rPr>
              <a:t>The second one is that language has an unlimited power of expression</a:t>
            </a:r>
          </a:p>
          <a:p>
            <a:pPr algn="ctr">
              <a:buNone/>
            </a:pPr>
            <a:endParaRPr lang="en-US" sz="2800" dirty="0" smtClean="0">
              <a:solidFill>
                <a:srgbClr val="FFFF00"/>
              </a:solidFill>
            </a:endParaRPr>
          </a:p>
          <a:p>
            <a:pPr algn="ctr">
              <a:buNone/>
            </a:pPr>
            <a:endParaRPr lang="en-US" sz="2800" dirty="0" smtClean="0">
              <a:solidFill>
                <a:srgbClr val="FFFF00"/>
              </a:solidFill>
            </a:endParaRPr>
          </a:p>
          <a:p>
            <a:pPr algn="ctr">
              <a:buNone/>
            </a:pPr>
            <a:r>
              <a:rPr lang="en-US" sz="2400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Anything the mind conceives can be expressed</a:t>
            </a:r>
            <a:endParaRPr lang="en-US" sz="2400" dirty="0" smtClean="0">
              <a:solidFill>
                <a:schemeClr val="accent6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11" name="Down Arrow 10"/>
          <p:cNvSpPr/>
          <p:nvPr/>
        </p:nvSpPr>
        <p:spPr>
          <a:xfrm>
            <a:off x="3886200" y="4648200"/>
            <a:ext cx="1112519" cy="11430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Modes of combination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en-US" sz="2800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There are many ways to combine meanings</a:t>
            </a:r>
          </a:p>
          <a:p>
            <a:pPr>
              <a:buNone/>
            </a:pPr>
            <a:endParaRPr lang="en-US" sz="2800" dirty="0" smtClean="0">
              <a:solidFill>
                <a:schemeClr val="accent2">
                  <a:lumMod val="40000"/>
                  <a:lumOff val="60000"/>
                </a:schemeClr>
              </a:solidFill>
            </a:endParaRPr>
          </a:p>
          <a:p>
            <a:pPr>
              <a:buNone/>
            </a:pPr>
            <a:endParaRPr lang="en-US" sz="2800" dirty="0" smtClean="0">
              <a:solidFill>
                <a:schemeClr val="accent2">
                  <a:lumMod val="40000"/>
                  <a:lumOff val="60000"/>
                </a:schemeClr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en-US" sz="2000" b="1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Additive form of combination where meanings are added together </a:t>
            </a:r>
            <a:r>
              <a:rPr lang="en-US" sz="2000" b="1" dirty="0" smtClean="0">
                <a:solidFill>
                  <a:srgbClr val="FFFF00"/>
                </a:solidFill>
              </a:rPr>
              <a:t>without radical change </a:t>
            </a:r>
            <a:r>
              <a:rPr lang="en-US" sz="2000" b="1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in the combination</a:t>
            </a:r>
          </a:p>
          <a:p>
            <a:pPr>
              <a:buNone/>
            </a:pPr>
            <a:endParaRPr lang="en-US" sz="2000" b="1" dirty="0" smtClean="0">
              <a:solidFill>
                <a:schemeClr val="accent2">
                  <a:lumMod val="40000"/>
                  <a:lumOff val="60000"/>
                </a:schemeClr>
              </a:solidFill>
            </a:endParaRPr>
          </a:p>
          <a:p>
            <a:pPr>
              <a:buNone/>
            </a:pPr>
            <a:endParaRPr lang="en-US" sz="2000" b="1" dirty="0" smtClean="0">
              <a:solidFill>
                <a:schemeClr val="accent2">
                  <a:lumMod val="40000"/>
                  <a:lumOff val="60000"/>
                </a:schemeClr>
              </a:solidFill>
            </a:endParaRPr>
          </a:p>
          <a:p>
            <a:pPr>
              <a:buNone/>
            </a:pPr>
            <a:r>
              <a:rPr lang="en-US" sz="2000" b="1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Ex: </a:t>
            </a:r>
            <a:r>
              <a:rPr lang="en-US" sz="20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[Mary and John] [studied the materials and passed the test]</a:t>
            </a:r>
          </a:p>
          <a:p>
            <a:pPr>
              <a:buNone/>
            </a:pPr>
            <a:endParaRPr lang="en-US" sz="2000" b="1" dirty="0" smtClean="0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pPr>
              <a:buNone/>
            </a:pPr>
            <a:endParaRPr lang="en-US" sz="2000" b="1" dirty="0" smtClean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5720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en-US" sz="2600" dirty="0" smtClean="0">
                <a:solidFill>
                  <a:srgbClr val="FFFF00"/>
                </a:solidFill>
              </a:rPr>
              <a:t>Interactive from of combination sees at least one radical change in the combination.</a:t>
            </a:r>
          </a:p>
          <a:p>
            <a:pPr>
              <a:buNone/>
            </a:pPr>
            <a:endParaRPr lang="en-US" sz="2600" dirty="0" smtClean="0">
              <a:solidFill>
                <a:srgbClr val="FFFF00"/>
              </a:solidFill>
            </a:endParaRPr>
          </a:p>
          <a:p>
            <a:pPr>
              <a:buNone/>
            </a:pPr>
            <a:r>
              <a:rPr lang="en-US" sz="26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There are two forms of interactive combinations</a:t>
            </a:r>
          </a:p>
          <a:p>
            <a:pPr>
              <a:buNone/>
            </a:pPr>
            <a:endParaRPr lang="en-US" sz="2600" b="1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graphicFrame>
        <p:nvGraphicFramePr>
          <p:cNvPr id="4" name="Diagram 3"/>
          <p:cNvGraphicFramePr/>
          <p:nvPr/>
        </p:nvGraphicFramePr>
        <p:xfrm>
          <a:off x="1600200" y="3505200"/>
          <a:ext cx="5715000" cy="2768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Endocentric combinations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ln>
            <a:noFill/>
          </a:ln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en-US" sz="2000" dirty="0" smtClean="0">
                <a:solidFill>
                  <a:srgbClr val="FFFF00"/>
                </a:solidFill>
              </a:rPr>
              <a:t>This form of combinations refers to the fact that the eventual meaning is of the same type as one of the constituents</a:t>
            </a:r>
          </a:p>
          <a:p>
            <a:pPr>
              <a:buNone/>
            </a:pPr>
            <a:endParaRPr lang="en-US" sz="2000" dirty="0" smtClean="0">
              <a:solidFill>
                <a:srgbClr val="FFFF00"/>
              </a:solidFill>
            </a:endParaRPr>
          </a:p>
          <a:p>
            <a:pPr>
              <a:buNone/>
            </a:pPr>
            <a:r>
              <a:rPr lang="en-US" sz="2400" dirty="0" smtClean="0">
                <a:solidFill>
                  <a:srgbClr val="FFFF00"/>
                </a:solidFill>
              </a:rPr>
              <a:t>Endocentric combinations are divided into:</a:t>
            </a:r>
          </a:p>
          <a:p>
            <a:pPr>
              <a:buNone/>
            </a:pPr>
            <a:endParaRPr lang="en-US" sz="2400" dirty="0" smtClean="0">
              <a:solidFill>
                <a:srgbClr val="FFFF00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en-US" sz="2400" b="1" dirty="0" smtClean="0">
                <a:solidFill>
                  <a:schemeClr val="bg1"/>
                </a:solidFill>
              </a:rPr>
              <a:t>Boolean combinations</a:t>
            </a:r>
          </a:p>
          <a:p>
            <a:pPr>
              <a:buFont typeface="Wingdings" pitchFamily="2" charset="2"/>
              <a:buChar char="Ø"/>
            </a:pPr>
            <a:r>
              <a:rPr lang="en-US" sz="2400" b="1" dirty="0" smtClean="0">
                <a:solidFill>
                  <a:schemeClr val="bg1"/>
                </a:solidFill>
              </a:rPr>
              <a:t>Relative descriptors</a:t>
            </a:r>
          </a:p>
          <a:p>
            <a:pPr>
              <a:buFont typeface="Wingdings" pitchFamily="2" charset="2"/>
              <a:buChar char="Ø"/>
            </a:pPr>
            <a:r>
              <a:rPr lang="en-US" sz="2400" b="1" dirty="0" smtClean="0">
                <a:solidFill>
                  <a:schemeClr val="bg1"/>
                </a:solidFill>
              </a:rPr>
              <a:t>Negational descriptors</a:t>
            </a:r>
          </a:p>
          <a:p>
            <a:pPr>
              <a:buFont typeface="Wingdings" pitchFamily="2" charset="2"/>
              <a:buChar char="Ø"/>
            </a:pPr>
            <a:r>
              <a:rPr lang="en-US" sz="2400" b="1" dirty="0" smtClean="0">
                <a:solidFill>
                  <a:schemeClr val="bg1"/>
                </a:solidFill>
              </a:rPr>
              <a:t>Indirect types</a:t>
            </a:r>
            <a:endParaRPr lang="en-US" sz="24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769008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en-US" sz="2400" dirty="0" smtClean="0">
                <a:solidFill>
                  <a:srgbClr val="FFFF00"/>
                </a:solidFill>
              </a:rPr>
              <a:t>Boolean combination is the most elementary type of combination and is illustrated by the following example:</a:t>
            </a:r>
          </a:p>
          <a:p>
            <a:pPr algn="ctr">
              <a:buNone/>
            </a:pPr>
            <a:r>
              <a:rPr lang="en-US" sz="2800" b="1" dirty="0" smtClean="0">
                <a:solidFill>
                  <a:schemeClr val="bg1"/>
                </a:solidFill>
              </a:rPr>
              <a:t>Red hats</a:t>
            </a:r>
          </a:p>
          <a:p>
            <a:pPr>
              <a:buNone/>
            </a:pPr>
            <a:r>
              <a:rPr lang="en-US" sz="2800" dirty="0" smtClean="0">
                <a:solidFill>
                  <a:schemeClr val="bg1"/>
                </a:solidFill>
              </a:rPr>
              <a:t>The class of this phrase is constituted by the class of hats and the class of red things</a:t>
            </a:r>
          </a:p>
          <a:p>
            <a:pPr>
              <a:buNone/>
            </a:pPr>
            <a:endParaRPr lang="en-US" sz="2800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en-US" sz="2800" dirty="0" smtClean="0">
                <a:solidFill>
                  <a:schemeClr val="bg1"/>
                </a:solidFill>
              </a:rPr>
              <a:t>The usage of the word</a:t>
            </a:r>
            <a:r>
              <a:rPr lang="en-US" sz="2800" dirty="0" smtClean="0">
                <a:solidFill>
                  <a:srgbClr val="FF0000"/>
                </a:solidFill>
              </a:rPr>
              <a:t> red </a:t>
            </a:r>
            <a:r>
              <a:rPr lang="en-US" sz="2800" dirty="0" smtClean="0">
                <a:solidFill>
                  <a:schemeClr val="bg1"/>
                </a:solidFill>
              </a:rPr>
              <a:t>restricted the applicability of hat. </a:t>
            </a:r>
          </a:p>
          <a:p>
            <a:pPr>
              <a:buNone/>
            </a:pPr>
            <a:endParaRPr lang="en-US" sz="2800" dirty="0" smtClean="0">
              <a:solidFill>
                <a:schemeClr val="bg1"/>
              </a:solidFill>
            </a:endParaRPr>
          </a:p>
          <a:p>
            <a:pPr>
              <a:buNone/>
            </a:pPr>
            <a:endParaRPr lang="en-US" sz="2400" dirty="0" smtClean="0">
              <a:solidFill>
                <a:srgbClr val="FFFF00"/>
              </a:solidFill>
            </a:endParaRPr>
          </a:p>
          <a:p>
            <a:pPr>
              <a:buNone/>
            </a:pPr>
            <a:endParaRPr lang="en-US" sz="24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US" sz="2600" dirty="0" smtClean="0">
                <a:solidFill>
                  <a:srgbClr val="FFFF00"/>
                </a:solidFill>
              </a:rPr>
              <a:t>Relative descriptors:- this type of combination is illustrated by the following example:</a:t>
            </a:r>
          </a:p>
          <a:p>
            <a:pPr algn="ctr">
              <a:buNone/>
            </a:pPr>
            <a:r>
              <a:rPr lang="en-US" dirty="0" smtClean="0"/>
              <a:t>A large mouse</a:t>
            </a:r>
          </a:p>
          <a:p>
            <a:pPr algn="ctr">
              <a:buNone/>
            </a:pPr>
            <a:endParaRPr lang="en-US" dirty="0" smtClean="0"/>
          </a:p>
          <a:p>
            <a:pPr algn="ctr">
              <a:buNone/>
            </a:pPr>
            <a:r>
              <a:rPr lang="en-US" sz="2400" dirty="0" smtClean="0">
                <a:solidFill>
                  <a:srgbClr val="FFC000"/>
                </a:solidFill>
              </a:rPr>
              <a:t>This phrase isn’t interpreted as something that is large and mouse since all mice are small in their size!</a:t>
            </a:r>
          </a:p>
          <a:p>
            <a:pPr algn="ctr">
              <a:buNone/>
            </a:pPr>
            <a:endParaRPr lang="en-US" sz="2400" dirty="0" smtClean="0">
              <a:solidFill>
                <a:srgbClr val="FFC000"/>
              </a:solidFill>
            </a:endParaRPr>
          </a:p>
          <a:p>
            <a:pPr algn="ctr">
              <a:buNone/>
            </a:pPr>
            <a:r>
              <a:rPr lang="en-US" sz="2400" dirty="0" smtClean="0">
                <a:solidFill>
                  <a:srgbClr val="FFC000"/>
                </a:solidFill>
              </a:rPr>
              <a:t>However, the meaning refers to a mouse that is </a:t>
            </a:r>
            <a:r>
              <a:rPr lang="en-US" sz="2400" b="1" dirty="0" smtClean="0">
                <a:solidFill>
                  <a:srgbClr val="FF0000"/>
                </a:solidFill>
              </a:rPr>
              <a:t>relatively</a:t>
            </a:r>
            <a:r>
              <a:rPr lang="en-US" sz="2400" dirty="0" smtClean="0">
                <a:solidFill>
                  <a:srgbClr val="FFC000"/>
                </a:solidFill>
              </a:rPr>
              <a:t> larger than others!</a:t>
            </a:r>
            <a:endParaRPr lang="en-US" sz="2400" dirty="0" smtClean="0">
              <a:solidFill>
                <a:srgbClr val="FFC000"/>
              </a:solidFill>
            </a:endParaRP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erv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Ver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Verve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363</TotalTime>
  <Words>1060</Words>
  <Application>Microsoft Office PowerPoint</Application>
  <PresentationFormat>On-screen Show (4:3)</PresentationFormat>
  <Paragraphs>156</Paragraphs>
  <Slides>22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Verve</vt:lpstr>
      <vt:lpstr>Semantics</vt:lpstr>
      <vt:lpstr>Outlines of the presentation</vt:lpstr>
      <vt:lpstr>What is the principle of compositionality? </vt:lpstr>
      <vt:lpstr>Slide 4</vt:lpstr>
      <vt:lpstr>Modes of combination</vt:lpstr>
      <vt:lpstr>Slide 6</vt:lpstr>
      <vt:lpstr>Endocentric combinations</vt:lpstr>
      <vt:lpstr>Slide 8</vt:lpstr>
      <vt:lpstr>Slide 9</vt:lpstr>
      <vt:lpstr>Slide 10</vt:lpstr>
      <vt:lpstr>Slide 11</vt:lpstr>
      <vt:lpstr>Exocentric combinations</vt:lpstr>
      <vt:lpstr>Limits to compositionality:  non compositional expressions</vt:lpstr>
      <vt:lpstr>Slide 14</vt:lpstr>
      <vt:lpstr>Idioms</vt:lpstr>
      <vt:lpstr>Slide 16</vt:lpstr>
      <vt:lpstr>Slide 17</vt:lpstr>
      <vt:lpstr>Slide 18</vt:lpstr>
      <vt:lpstr>Slide 19</vt:lpstr>
      <vt:lpstr>  Linguistic and non-linguistic meaning </vt:lpstr>
      <vt:lpstr>Slide 21</vt:lpstr>
      <vt:lpstr>References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Semantics</dc:title>
  <dc:creator>Jaafer</dc:creator>
  <cp:lastModifiedBy>DR.Ahmed Saker 2o1O</cp:lastModifiedBy>
  <cp:revision>38</cp:revision>
  <dcterms:created xsi:type="dcterms:W3CDTF">2006-08-16T00:00:00Z</dcterms:created>
  <dcterms:modified xsi:type="dcterms:W3CDTF">2018-10-10T19:41:43Z</dcterms:modified>
</cp:coreProperties>
</file>