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68" r:id="rId1"/>
  </p:sldMasterIdLst>
  <p:sldIdLst>
    <p:sldId id="256" r:id="rId2"/>
    <p:sldId id="257" r:id="rId3"/>
    <p:sldId id="258" r:id="rId4"/>
    <p:sldId id="259" r:id="rId5"/>
    <p:sldId id="261" r:id="rId6"/>
    <p:sldId id="262" r:id="rId7"/>
    <p:sldId id="263" r:id="rId8"/>
    <p:sldId id="264" r:id="rId9"/>
    <p:sldId id="265" r:id="rId10"/>
    <p:sldId id="266" r:id="rId11"/>
    <p:sldId id="270" r:id="rId12"/>
    <p:sldId id="271" r:id="rId13"/>
    <p:sldId id="267" r:id="rId14"/>
    <p:sldId id="268" r:id="rId15"/>
    <p:sldId id="269" r:id="rId16"/>
    <p:sldId id="272" r:id="rId17"/>
    <p:sldId id="273" r:id="rId18"/>
    <p:sldId id="274" r:id="rId19"/>
    <p:sldId id="275" r:id="rId20"/>
    <p:sldId id="276" r:id="rId21"/>
    <p:sldId id="281" r:id="rId22"/>
    <p:sldId id="282" r:id="rId23"/>
    <p:sldId id="28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p:scale>
          <a:sx n="76" d="100"/>
          <a:sy n="76" d="100"/>
        </p:scale>
        <p:origin x="-1230"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a:xfrm>
            <a:off x="2743973" y="5870576"/>
            <a:ext cx="3932137" cy="377825"/>
          </a:xfrm>
        </p:spPr>
        <p:txBody>
          <a:bodyPr/>
          <a:lstStyle/>
          <a:p>
            <a:endParaRPr lang="en-US"/>
          </a:p>
        </p:txBody>
      </p:sp>
      <p:sp>
        <p:nvSpPr>
          <p:cNvPr id="6" name="Slide Number Placeholder 5"/>
          <p:cNvSpPr>
            <a:spLocks noGrp="1"/>
          </p:cNvSpPr>
          <p:nvPr>
            <p:ph type="sldNum" sz="quarter" idx="12"/>
          </p:nvPr>
        </p:nvSpPr>
        <p:spPr>
          <a:xfrm>
            <a:off x="8040685" y="5870576"/>
            <a:ext cx="417516" cy="377825"/>
          </a:xfrm>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1329606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BC29F-B5D3-4EF7-B0FF-0938CF7F1761}"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3027197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2532600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707448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1202282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22496940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3117653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3129535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284881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681321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BC29F-B5D3-4EF7-B0FF-0938CF7F1761}" type="datetimeFigureOut">
              <a:rPr lang="en-US" smtClean="0"/>
              <a:t>9/27/2018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276755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9BC29F-B5D3-4EF7-B0FF-0938CF7F1761}"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3373589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9BC29F-B5D3-4EF7-B0FF-0938CF7F1761}" type="datetimeFigureOut">
              <a:rPr lang="en-US" smtClean="0"/>
              <a:t>9/27/2018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42452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F9BC29F-B5D3-4EF7-B0FF-0938CF7F1761}" type="datetimeFigureOut">
              <a:rPr lang="en-US" smtClean="0"/>
              <a:t>9/27/2018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4140120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7F9BC29F-B5D3-4EF7-B0FF-0938CF7F1761}" type="datetimeFigureOut">
              <a:rPr lang="en-US" smtClean="0"/>
              <a:t>9/27/2018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3940057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BC29F-B5D3-4EF7-B0FF-0938CF7F1761}"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1472807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BC29F-B5D3-4EF7-B0FF-0938CF7F1761}" type="datetimeFigureOut">
              <a:rPr lang="en-US" smtClean="0"/>
              <a:t>9/27/2018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C66F1-2A8B-4951-B3CF-4744B2EBB022}" type="slidenum">
              <a:rPr lang="en-US" smtClean="0"/>
              <a:t>‹#›</a:t>
            </a:fld>
            <a:endParaRPr lang="en-US"/>
          </a:p>
        </p:txBody>
      </p:sp>
    </p:spTree>
    <p:extLst>
      <p:ext uri="{BB962C8B-B14F-4D97-AF65-F5344CB8AC3E}">
        <p14:creationId xmlns:p14="http://schemas.microsoft.com/office/powerpoint/2010/main" val="3888773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F9BC29F-B5D3-4EF7-B0FF-0938CF7F1761}" type="datetimeFigureOut">
              <a:rPr lang="en-US" smtClean="0"/>
              <a:t>9/27/2018</a:t>
            </a:fld>
            <a:endParaRPr lang="en-US"/>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F4C66F1-2A8B-4951-B3CF-4744B2EBB022}" type="slidenum">
              <a:rPr lang="en-US" smtClean="0"/>
              <a:t>‹#›</a:t>
            </a:fld>
            <a:endParaRPr lang="en-US"/>
          </a:p>
        </p:txBody>
      </p:sp>
    </p:spTree>
    <p:extLst>
      <p:ext uri="{BB962C8B-B14F-4D97-AF65-F5344CB8AC3E}">
        <p14:creationId xmlns:p14="http://schemas.microsoft.com/office/powerpoint/2010/main" val="1095381679"/>
      </p:ext>
    </p:extLst>
  </p:cSld>
  <p:clrMap bg1="dk1" tx1="lt1" bg2="dk2" tx2="lt2" accent1="accent1" accent2="accent2" accent3="accent3" accent4="accent4" accent5="accent5" accent6="accent6" hlink="hlink" folHlink="folHlink"/>
  <p:sldLayoutIdLst>
    <p:sldLayoutId id="2147484669" r:id="rId1"/>
    <p:sldLayoutId id="2147484670" r:id="rId2"/>
    <p:sldLayoutId id="2147484671" r:id="rId3"/>
    <p:sldLayoutId id="2147484672" r:id="rId4"/>
    <p:sldLayoutId id="2147484673" r:id="rId5"/>
    <p:sldLayoutId id="2147484674" r:id="rId6"/>
    <p:sldLayoutId id="2147484675" r:id="rId7"/>
    <p:sldLayoutId id="2147484676" r:id="rId8"/>
    <p:sldLayoutId id="2147484677" r:id="rId9"/>
    <p:sldLayoutId id="2147484678" r:id="rId10"/>
    <p:sldLayoutId id="2147484679" r:id="rId11"/>
    <p:sldLayoutId id="2147484680" r:id="rId12"/>
    <p:sldLayoutId id="2147484681" r:id="rId13"/>
    <p:sldLayoutId id="2147484682" r:id="rId14"/>
    <p:sldLayoutId id="2147484683" r:id="rId15"/>
    <p:sldLayoutId id="2147484684" r:id="rId16"/>
    <p:sldLayoutId id="2147484685" r:id="rId17"/>
  </p:sldLayoutIdLst>
  <p:txStyles>
    <p:titleStyle>
      <a:lvl1pPr algn="l" defTabSz="457200" rtl="1" eaLnBrk="1" latinLnBrk="0" hangingPunct="1">
        <a:spcBef>
          <a:spcPct val="0"/>
        </a:spcBef>
        <a:buNone/>
        <a:defRPr sz="32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49796" y="1484784"/>
            <a:ext cx="7772400" cy="1470025"/>
          </a:xfrm>
        </p:spPr>
        <p:txBody>
          <a:bodyPr>
            <a:normAutofit/>
            <a:scene3d>
              <a:camera prst="isometricOffAxis1Right"/>
              <a:lightRig rig="threePt" dir="t"/>
            </a:scene3d>
            <a:sp3d>
              <a:bevelT w="190500" prst="angle"/>
            </a:sp3d>
          </a:bodyPr>
          <a:lstStyle/>
          <a:p>
            <a:pPr algn="ctr" rtl="0"/>
            <a:r>
              <a:rPr lang="en-US" sz="8800" b="1" dirty="0" smtClean="0">
                <a:effectLst>
                  <a:outerShdw blurRad="60007" dist="310007" dir="7680000" sy="30000" kx="1300200" algn="ctr" rotWithShape="0">
                    <a:prstClr val="black">
                      <a:alpha val="51000"/>
                    </a:prstClr>
                  </a:outerShdw>
                  <a:reflection blurRad="6350" stA="28000" endPos="58000" dir="5400000" sy="-100000" algn="bl" rotWithShape="0"/>
                </a:effectLst>
              </a:rPr>
              <a:t>Semantics</a:t>
            </a:r>
            <a:endParaRPr lang="en-US" sz="8800" b="1" dirty="0">
              <a:effectLst>
                <a:outerShdw blurRad="60007" dist="310007" dir="7680000" sy="30000" kx="1300200" algn="ctr" rotWithShape="0">
                  <a:prstClr val="black">
                    <a:alpha val="51000"/>
                  </a:prstClr>
                </a:outerShdw>
                <a:reflection blurRad="6350" stA="28000" endPos="58000" dir="5400000" sy="-100000" algn="bl" rotWithShape="0"/>
              </a:effectLst>
            </a:endParaRPr>
          </a:p>
        </p:txBody>
      </p:sp>
      <p:sp>
        <p:nvSpPr>
          <p:cNvPr id="3" name="عنوان فرعي 2"/>
          <p:cNvSpPr>
            <a:spLocks noGrp="1"/>
          </p:cNvSpPr>
          <p:nvPr>
            <p:ph type="subTitle" idx="1"/>
          </p:nvPr>
        </p:nvSpPr>
        <p:spPr>
          <a:xfrm>
            <a:off x="681647" y="6093296"/>
            <a:ext cx="1745432" cy="432048"/>
          </a:xfrm>
          <a:noFill/>
        </p:spPr>
        <p:txBody>
          <a:bodyPr>
            <a:normAutofit/>
          </a:bodyPr>
          <a:lstStyle/>
          <a:p>
            <a:r>
              <a:rPr lang="en-US" sz="2020" dirty="0" smtClean="0">
                <a:solidFill>
                  <a:schemeClr val="tx1"/>
                </a:solidFill>
              </a:rPr>
              <a:t>BAN IBRAHEM</a:t>
            </a:r>
            <a:endParaRPr lang="en-US" strike="sngStrike" dirty="0">
              <a:solidFill>
                <a:schemeClr val="tx1"/>
              </a:solidFill>
            </a:endParaRPr>
          </a:p>
        </p:txBody>
      </p:sp>
      <p:sp>
        <p:nvSpPr>
          <p:cNvPr id="6" name="مستطيل 5"/>
          <p:cNvSpPr/>
          <p:nvPr/>
        </p:nvSpPr>
        <p:spPr>
          <a:xfrm>
            <a:off x="2195736" y="3556645"/>
            <a:ext cx="4680520" cy="584775"/>
          </a:xfrm>
          <a:prstGeom prst="rect">
            <a:avLst/>
          </a:prstGeom>
        </p:spPr>
        <p:txBody>
          <a:bodyPr wrap="square">
            <a:spAutoFit/>
          </a:bodyPr>
          <a:lstStyle/>
          <a:p>
            <a:r>
              <a:rPr lang="en-US" sz="3200" dirty="0"/>
              <a:t>Basic notions </a:t>
            </a:r>
            <a:r>
              <a:rPr lang="en-US" sz="3200" dirty="0" smtClean="0"/>
              <a:t>in semantics </a:t>
            </a:r>
            <a:endParaRPr lang="en-US" dirty="0"/>
          </a:p>
        </p:txBody>
      </p:sp>
    </p:spTree>
    <p:extLst>
      <p:ext uri="{BB962C8B-B14F-4D97-AF65-F5344CB8AC3E}">
        <p14:creationId xmlns:p14="http://schemas.microsoft.com/office/powerpoint/2010/main" val="2353351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332656"/>
            <a:ext cx="8229600" cy="5750099"/>
          </a:xfrm>
        </p:spPr>
        <p:txBody>
          <a:bodyPr>
            <a:normAutofit/>
          </a:bodyPr>
          <a:lstStyle/>
          <a:p>
            <a:pPr marL="0" indent="0" algn="l" rtl="0">
              <a:buNone/>
            </a:pPr>
            <a:r>
              <a:rPr lang="en-US" i="1" dirty="0" smtClean="0"/>
              <a:t> 3- Leech(1981)/</a:t>
            </a:r>
          </a:p>
          <a:p>
            <a:pPr marL="0" indent="0" algn="l" rtl="0">
              <a:buNone/>
            </a:pPr>
            <a:r>
              <a:rPr lang="en-US" dirty="0" smtClean="0"/>
              <a:t>Semantics (as the study of meaning ) is the central to the study of communication; and as communication becomes more and more a crucial factor in social organization , the need to understand it becomes more and more pressing .Semantics is also at the Centre of the study of the human mind – thought processes, cognition , conceptualization – all these are intricately bound up with the way in which we classify and convey our experience of the world through language .</a:t>
            </a:r>
          </a:p>
          <a:p>
            <a:pPr marL="0" indent="0" algn="l" rtl="0">
              <a:buNone/>
            </a:pPr>
            <a:endParaRPr lang="en-US" dirty="0" smtClean="0"/>
          </a:p>
          <a:p>
            <a:pPr marL="0" indent="0" algn="l" rtl="0">
              <a:buNone/>
            </a:pPr>
            <a:endParaRPr lang="en-US" dirty="0"/>
          </a:p>
          <a:p>
            <a:pPr marL="0" indent="0" algn="l" rtl="0">
              <a:buNone/>
            </a:pPr>
            <a:endParaRPr lang="en-US" dirty="0" smtClean="0"/>
          </a:p>
          <a:p>
            <a:pPr marL="0" indent="0" algn="l" rtl="0">
              <a:buNone/>
            </a:pPr>
            <a:endParaRPr lang="en-US" dirty="0" smtClean="0"/>
          </a:p>
          <a:p>
            <a:pPr marL="0" indent="0" algn="l" rtl="0">
              <a:buNone/>
            </a:pPr>
            <a:r>
              <a:rPr lang="en-US" dirty="0" smtClean="0"/>
              <a:t>Leech studies semantics through the seven types of meaning:</a:t>
            </a:r>
          </a:p>
        </p:txBody>
      </p:sp>
    </p:spTree>
    <p:extLst>
      <p:ext uri="{BB962C8B-B14F-4D97-AF65-F5344CB8AC3E}">
        <p14:creationId xmlns:p14="http://schemas.microsoft.com/office/powerpoint/2010/main" val="16697940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1143000"/>
          </a:xfrm>
        </p:spPr>
        <p:txBody>
          <a:bodyPr>
            <a:normAutofit/>
          </a:bodyPr>
          <a:lstStyle/>
          <a:p>
            <a:r>
              <a:rPr lang="en-US" dirty="0"/>
              <a:t>1- </a:t>
            </a:r>
            <a:r>
              <a:rPr lang="en-US" b="1" dirty="0"/>
              <a:t>Denotative ( conceptual ) meaning </a:t>
            </a:r>
            <a:r>
              <a:rPr lang="en-US" dirty="0"/>
              <a:t>: </a:t>
            </a:r>
            <a:br>
              <a:rPr lang="en-US" dirty="0"/>
            </a:br>
            <a:endParaRPr lang="en-US" dirty="0"/>
          </a:p>
        </p:txBody>
      </p:sp>
      <p:sp>
        <p:nvSpPr>
          <p:cNvPr id="3" name="عنصر نائب للمحتوى 2"/>
          <p:cNvSpPr>
            <a:spLocks noGrp="1"/>
          </p:cNvSpPr>
          <p:nvPr>
            <p:ph idx="1"/>
          </p:nvPr>
        </p:nvSpPr>
        <p:spPr/>
        <p:txBody>
          <a:bodyPr>
            <a:normAutofit/>
          </a:bodyPr>
          <a:lstStyle/>
          <a:p>
            <a:pPr algn="l" rtl="0"/>
            <a:r>
              <a:rPr lang="en-US" dirty="0" smtClean="0"/>
              <a:t>Conceptual meaning is also called logical or cognitive meaning. It is the basic propositional meaning which corresponds to the primary dictionary definition .</a:t>
            </a:r>
          </a:p>
          <a:p>
            <a:pPr algn="l" rtl="0"/>
            <a:r>
              <a:rPr lang="en-US" dirty="0"/>
              <a:t> </a:t>
            </a:r>
            <a:r>
              <a:rPr lang="en-US" dirty="0" smtClean="0"/>
              <a:t>It is the essential or core meaning .</a:t>
            </a:r>
          </a:p>
          <a:p>
            <a:pPr algn="l" rtl="0"/>
            <a:r>
              <a:rPr lang="en-US" dirty="0" smtClean="0"/>
              <a:t>Ex// </a:t>
            </a:r>
          </a:p>
          <a:p>
            <a:pPr marL="0" indent="0" algn="l" rtl="0">
              <a:buNone/>
            </a:pPr>
            <a:r>
              <a:rPr lang="en-US" dirty="0" smtClean="0"/>
              <a:t>/P/ can be describe as – </a:t>
            </a:r>
            <a:r>
              <a:rPr lang="en-US" b="1" dirty="0" smtClean="0"/>
              <a:t>Voiceless</a:t>
            </a:r>
            <a:r>
              <a:rPr lang="en-US" dirty="0" smtClean="0"/>
              <a:t> + </a:t>
            </a:r>
            <a:r>
              <a:rPr lang="en-US" b="1" dirty="0" smtClean="0"/>
              <a:t>bilabial</a:t>
            </a:r>
            <a:r>
              <a:rPr lang="en-US" dirty="0" smtClean="0"/>
              <a:t>+ </a:t>
            </a:r>
            <a:r>
              <a:rPr lang="en-US" b="1" dirty="0" smtClean="0"/>
              <a:t>plosive</a:t>
            </a:r>
            <a:r>
              <a:rPr lang="en-US" dirty="0" smtClean="0"/>
              <a:t> </a:t>
            </a:r>
          </a:p>
          <a:p>
            <a:pPr marL="0" indent="0" algn="l" rtl="0">
              <a:buNone/>
            </a:pPr>
            <a:r>
              <a:rPr lang="en-US" dirty="0"/>
              <a:t> </a:t>
            </a:r>
            <a:r>
              <a:rPr lang="en-US" b="1" dirty="0" smtClean="0"/>
              <a:t>Boy</a:t>
            </a:r>
            <a:r>
              <a:rPr lang="en-US" dirty="0" smtClean="0"/>
              <a:t> = + </a:t>
            </a:r>
            <a:r>
              <a:rPr lang="en-US" b="1" dirty="0" smtClean="0"/>
              <a:t>human</a:t>
            </a:r>
            <a:r>
              <a:rPr lang="en-US" dirty="0" smtClean="0"/>
              <a:t> +</a:t>
            </a:r>
            <a:r>
              <a:rPr lang="en-US" b="1" dirty="0" smtClean="0"/>
              <a:t>male</a:t>
            </a:r>
            <a:r>
              <a:rPr lang="en-US" dirty="0" smtClean="0"/>
              <a:t> + </a:t>
            </a:r>
            <a:r>
              <a:rPr lang="en-US" b="1" dirty="0" smtClean="0"/>
              <a:t>adult </a:t>
            </a:r>
            <a:endParaRPr lang="en-US" b="1" dirty="0"/>
          </a:p>
        </p:txBody>
      </p:sp>
    </p:spTree>
    <p:extLst>
      <p:ext uri="{BB962C8B-B14F-4D97-AF65-F5344CB8AC3E}">
        <p14:creationId xmlns:p14="http://schemas.microsoft.com/office/powerpoint/2010/main" val="19234858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t>2- Connotative Meaning: </a:t>
            </a:r>
            <a:br>
              <a:rPr lang="en-US" b="1" dirty="0"/>
            </a:br>
            <a:endParaRPr lang="en-US" dirty="0"/>
          </a:p>
        </p:txBody>
      </p:sp>
      <p:sp>
        <p:nvSpPr>
          <p:cNvPr id="3" name="عنصر نائب للمحتوى 2"/>
          <p:cNvSpPr>
            <a:spLocks noGrp="1"/>
          </p:cNvSpPr>
          <p:nvPr>
            <p:ph idx="1"/>
          </p:nvPr>
        </p:nvSpPr>
        <p:spPr/>
        <p:txBody>
          <a:bodyPr>
            <a:normAutofit/>
          </a:bodyPr>
          <a:lstStyle/>
          <a:p>
            <a:pPr marL="0" indent="0" algn="l" rtl="0">
              <a:buNone/>
            </a:pPr>
            <a:r>
              <a:rPr lang="en-US" dirty="0" smtClean="0"/>
              <a:t>Connotative meaning is the communicative value of an expression over and above its purely conceptual content. It is something that goes beyond mere referent of a word and hints at its attributes in the real world </a:t>
            </a:r>
          </a:p>
          <a:p>
            <a:pPr marL="0" indent="0" algn="l" rtl="0">
              <a:buNone/>
            </a:pPr>
            <a:r>
              <a:rPr lang="en-US" dirty="0" smtClean="0"/>
              <a:t>Ex// the conceptual content of ‘ </a:t>
            </a:r>
            <a:r>
              <a:rPr lang="en-US" b="1" dirty="0" smtClean="0"/>
              <a:t>woman</a:t>
            </a:r>
            <a:r>
              <a:rPr lang="en-US" dirty="0" smtClean="0"/>
              <a:t>’ is +</a:t>
            </a:r>
            <a:r>
              <a:rPr lang="en-US" b="1" dirty="0" smtClean="0"/>
              <a:t>human</a:t>
            </a:r>
            <a:r>
              <a:rPr lang="en-US" dirty="0" smtClean="0"/>
              <a:t> +</a:t>
            </a:r>
            <a:r>
              <a:rPr lang="en-US" b="1" dirty="0" smtClean="0"/>
              <a:t>female</a:t>
            </a:r>
            <a:r>
              <a:rPr lang="en-US" dirty="0" smtClean="0"/>
              <a:t> + </a:t>
            </a:r>
            <a:r>
              <a:rPr lang="en-US" b="1" dirty="0" smtClean="0"/>
              <a:t>adult</a:t>
            </a:r>
            <a:r>
              <a:rPr lang="en-US" dirty="0" smtClean="0"/>
              <a:t> + but the psychosocial connotation could be ‘</a:t>
            </a:r>
            <a:r>
              <a:rPr lang="en-US" b="1" dirty="0" smtClean="0"/>
              <a:t> gregarious</a:t>
            </a:r>
            <a:r>
              <a:rPr lang="en-US" dirty="0" smtClean="0"/>
              <a:t>’ , ‘ </a:t>
            </a:r>
            <a:r>
              <a:rPr lang="en-US" b="1" dirty="0" smtClean="0"/>
              <a:t>having maternal instinct .</a:t>
            </a:r>
            <a:endParaRPr lang="en-US" dirty="0" smtClean="0"/>
          </a:p>
          <a:p>
            <a:pPr marL="0" indent="0" algn="l" rtl="0">
              <a:buNone/>
            </a:pPr>
            <a:endParaRPr lang="en-US" b="1" dirty="0"/>
          </a:p>
          <a:p>
            <a:pPr marL="0" indent="0" algn="l" rtl="0">
              <a:buNone/>
            </a:pPr>
            <a:r>
              <a:rPr lang="en-US" dirty="0" smtClean="0"/>
              <a:t>The boundary between conceptual and connotative seems to be </a:t>
            </a:r>
            <a:r>
              <a:rPr lang="en-US" b="1" dirty="0" smtClean="0"/>
              <a:t>analogous , </a:t>
            </a:r>
            <a:r>
              <a:rPr lang="en-US" dirty="0" smtClean="0"/>
              <a:t>connotative meaning is regarded as incidental comparative unstable in determinant , open ended , variable according to age , culture and individual , whereas conceptual meaning is not like that . It can be codified in terms of limited symbols . </a:t>
            </a:r>
            <a:endParaRPr lang="en-US" b="1" dirty="0"/>
          </a:p>
        </p:txBody>
      </p:sp>
    </p:spTree>
    <p:extLst>
      <p:ext uri="{BB962C8B-B14F-4D97-AF65-F5344CB8AC3E}">
        <p14:creationId xmlns:p14="http://schemas.microsoft.com/office/powerpoint/2010/main" val="2085169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smtClean="0"/>
              <a:t>3- social meaning : </a:t>
            </a:r>
            <a:endParaRPr lang="en-US" b="1" dirty="0"/>
          </a:p>
        </p:txBody>
      </p:sp>
      <p:sp>
        <p:nvSpPr>
          <p:cNvPr id="3" name="عنصر نائب للمحتوى 2"/>
          <p:cNvSpPr>
            <a:spLocks noGrp="1"/>
          </p:cNvSpPr>
          <p:nvPr>
            <p:ph idx="1"/>
          </p:nvPr>
        </p:nvSpPr>
        <p:spPr/>
        <p:txBody>
          <a:bodyPr>
            <a:normAutofit/>
          </a:bodyPr>
          <a:lstStyle/>
          <a:p>
            <a:pPr marL="0" indent="0" algn="l" rtl="0">
              <a:buNone/>
            </a:pPr>
            <a:r>
              <a:rPr lang="en-US" dirty="0" smtClean="0"/>
              <a:t>1- “ I ain‘t  done nothing”</a:t>
            </a:r>
          </a:p>
          <a:p>
            <a:pPr marL="0" indent="0" algn="l" rtl="0">
              <a:buNone/>
            </a:pPr>
            <a:r>
              <a:rPr lang="en-US" dirty="0" smtClean="0"/>
              <a:t>This example tells us about the speaker and that he is probably a black American , underprivileged and uneducated. </a:t>
            </a:r>
          </a:p>
          <a:p>
            <a:pPr marL="0" indent="0" algn="l" rtl="0">
              <a:buNone/>
            </a:pPr>
            <a:endParaRPr lang="en-US" dirty="0"/>
          </a:p>
          <a:p>
            <a:pPr marL="0" indent="0" algn="l" rtl="0">
              <a:buNone/>
            </a:pPr>
            <a:r>
              <a:rPr lang="en-US" dirty="0" smtClean="0"/>
              <a:t>2- “ come on yaar. Be a sport. Don't be Lallu” </a:t>
            </a:r>
          </a:p>
          <a:p>
            <a:pPr marL="0" indent="0" algn="l" rtl="0">
              <a:buNone/>
            </a:pPr>
            <a:r>
              <a:rPr lang="en-US" dirty="0" smtClean="0"/>
              <a:t>The social meaning shows that the speakers are a close friend from India .  </a:t>
            </a:r>
            <a:endParaRPr lang="en-US" dirty="0"/>
          </a:p>
        </p:txBody>
      </p:sp>
    </p:spTree>
    <p:extLst>
      <p:ext uri="{BB962C8B-B14F-4D97-AF65-F5344CB8AC3E}">
        <p14:creationId xmlns:p14="http://schemas.microsoft.com/office/powerpoint/2010/main" val="2037649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51646"/>
            <a:ext cx="8229600" cy="1143000"/>
          </a:xfrm>
        </p:spPr>
        <p:txBody>
          <a:bodyPr>
            <a:normAutofit/>
          </a:bodyPr>
          <a:lstStyle/>
          <a:p>
            <a:pPr algn="l"/>
            <a:r>
              <a:rPr lang="en-US" b="1" dirty="0" smtClean="0"/>
              <a:t>4- Affective or Emotional meaning :  </a:t>
            </a:r>
            <a:r>
              <a:rPr lang="en-US" b="1" dirty="0"/>
              <a:t/>
            </a:r>
            <a:br>
              <a:rPr lang="en-US" b="1" dirty="0"/>
            </a:br>
            <a:endParaRPr lang="en-US" b="1" dirty="0"/>
          </a:p>
        </p:txBody>
      </p:sp>
      <p:sp>
        <p:nvSpPr>
          <p:cNvPr id="3" name="عنصر نائب للمحتوى 2"/>
          <p:cNvSpPr>
            <a:spLocks noGrp="1"/>
          </p:cNvSpPr>
          <p:nvPr>
            <p:ph idx="1"/>
          </p:nvPr>
        </p:nvSpPr>
        <p:spPr>
          <a:xfrm>
            <a:off x="457200" y="1916832"/>
            <a:ext cx="7772400" cy="3874369"/>
          </a:xfrm>
        </p:spPr>
        <p:txBody>
          <a:bodyPr>
            <a:normAutofit/>
          </a:bodyPr>
          <a:lstStyle/>
          <a:p>
            <a:pPr marL="0" indent="0" algn="l" rtl="0">
              <a:buNone/>
            </a:pPr>
            <a:r>
              <a:rPr lang="en-US" dirty="0" smtClean="0"/>
              <a:t>It refers to emotive association or effects of words evoked in the reader , listener . It is what is conveyed about the personal feeling or attitude towards the listener. </a:t>
            </a:r>
          </a:p>
          <a:p>
            <a:pPr marL="0" indent="0" algn="l" rtl="0">
              <a:buNone/>
            </a:pPr>
            <a:r>
              <a:rPr lang="en-US" dirty="0" smtClean="0"/>
              <a:t>Ex// ‘home ‘ for a</a:t>
            </a:r>
            <a:r>
              <a:rPr lang="en-US" b="1" dirty="0" smtClean="0"/>
              <a:t> sailor/soldier </a:t>
            </a:r>
            <a:r>
              <a:rPr lang="en-US" dirty="0" smtClean="0"/>
              <a:t>and ‘ </a:t>
            </a:r>
            <a:r>
              <a:rPr lang="en-US" b="1" dirty="0" smtClean="0"/>
              <a:t>mother</a:t>
            </a:r>
            <a:r>
              <a:rPr lang="en-US" dirty="0" smtClean="0"/>
              <a:t>’ for a motherless child .</a:t>
            </a:r>
          </a:p>
          <a:p>
            <a:pPr marL="0" indent="0" algn="l" rtl="0">
              <a:buNone/>
            </a:pPr>
            <a:r>
              <a:rPr lang="en-US" dirty="0" smtClean="0"/>
              <a:t>For Leech affective meaning refers to what is convey about the feeling and attitude of the speak through use of language (attitude to listener as well as attitude to what he is saying ) </a:t>
            </a:r>
            <a:endParaRPr lang="en-US" dirty="0"/>
          </a:p>
        </p:txBody>
      </p:sp>
    </p:spTree>
    <p:extLst>
      <p:ext uri="{BB962C8B-B14F-4D97-AF65-F5344CB8AC3E}">
        <p14:creationId xmlns:p14="http://schemas.microsoft.com/office/powerpoint/2010/main" val="491770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smtClean="0"/>
              <a:t>5- Reflected meaning </a:t>
            </a:r>
            <a:r>
              <a:rPr lang="en-US" dirty="0" smtClean="0"/>
              <a:t>: </a:t>
            </a:r>
            <a:endParaRPr lang="en-US" dirty="0"/>
          </a:p>
        </p:txBody>
      </p:sp>
      <p:sp>
        <p:nvSpPr>
          <p:cNvPr id="3" name="عنصر نائب للمحتوى 2"/>
          <p:cNvSpPr>
            <a:spLocks noGrp="1"/>
          </p:cNvSpPr>
          <p:nvPr>
            <p:ph idx="1"/>
          </p:nvPr>
        </p:nvSpPr>
        <p:spPr/>
        <p:txBody>
          <a:bodyPr>
            <a:normAutofit/>
          </a:bodyPr>
          <a:lstStyle/>
          <a:p>
            <a:pPr marL="0" indent="0" algn="l" rtl="0">
              <a:buNone/>
            </a:pPr>
            <a:r>
              <a:rPr lang="en-US" dirty="0" smtClean="0"/>
              <a:t>Reflected meaning arises when a word has more than one conceptual meaning or multiple conceptual meaning . </a:t>
            </a:r>
          </a:p>
          <a:p>
            <a:pPr marL="0" indent="0" algn="l" rtl="0">
              <a:buNone/>
            </a:pPr>
            <a:r>
              <a:rPr lang="en-US" dirty="0" smtClean="0"/>
              <a:t>Ex// </a:t>
            </a:r>
          </a:p>
          <a:p>
            <a:pPr marL="0" indent="0" algn="l" rtl="0">
              <a:buNone/>
            </a:pPr>
            <a:r>
              <a:rPr lang="en-US" b="1" dirty="0" smtClean="0"/>
              <a:t>Daffodils </a:t>
            </a:r>
          </a:p>
          <a:p>
            <a:pPr marL="0" indent="0" algn="l" rtl="0">
              <a:buNone/>
            </a:pPr>
            <a:r>
              <a:rPr lang="en-US" b="1" dirty="0" smtClean="0"/>
              <a:t>“ the could not but be gay </a:t>
            </a:r>
          </a:p>
          <a:p>
            <a:pPr marL="0" indent="0" algn="l" rtl="0">
              <a:buNone/>
            </a:pPr>
            <a:r>
              <a:rPr lang="en-US" b="1" dirty="0" smtClean="0"/>
              <a:t>In such jocund company “ </a:t>
            </a:r>
          </a:p>
          <a:p>
            <a:pPr marL="0" indent="0" algn="l" rtl="0">
              <a:buNone/>
            </a:pPr>
            <a:r>
              <a:rPr lang="en-US" dirty="0" smtClean="0"/>
              <a:t>The word ‘gay’ was frequently used in the time of William Wordsworth but the word now is used for “ homosexuality ‘. </a:t>
            </a:r>
          </a:p>
        </p:txBody>
      </p:sp>
    </p:spTree>
    <p:extLst>
      <p:ext uri="{BB962C8B-B14F-4D97-AF65-F5344CB8AC3E}">
        <p14:creationId xmlns:p14="http://schemas.microsoft.com/office/powerpoint/2010/main" val="34686121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701824"/>
            <a:ext cx="8229600" cy="1143000"/>
          </a:xfrm>
        </p:spPr>
        <p:txBody>
          <a:bodyPr>
            <a:normAutofit/>
          </a:bodyPr>
          <a:lstStyle/>
          <a:p>
            <a:pPr algn="l"/>
            <a:r>
              <a:rPr lang="en-US" b="1" dirty="0" smtClean="0"/>
              <a:t>6- Collective Meaning </a:t>
            </a:r>
            <a:r>
              <a:rPr lang="en-US" dirty="0" smtClean="0"/>
              <a:t>:</a:t>
            </a:r>
            <a:endParaRPr lang="en-US" dirty="0"/>
          </a:p>
        </p:txBody>
      </p:sp>
      <p:sp>
        <p:nvSpPr>
          <p:cNvPr id="3" name="عنصر نائب للمحتوى 2"/>
          <p:cNvSpPr>
            <a:spLocks noGrp="1"/>
          </p:cNvSpPr>
          <p:nvPr>
            <p:ph idx="1"/>
          </p:nvPr>
        </p:nvSpPr>
        <p:spPr>
          <a:xfrm>
            <a:off x="624136" y="1844824"/>
            <a:ext cx="7772400" cy="3649133"/>
          </a:xfrm>
        </p:spPr>
        <p:txBody>
          <a:bodyPr/>
          <a:lstStyle/>
          <a:p>
            <a:pPr algn="l" rtl="0"/>
            <a:r>
              <a:rPr lang="en-US" dirty="0" smtClean="0"/>
              <a:t>Collective meaning is the meaning which a word acquires in the company of certain words. Words collocate or co-occur with certain words only </a:t>
            </a:r>
          </a:p>
          <a:p>
            <a:pPr marL="0" indent="0" algn="l" rtl="0">
              <a:buNone/>
            </a:pPr>
            <a:r>
              <a:rPr lang="en-US" dirty="0" smtClean="0"/>
              <a:t>Ex// Big business   not large or great </a:t>
            </a:r>
            <a:endParaRPr lang="en-US" dirty="0"/>
          </a:p>
        </p:txBody>
      </p:sp>
    </p:spTree>
    <p:extLst>
      <p:ext uri="{BB962C8B-B14F-4D97-AF65-F5344CB8AC3E}">
        <p14:creationId xmlns:p14="http://schemas.microsoft.com/office/powerpoint/2010/main" val="15983838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b="1" dirty="0" smtClean="0"/>
              <a:t>7- Thematic Meaning </a:t>
            </a:r>
            <a:r>
              <a:rPr lang="en-US" dirty="0" smtClean="0"/>
              <a:t>:</a:t>
            </a:r>
            <a:endParaRPr lang="en-US" dirty="0"/>
          </a:p>
        </p:txBody>
      </p:sp>
      <p:sp>
        <p:nvSpPr>
          <p:cNvPr id="3" name="عنصر نائب للمحتوى 2"/>
          <p:cNvSpPr>
            <a:spLocks noGrp="1"/>
          </p:cNvSpPr>
          <p:nvPr>
            <p:ph idx="1"/>
          </p:nvPr>
        </p:nvSpPr>
        <p:spPr/>
        <p:txBody>
          <a:bodyPr>
            <a:normAutofit/>
          </a:bodyPr>
          <a:lstStyle/>
          <a:p>
            <a:pPr marL="0" indent="0" algn="l" rtl="0">
              <a:buNone/>
            </a:pPr>
            <a:r>
              <a:rPr lang="en-US" dirty="0" smtClean="0"/>
              <a:t>It refers to what is communicated by the way in which a speaker or a writer organizes the message in terms of ordering focus and emphasis. Thus active is different from passive though its conceptual meaning is the same ,and the way we order our message also convey what is important and what is not .</a:t>
            </a:r>
          </a:p>
          <a:p>
            <a:pPr marL="0" indent="0" algn="l" rtl="0">
              <a:buNone/>
            </a:pPr>
            <a:r>
              <a:rPr lang="en-US" dirty="0" smtClean="0"/>
              <a:t>Ex/ * Mrs. Smith donated the first prize </a:t>
            </a:r>
          </a:p>
          <a:p>
            <a:pPr marL="0" indent="0" algn="l" rtl="0">
              <a:buNone/>
            </a:pPr>
            <a:r>
              <a:rPr lang="en-US" dirty="0" smtClean="0"/>
              <a:t>*The first prize was donated by Mrs. Smith </a:t>
            </a:r>
          </a:p>
          <a:p>
            <a:pPr marL="0" indent="0" algn="l" rtl="0">
              <a:buNone/>
            </a:pPr>
            <a:r>
              <a:rPr lang="en-US" dirty="0" smtClean="0"/>
              <a:t>In the first sentence “ who gave away the prize” is more important ,but in the second sentence “ what did Mrs. smith gave is important “ .Thus the change of the </a:t>
            </a:r>
            <a:r>
              <a:rPr lang="en-US" dirty="0" err="1" smtClean="0"/>
              <a:t>focuse</a:t>
            </a:r>
            <a:r>
              <a:rPr lang="en-US" dirty="0" smtClean="0"/>
              <a:t> change the meaning also .</a:t>
            </a:r>
          </a:p>
        </p:txBody>
      </p:sp>
    </p:spTree>
    <p:extLst>
      <p:ext uri="{BB962C8B-B14F-4D97-AF65-F5344CB8AC3E}">
        <p14:creationId xmlns:p14="http://schemas.microsoft.com/office/powerpoint/2010/main" val="20684538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u="sng" dirty="0" smtClean="0"/>
              <a:t>Semantic  Notions </a:t>
            </a:r>
            <a:r>
              <a:rPr lang="en-US" dirty="0" smtClean="0"/>
              <a:t>:</a:t>
            </a:r>
            <a:endParaRPr lang="en-US" dirty="0"/>
          </a:p>
        </p:txBody>
      </p:sp>
      <p:sp>
        <p:nvSpPr>
          <p:cNvPr id="3" name="عنصر نائب للمحتوى 2"/>
          <p:cNvSpPr>
            <a:spLocks noGrp="1"/>
          </p:cNvSpPr>
          <p:nvPr>
            <p:ph idx="1"/>
          </p:nvPr>
        </p:nvSpPr>
        <p:spPr/>
        <p:txBody>
          <a:bodyPr>
            <a:normAutofit/>
          </a:bodyPr>
          <a:lstStyle/>
          <a:p>
            <a:pPr marL="0" indent="0" algn="l" rtl="0">
              <a:buNone/>
            </a:pPr>
            <a:r>
              <a:rPr lang="en-US" dirty="0" smtClean="0"/>
              <a:t>1- </a:t>
            </a:r>
            <a:r>
              <a:rPr lang="en-US" b="1" dirty="0" smtClean="0"/>
              <a:t>Denotation</a:t>
            </a:r>
            <a:r>
              <a:rPr lang="en-US" dirty="0" smtClean="0"/>
              <a:t> /</a:t>
            </a:r>
            <a:r>
              <a:rPr lang="en-US" dirty="0"/>
              <a:t> </a:t>
            </a:r>
            <a:r>
              <a:rPr lang="en-US" dirty="0" smtClean="0"/>
              <a:t>The denotation of a word is the object or the objects that it refers to in the world outside language .The denotation of the word </a:t>
            </a:r>
            <a:r>
              <a:rPr lang="en-US" i="1" dirty="0" smtClean="0"/>
              <a:t>elephants</a:t>
            </a:r>
            <a:r>
              <a:rPr lang="en-US" dirty="0" smtClean="0"/>
              <a:t> ,for example ,is the actual elephants all over the world .The denotation of the word whale is the whales found in seas all over the globe .The denotation of a word is, thus , the same thing as the referent of that word . But just as the meaning of</a:t>
            </a:r>
            <a:r>
              <a:rPr lang="en-US" i="1" dirty="0" smtClean="0"/>
              <a:t> reference </a:t>
            </a:r>
            <a:r>
              <a:rPr lang="en-US" dirty="0" smtClean="0"/>
              <a:t>needs to be understood in the relation to the meaning of</a:t>
            </a:r>
            <a:r>
              <a:rPr lang="en-US" i="1" dirty="0" smtClean="0"/>
              <a:t> sense </a:t>
            </a:r>
            <a:r>
              <a:rPr lang="en-US" dirty="0" smtClean="0"/>
              <a:t>,the meaning of </a:t>
            </a:r>
            <a:r>
              <a:rPr lang="en-US" i="1" dirty="0" smtClean="0"/>
              <a:t>denotation </a:t>
            </a:r>
            <a:r>
              <a:rPr lang="en-US" dirty="0" smtClean="0"/>
              <a:t>needs to be understood in relation to the meaning of </a:t>
            </a:r>
            <a:r>
              <a:rPr lang="en-US" i="1" dirty="0" smtClean="0"/>
              <a:t>connotation .</a:t>
            </a:r>
          </a:p>
        </p:txBody>
      </p:sp>
    </p:spTree>
    <p:extLst>
      <p:ext uri="{BB962C8B-B14F-4D97-AF65-F5344CB8AC3E}">
        <p14:creationId xmlns:p14="http://schemas.microsoft.com/office/powerpoint/2010/main" val="1831064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9392"/>
            <a:ext cx="8075240" cy="6957392"/>
          </a:xfrm>
        </p:spPr>
        <p:txBody>
          <a:bodyPr>
            <a:normAutofit/>
          </a:bodyPr>
          <a:lstStyle/>
          <a:p>
            <a:pPr marL="0" indent="0" algn="l" rtl="0">
              <a:buNone/>
            </a:pPr>
            <a:r>
              <a:rPr lang="en-US" dirty="0" smtClean="0"/>
              <a:t>2- </a:t>
            </a:r>
            <a:r>
              <a:rPr lang="en-US" b="1" dirty="0" smtClean="0"/>
              <a:t>Connotation </a:t>
            </a:r>
            <a:r>
              <a:rPr lang="en-US" dirty="0" smtClean="0"/>
              <a:t>/ the connotation of a word is the incidental meaning that we associate with a word from time to time .Putative qualities (i.e. qualities  which are  often supposed to be there) expressed by adjective like  “frail” ,”sentimental” , “ tender”  likely to shed tears , “kind “ and “ compassionate “ can ,for example, be mentioned as some of the connotation of the word woman .</a:t>
            </a:r>
          </a:p>
          <a:p>
            <a:pPr marL="0" indent="0" algn="l" rtl="0">
              <a:buNone/>
            </a:pPr>
            <a:r>
              <a:rPr lang="en-US" dirty="0" smtClean="0"/>
              <a:t>It may be pointed out here that through the denotation of a word usually remains more or less the same , the connotation of a word changes with the passage of time .In many cases it changes from one culture to another and in some cases it changes from one individual to another .Thus, the connotation of a word is unstable and, compared to its denotation ,it is peripheral to its meaning .</a:t>
            </a:r>
          </a:p>
          <a:p>
            <a:pPr marL="0" indent="0" algn="l" rtl="0">
              <a:buNone/>
            </a:pPr>
            <a:endParaRPr lang="en-US" dirty="0"/>
          </a:p>
          <a:p>
            <a:pPr marL="0" indent="0" algn="l" rtl="0">
              <a:buNone/>
            </a:pPr>
            <a:r>
              <a:rPr lang="en-US" dirty="0"/>
              <a:t>*Thakur, D. (1999). Linguistics Simplified Semantics. </a:t>
            </a:r>
            <a:r>
              <a:rPr lang="en-US" dirty="0" err="1"/>
              <a:t>Bharati</a:t>
            </a:r>
            <a:r>
              <a:rPr lang="en-US" dirty="0"/>
              <a:t> </a:t>
            </a:r>
            <a:r>
              <a:rPr lang="en-US" dirty="0" err="1"/>
              <a:t>Bhawan</a:t>
            </a:r>
            <a:r>
              <a:rPr lang="en-US" dirty="0"/>
              <a:t> </a:t>
            </a:r>
            <a:r>
              <a:rPr lang="en-US" dirty="0" smtClean="0"/>
              <a:t>.</a:t>
            </a:r>
            <a:endParaRPr lang="en-US" dirty="0"/>
          </a:p>
        </p:txBody>
      </p:sp>
    </p:spTree>
    <p:extLst>
      <p:ext uri="{BB962C8B-B14F-4D97-AF65-F5344CB8AC3E}">
        <p14:creationId xmlns:p14="http://schemas.microsoft.com/office/powerpoint/2010/main" val="11508368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l"/>
            <a:r>
              <a:rPr lang="en-US" dirty="0" smtClean="0"/>
              <a:t/>
            </a:r>
            <a:br>
              <a:rPr lang="en-US" dirty="0" smtClean="0"/>
            </a:br>
            <a:r>
              <a:rPr lang="en-US" dirty="0"/>
              <a:t/>
            </a:r>
            <a:br>
              <a:rPr lang="en-US" dirty="0"/>
            </a:br>
            <a:r>
              <a:rPr lang="en-US" dirty="0" smtClean="0"/>
              <a:t>Table </a:t>
            </a:r>
            <a:r>
              <a:rPr lang="en-US" smtClean="0"/>
              <a:t>of contents </a:t>
            </a:r>
            <a:r>
              <a:rPr lang="en-US" dirty="0" smtClean="0"/>
              <a:t/>
            </a:r>
            <a:br>
              <a:rPr lang="en-US" dirty="0" smtClean="0"/>
            </a:br>
            <a:endParaRPr lang="en-US" dirty="0"/>
          </a:p>
        </p:txBody>
      </p:sp>
      <p:sp>
        <p:nvSpPr>
          <p:cNvPr id="3" name="عنصر نائب للمحتوى 2"/>
          <p:cNvSpPr>
            <a:spLocks noGrp="1"/>
          </p:cNvSpPr>
          <p:nvPr>
            <p:ph idx="1"/>
          </p:nvPr>
        </p:nvSpPr>
        <p:spPr/>
        <p:txBody>
          <a:bodyPr>
            <a:normAutofit/>
          </a:bodyPr>
          <a:lstStyle/>
          <a:p>
            <a:pPr algn="l" rtl="0"/>
            <a:r>
              <a:rPr lang="en-US" dirty="0" smtClean="0"/>
              <a:t>Semantic definition </a:t>
            </a:r>
          </a:p>
          <a:p>
            <a:pPr algn="l" rtl="0"/>
            <a:r>
              <a:rPr lang="en-US" dirty="0" smtClean="0"/>
              <a:t>Semantics definitions according to :</a:t>
            </a:r>
          </a:p>
          <a:p>
            <a:pPr marL="0" indent="0" algn="l" rtl="0">
              <a:buNone/>
            </a:pPr>
            <a:r>
              <a:rPr lang="en-US" dirty="0" smtClean="0"/>
              <a:t>- John Lyons (1995)</a:t>
            </a:r>
          </a:p>
          <a:p>
            <a:pPr marL="0" indent="0" algn="l" rtl="0">
              <a:buNone/>
            </a:pPr>
            <a:r>
              <a:rPr lang="en-US" dirty="0" smtClean="0"/>
              <a:t>- John said (2009)</a:t>
            </a:r>
          </a:p>
          <a:p>
            <a:pPr marL="0" indent="0" algn="l" rtl="0">
              <a:buNone/>
            </a:pPr>
            <a:r>
              <a:rPr lang="en-US" dirty="0" smtClean="0"/>
              <a:t>- Leech (1981)</a:t>
            </a:r>
          </a:p>
          <a:p>
            <a:pPr algn="l" rtl="0"/>
            <a:r>
              <a:rPr lang="en-US" dirty="0" smtClean="0"/>
              <a:t>Semantic Notions:</a:t>
            </a:r>
          </a:p>
          <a:p>
            <a:pPr marL="0" indent="0" algn="l" rtl="0">
              <a:buNone/>
            </a:pPr>
            <a:r>
              <a:rPr lang="en-US" dirty="0" smtClean="0"/>
              <a:t>-Denotation &amp; Connotation </a:t>
            </a:r>
          </a:p>
          <a:p>
            <a:pPr marL="0" indent="0" algn="l" rtl="0">
              <a:buNone/>
            </a:pPr>
            <a:r>
              <a:rPr lang="en-US" dirty="0" smtClean="0"/>
              <a:t>- Semiotics: The semiotic triangle: Language ,mind, world and meaning </a:t>
            </a:r>
            <a:endParaRPr lang="en-US" dirty="0"/>
          </a:p>
        </p:txBody>
      </p:sp>
    </p:spTree>
    <p:extLst>
      <p:ext uri="{BB962C8B-B14F-4D97-AF65-F5344CB8AC3E}">
        <p14:creationId xmlns:p14="http://schemas.microsoft.com/office/powerpoint/2010/main" val="3475209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fade">
                                      <p:cBhvr>
                                        <p:cTn id="45" dur="1000"/>
                                        <p:tgtEl>
                                          <p:spTgt spid="3">
                                            <p:txEl>
                                              <p:pRg st="5" end="5"/>
                                            </p:txEl>
                                          </p:spTgt>
                                        </p:tgtEl>
                                      </p:cBhvr>
                                    </p:animEffect>
                                    <p:anim calcmode="lin" valueType="num">
                                      <p:cBhvr>
                                        <p:cTn id="4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fade">
                                      <p:cBhvr>
                                        <p:cTn id="50" dur="1000"/>
                                        <p:tgtEl>
                                          <p:spTgt spid="3">
                                            <p:txEl>
                                              <p:pRg st="6" end="6"/>
                                            </p:txEl>
                                          </p:spTgt>
                                        </p:tgtEl>
                                      </p:cBhvr>
                                    </p:animEffect>
                                    <p:anim calcmode="lin" valueType="num">
                                      <p:cBhvr>
                                        <p:cTn id="5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fade">
                                      <p:cBhvr>
                                        <p:cTn id="55" dur="1000"/>
                                        <p:tgtEl>
                                          <p:spTgt spid="3">
                                            <p:txEl>
                                              <p:pRg st="7" end="7"/>
                                            </p:txEl>
                                          </p:spTgt>
                                        </p:tgtEl>
                                      </p:cBhvr>
                                    </p:animEffect>
                                    <p:anim calcmode="lin" valueType="num">
                                      <p:cBhvr>
                                        <p:cTn id="5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ثلث متساوي الساقين 3"/>
          <p:cNvSpPr/>
          <p:nvPr/>
        </p:nvSpPr>
        <p:spPr>
          <a:xfrm>
            <a:off x="2010027" y="1951847"/>
            <a:ext cx="5161829" cy="3888432"/>
          </a:xfrm>
          <a:prstGeom prst="triangle">
            <a:avLst>
              <a:gd name="adj" fmla="val 50855"/>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3456817" y="1582515"/>
            <a:ext cx="2268250" cy="369332"/>
          </a:xfrm>
          <a:prstGeom prst="rect">
            <a:avLst/>
          </a:prstGeom>
          <a:noFill/>
        </p:spPr>
        <p:txBody>
          <a:bodyPr wrap="square" rtlCol="1">
            <a:spAutoFit/>
          </a:bodyPr>
          <a:lstStyle/>
          <a:p>
            <a:pPr algn="ctr"/>
            <a:r>
              <a:rPr lang="en-US" dirty="0" smtClean="0"/>
              <a:t>Thought </a:t>
            </a:r>
            <a:r>
              <a:rPr lang="en-US" dirty="0"/>
              <a:t>(</a:t>
            </a:r>
            <a:r>
              <a:rPr lang="en-US" dirty="0" smtClean="0"/>
              <a:t>Reference)</a:t>
            </a:r>
            <a:endParaRPr lang="en-US" dirty="0"/>
          </a:p>
        </p:txBody>
      </p:sp>
      <p:sp>
        <p:nvSpPr>
          <p:cNvPr id="7" name="TextBox 6"/>
          <p:cNvSpPr txBox="1"/>
          <p:nvPr/>
        </p:nvSpPr>
        <p:spPr>
          <a:xfrm>
            <a:off x="6876256" y="5840279"/>
            <a:ext cx="1008112" cy="369332"/>
          </a:xfrm>
          <a:prstGeom prst="rect">
            <a:avLst/>
          </a:prstGeom>
          <a:noFill/>
        </p:spPr>
        <p:txBody>
          <a:bodyPr wrap="square" rtlCol="1">
            <a:spAutoFit/>
          </a:bodyPr>
          <a:lstStyle/>
          <a:p>
            <a:r>
              <a:rPr lang="en-US" dirty="0"/>
              <a:t>Referent</a:t>
            </a:r>
            <a:endParaRPr lang="ar-IQ" dirty="0"/>
          </a:p>
        </p:txBody>
      </p:sp>
      <p:sp>
        <p:nvSpPr>
          <p:cNvPr id="11" name="TextBox 10"/>
          <p:cNvSpPr txBox="1"/>
          <p:nvPr/>
        </p:nvSpPr>
        <p:spPr>
          <a:xfrm>
            <a:off x="1500286" y="5840279"/>
            <a:ext cx="1019484" cy="369332"/>
          </a:xfrm>
          <a:prstGeom prst="rect">
            <a:avLst/>
          </a:prstGeom>
          <a:noFill/>
        </p:spPr>
        <p:txBody>
          <a:bodyPr wrap="square" rtlCol="1">
            <a:spAutoFit/>
          </a:bodyPr>
          <a:lstStyle/>
          <a:p>
            <a:r>
              <a:rPr lang="en-US" dirty="0"/>
              <a:t>Symbol</a:t>
            </a:r>
            <a:endParaRPr lang="ar-IQ" dirty="0"/>
          </a:p>
        </p:txBody>
      </p:sp>
      <p:sp>
        <p:nvSpPr>
          <p:cNvPr id="12" name="TextBox 11"/>
          <p:cNvSpPr txBox="1"/>
          <p:nvPr/>
        </p:nvSpPr>
        <p:spPr>
          <a:xfrm>
            <a:off x="467544" y="705352"/>
            <a:ext cx="4320480" cy="400110"/>
          </a:xfrm>
          <a:prstGeom prst="rect">
            <a:avLst/>
          </a:prstGeom>
          <a:noFill/>
        </p:spPr>
        <p:txBody>
          <a:bodyPr wrap="square" rtlCol="1">
            <a:spAutoFit/>
          </a:bodyPr>
          <a:lstStyle/>
          <a:p>
            <a:r>
              <a:rPr lang="en-US" sz="2000" dirty="0"/>
              <a:t>3- </a:t>
            </a:r>
            <a:r>
              <a:rPr lang="en-US" sz="2000" b="1" dirty="0"/>
              <a:t>Semiotic</a:t>
            </a:r>
            <a:r>
              <a:rPr lang="en-US" sz="2000" dirty="0"/>
              <a:t> </a:t>
            </a:r>
            <a:r>
              <a:rPr lang="en-US" sz="2000" dirty="0" smtClean="0"/>
              <a:t>/(semiotic triangle)</a:t>
            </a:r>
            <a:endParaRPr lang="en-US" sz="2000" dirty="0"/>
          </a:p>
        </p:txBody>
      </p:sp>
    </p:spTree>
    <p:extLst>
      <p:ext uri="{BB962C8B-B14F-4D97-AF65-F5344CB8AC3E}">
        <p14:creationId xmlns:p14="http://schemas.microsoft.com/office/powerpoint/2010/main" val="23673744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0"/>
            <a:ext cx="8229600" cy="6768752"/>
          </a:xfrm>
        </p:spPr>
        <p:txBody>
          <a:bodyPr>
            <a:normAutofit/>
          </a:bodyPr>
          <a:lstStyle/>
          <a:p>
            <a:pPr algn="l" rtl="0"/>
            <a:r>
              <a:rPr lang="en-US" dirty="0"/>
              <a:t>At the top of the triangle is what </a:t>
            </a:r>
            <a:r>
              <a:rPr lang="en-US" b="1" dirty="0"/>
              <a:t>Ogden</a:t>
            </a:r>
            <a:r>
              <a:rPr lang="en-US" dirty="0"/>
              <a:t> and </a:t>
            </a:r>
            <a:r>
              <a:rPr lang="en-US" b="1" dirty="0"/>
              <a:t>Richards</a:t>
            </a:r>
            <a:r>
              <a:rPr lang="en-US" dirty="0"/>
              <a:t> called </a:t>
            </a:r>
            <a:r>
              <a:rPr lang="en-US" i="1" dirty="0"/>
              <a:t>‘thought</a:t>
            </a:r>
            <a:r>
              <a:rPr lang="en-US" dirty="0"/>
              <a:t>’. This </a:t>
            </a:r>
            <a:r>
              <a:rPr lang="en-US" dirty="0" smtClean="0"/>
              <a:t>reﬂects </a:t>
            </a:r>
            <a:r>
              <a:rPr lang="en-US" dirty="0"/>
              <a:t>the fact that language comes from human beings, and is therefore ultimately a product of processes in the mind or brain. But ‘thought’ can be a misleading label for these processes, for two </a:t>
            </a:r>
            <a:r>
              <a:rPr lang="en-US" dirty="0" smtClean="0"/>
              <a:t>reasons: </a:t>
            </a:r>
          </a:p>
          <a:p>
            <a:pPr algn="l" rtl="0"/>
            <a:endParaRPr lang="en-US" dirty="0"/>
          </a:p>
          <a:p>
            <a:pPr algn="l" rtl="0"/>
            <a:endParaRPr lang="en-US" dirty="0" smtClean="0"/>
          </a:p>
          <a:p>
            <a:pPr algn="l" rtl="0"/>
            <a:r>
              <a:rPr lang="en-US" dirty="0" smtClean="0"/>
              <a:t>. </a:t>
            </a:r>
            <a:r>
              <a:rPr lang="en-US" b="1" dirty="0"/>
              <a:t>First, </a:t>
            </a:r>
            <a:r>
              <a:rPr lang="en-US" dirty="0"/>
              <a:t>these mental processes need not be conscious. Even though we sometimes do consciously think about what we are going to say, our speech is more often spontaneous, emerging without our being aware of any preliminary stage of mental preparation. Since it is the brain that produces language, we know that some such preliminary stage must have taken place, but since this stage is so often unconscious, the label ‘thought’ is not the most </a:t>
            </a:r>
            <a:r>
              <a:rPr lang="en-US" dirty="0" smtClean="0"/>
              <a:t>appropriate</a:t>
            </a:r>
          </a:p>
        </p:txBody>
      </p:sp>
    </p:spTree>
    <p:extLst>
      <p:ext uri="{BB962C8B-B14F-4D97-AF65-F5344CB8AC3E}">
        <p14:creationId xmlns:p14="http://schemas.microsoft.com/office/powerpoint/2010/main" val="2408382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620688"/>
            <a:ext cx="8363272" cy="5976664"/>
          </a:xfrm>
        </p:spPr>
        <p:txBody>
          <a:bodyPr>
            <a:normAutofit lnSpcReduction="10000"/>
          </a:bodyPr>
          <a:lstStyle/>
          <a:p>
            <a:pPr algn="l" rtl="0"/>
            <a:r>
              <a:rPr lang="en-US" b="1" dirty="0"/>
              <a:t>The second </a:t>
            </a:r>
            <a:r>
              <a:rPr lang="en-US" dirty="0"/>
              <a:t>reason that ‘thought’ is an unfortunate label for the mental processes at the origin of speech is that it excludes the non-rational, emotional side of our inner life</a:t>
            </a:r>
            <a:r>
              <a:rPr lang="en-US" dirty="0" smtClean="0"/>
              <a:t>.</a:t>
            </a:r>
          </a:p>
          <a:p>
            <a:pPr algn="l" rtl="0"/>
            <a:endParaRPr lang="en-US" dirty="0"/>
          </a:p>
          <a:p>
            <a:pPr marL="0" indent="0" algn="l" rtl="0">
              <a:buNone/>
            </a:pPr>
            <a:r>
              <a:rPr lang="en-US" dirty="0" smtClean="0"/>
              <a:t> </a:t>
            </a:r>
            <a:r>
              <a:rPr lang="en-US" dirty="0"/>
              <a:t>The processes leading to speech should not be limited to what we would class simply as ‘thinking’, but extend to include our emotions and volition as well. This is most obviously true with exclamations: exclamations of pain, surprise or happiness often do not </a:t>
            </a:r>
            <a:r>
              <a:rPr lang="en-US" dirty="0" smtClean="0"/>
              <a:t>reﬂect </a:t>
            </a:r>
            <a:r>
              <a:rPr lang="en-US" dirty="0"/>
              <a:t>anything we would describe as a ‘thought’, but rather </a:t>
            </a:r>
            <a:r>
              <a:rPr lang="en-US" dirty="0" smtClean="0"/>
              <a:t>reﬂect </a:t>
            </a:r>
            <a:r>
              <a:rPr lang="en-US" dirty="0"/>
              <a:t>a particular feeling. The same is true for many other types of words, like diminutives, which may correspond to feelings of (roughly) affection; and imperatives, which may be accompanied by feelings of control, superiority, pride, etc. Evaluative words more generally, expressing the speaker’s emotional  attitude, often force us to recognize a strong emotional component. Thus, </a:t>
            </a:r>
            <a:r>
              <a:rPr lang="en-US" dirty="0" smtClean="0"/>
              <a:t>‘marvelous’, </a:t>
            </a:r>
            <a:r>
              <a:rPr lang="en-US" dirty="0"/>
              <a:t>‘wonderful’, ‘fantastic’ and ‘good’; and ‘appalling’, ‘terrible’, ‘frightful’ and ‘bad’ and their synonyms express more than the fact that the speaker approves or disapproves of whatever is being referred to: crucially, these adjectives are often associated with particular positive or negative feelings in the speaker. </a:t>
            </a:r>
            <a:endParaRPr lang="en-US" dirty="0" smtClean="0"/>
          </a:p>
          <a:p>
            <a:pPr marL="0" indent="0" algn="l" rtl="0">
              <a:buNone/>
            </a:pPr>
            <a:endParaRPr lang="en-US" dirty="0"/>
          </a:p>
          <a:p>
            <a:pPr marL="0" indent="0" algn="l" rtl="0">
              <a:buNone/>
            </a:pPr>
            <a:r>
              <a:rPr lang="en-US" dirty="0"/>
              <a:t>*NICK, R. (2010). Introducing Semantics. New York: United States of America by Cambridge University Press.</a:t>
            </a:r>
          </a:p>
        </p:txBody>
      </p:sp>
    </p:spTree>
    <p:extLst>
      <p:ext uri="{BB962C8B-B14F-4D97-AF65-F5344CB8AC3E}">
        <p14:creationId xmlns:p14="http://schemas.microsoft.com/office/powerpoint/2010/main" val="34518924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2060848"/>
            <a:ext cx="9144000" cy="2448272"/>
          </a:xfrm>
        </p:spPr>
        <p:txBody>
          <a:bodyPr>
            <a:normAutofit/>
          </a:bodyPr>
          <a:lstStyle/>
          <a:p>
            <a:pPr marL="1828800" lvl="4" indent="0" algn="l" rtl="0">
              <a:buNone/>
            </a:pPr>
            <a:r>
              <a:rPr lang="en-US" sz="3600" dirty="0" smtClean="0"/>
              <a:t>Knowledge requires curiosity </a:t>
            </a:r>
          </a:p>
          <a:p>
            <a:pPr marL="1828800" lvl="4" indent="0" algn="l" rtl="0">
              <a:buNone/>
            </a:pPr>
            <a:r>
              <a:rPr lang="en-US" sz="3600" dirty="0" smtClean="0"/>
              <a:t> Don’t  hesitate to ask … </a:t>
            </a:r>
          </a:p>
        </p:txBody>
      </p:sp>
    </p:spTree>
    <p:extLst>
      <p:ext uri="{BB962C8B-B14F-4D97-AF65-F5344CB8AC3E}">
        <p14:creationId xmlns:p14="http://schemas.microsoft.com/office/powerpoint/2010/main" val="1585117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2852936"/>
            <a:ext cx="7128792" cy="1066800"/>
          </a:xfrm>
        </p:spPr>
        <p:txBody>
          <a:bodyPr>
            <a:normAutofit/>
          </a:bodyPr>
          <a:lstStyle/>
          <a:p>
            <a:pPr rtl="0"/>
            <a:r>
              <a:rPr lang="en-US" sz="3600" dirty="0" smtClean="0"/>
              <a:t>What do we mean by Semantics ?</a:t>
            </a:r>
            <a:endParaRPr lang="en-US" sz="3600" dirty="0"/>
          </a:p>
        </p:txBody>
      </p:sp>
    </p:spTree>
    <p:extLst>
      <p:ext uri="{BB962C8B-B14F-4D97-AF65-F5344CB8AC3E}">
        <p14:creationId xmlns:p14="http://schemas.microsoft.com/office/powerpoint/2010/main" val="1623191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476672"/>
            <a:ext cx="7772400" cy="6093296"/>
          </a:xfrm>
        </p:spPr>
        <p:txBody>
          <a:bodyPr>
            <a:normAutofit/>
          </a:bodyPr>
          <a:lstStyle/>
          <a:p>
            <a:pPr marL="0" indent="0" algn="l">
              <a:buNone/>
            </a:pPr>
            <a:r>
              <a:rPr lang="en-US" sz="3200" b="1" u="sng" dirty="0" smtClean="0"/>
              <a:t>Semantics </a:t>
            </a:r>
            <a:endParaRPr lang="en-US" b="1" u="sng" dirty="0" smtClean="0"/>
          </a:p>
          <a:p>
            <a:pPr marL="0" indent="0" algn="l">
              <a:buNone/>
            </a:pPr>
            <a:endParaRPr lang="en-US" dirty="0"/>
          </a:p>
          <a:p>
            <a:pPr marL="0" indent="0" algn="l">
              <a:buNone/>
            </a:pPr>
            <a:r>
              <a:rPr lang="en-US" dirty="0" smtClean="0"/>
              <a:t>Is a serious academic discipline like any other branch of theoretical knowledge . It aims at providing a clear understanding of how language operates at the level of meaning .It is ,in another words , a serious and systematic study of how meaning is structured , expressed and understood in the use of language .</a:t>
            </a:r>
            <a:endParaRPr lang="en-US" dirty="0"/>
          </a:p>
          <a:p>
            <a:pPr marL="0" indent="0" algn="l">
              <a:buNone/>
            </a:pPr>
            <a:endParaRPr lang="en-US" dirty="0"/>
          </a:p>
          <a:p>
            <a:pPr marL="0" indent="0" algn="l">
              <a:buNone/>
            </a:pPr>
            <a:endParaRPr lang="en-US" dirty="0"/>
          </a:p>
          <a:p>
            <a:pPr marL="0" indent="0" algn="l">
              <a:buNone/>
            </a:pPr>
            <a:endParaRPr lang="en-US" dirty="0"/>
          </a:p>
          <a:p>
            <a:pPr marL="0" indent="0" algn="l">
              <a:buNone/>
            </a:pPr>
            <a:endParaRPr lang="en-US" dirty="0"/>
          </a:p>
          <a:p>
            <a:pPr marL="0" indent="0" algn="l">
              <a:buNone/>
            </a:pPr>
            <a:endParaRPr lang="en-US" dirty="0"/>
          </a:p>
          <a:p>
            <a:pPr marL="0" indent="0" algn="l">
              <a:buNone/>
            </a:pPr>
            <a:endParaRPr lang="en-US" dirty="0" smtClean="0"/>
          </a:p>
          <a:p>
            <a:pPr marL="0" indent="0" algn="l" rtl="0">
              <a:buNone/>
            </a:pPr>
            <a:r>
              <a:rPr lang="en-US" dirty="0"/>
              <a:t>*Thakur, D. (1999). Linguistics Simplified Semantics. </a:t>
            </a:r>
            <a:r>
              <a:rPr lang="en-US" dirty="0" err="1"/>
              <a:t>Bharati</a:t>
            </a:r>
            <a:r>
              <a:rPr lang="en-US" dirty="0"/>
              <a:t> </a:t>
            </a:r>
            <a:r>
              <a:rPr lang="en-US" dirty="0" err="1"/>
              <a:t>Bhawan</a:t>
            </a:r>
            <a:r>
              <a:rPr lang="en-US" dirty="0"/>
              <a:t> .</a:t>
            </a:r>
            <a:endParaRPr lang="en-US" dirty="0" smtClean="0"/>
          </a:p>
        </p:txBody>
      </p:sp>
    </p:spTree>
    <p:extLst>
      <p:ext uri="{BB962C8B-B14F-4D97-AF65-F5344CB8AC3E}">
        <p14:creationId xmlns:p14="http://schemas.microsoft.com/office/powerpoint/2010/main" val="230192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764704"/>
            <a:ext cx="8229600" cy="1066800"/>
          </a:xfrm>
        </p:spPr>
        <p:txBody>
          <a:bodyPr>
            <a:normAutofit/>
          </a:bodyPr>
          <a:lstStyle/>
          <a:p>
            <a:r>
              <a:rPr lang="en-US" u="sng" dirty="0" smtClean="0"/>
              <a:t>Semantic  definitions  according to </a:t>
            </a:r>
            <a:r>
              <a:rPr lang="en-US" dirty="0" smtClean="0"/>
              <a:t>: </a:t>
            </a:r>
            <a:endParaRPr lang="en-US" dirty="0"/>
          </a:p>
        </p:txBody>
      </p:sp>
      <p:sp>
        <p:nvSpPr>
          <p:cNvPr id="3" name="عنصر نائب للمحتوى 2"/>
          <p:cNvSpPr>
            <a:spLocks noGrp="1"/>
          </p:cNvSpPr>
          <p:nvPr>
            <p:ph idx="1"/>
          </p:nvPr>
        </p:nvSpPr>
        <p:spPr/>
        <p:txBody>
          <a:bodyPr>
            <a:normAutofit/>
          </a:bodyPr>
          <a:lstStyle/>
          <a:p>
            <a:pPr marL="0" indent="0" algn="l" rtl="0">
              <a:buNone/>
            </a:pPr>
            <a:endParaRPr lang="en-US" dirty="0"/>
          </a:p>
          <a:p>
            <a:pPr marL="0" indent="0" algn="l" rtl="0">
              <a:buNone/>
            </a:pPr>
            <a:r>
              <a:rPr lang="en-US" i="1" dirty="0" smtClean="0"/>
              <a:t>1- John Lyons (1995):</a:t>
            </a:r>
          </a:p>
          <a:p>
            <a:pPr marL="0" indent="0" algn="l" rtl="0">
              <a:buNone/>
            </a:pPr>
            <a:endParaRPr lang="en-US" dirty="0" smtClean="0"/>
          </a:p>
          <a:p>
            <a:pPr algn="l" rtl="0"/>
            <a:r>
              <a:rPr lang="en-US" dirty="0" smtClean="0"/>
              <a:t>Semantics is traditionally defined as the study of meaning ;and this is the definition which we shall initially adopt .But do all kinds of meaning fall within the scope of semantics ,or only some ?What is meant by “Meaning in this context .The noun ‘meaning; and the verb ‘ mean’ ,from which it is derived , are used , like many other English  words , in a wide range of contexts and in several distinguishable senses .For example , to take the case of the verb :If one says :</a:t>
            </a:r>
            <a:endParaRPr lang="en-US" dirty="0"/>
          </a:p>
        </p:txBody>
      </p:sp>
    </p:spTree>
    <p:extLst>
      <p:ext uri="{BB962C8B-B14F-4D97-AF65-F5344CB8AC3E}">
        <p14:creationId xmlns:p14="http://schemas.microsoft.com/office/powerpoint/2010/main" val="1901120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7772400" cy="5184576"/>
          </a:xfrm>
        </p:spPr>
        <p:txBody>
          <a:bodyPr>
            <a:normAutofit/>
          </a:bodyPr>
          <a:lstStyle/>
          <a:p>
            <a:pPr marL="0" indent="0" algn="l" rtl="0">
              <a:buNone/>
            </a:pPr>
            <a:r>
              <a:rPr lang="en-US" dirty="0" smtClean="0"/>
              <a:t>1- </a:t>
            </a:r>
            <a:r>
              <a:rPr lang="en-US" b="1" dirty="0" smtClean="0"/>
              <a:t>Marry means well </a:t>
            </a:r>
          </a:p>
          <a:p>
            <a:endParaRPr lang="en-US" b="1" dirty="0" smtClean="0"/>
          </a:p>
          <a:p>
            <a:pPr algn="l" rtl="0"/>
            <a:r>
              <a:rPr lang="en-US" dirty="0" smtClean="0"/>
              <a:t>One implies that marry is well-intentioned , that she intends no harm. This implication of intention would normally be lacking, however, in an utterance such as </a:t>
            </a:r>
          </a:p>
          <a:p>
            <a:pPr algn="l" rtl="0"/>
            <a:endParaRPr lang="en-US" dirty="0" smtClean="0"/>
          </a:p>
          <a:p>
            <a:pPr marL="0" indent="0" algn="l" rtl="0">
              <a:buNone/>
            </a:pPr>
            <a:r>
              <a:rPr lang="en-US" dirty="0" smtClean="0"/>
              <a:t>2- </a:t>
            </a:r>
            <a:r>
              <a:rPr lang="en-US" b="1" dirty="0" smtClean="0"/>
              <a:t>That red flag means danger </a:t>
            </a:r>
          </a:p>
          <a:p>
            <a:endParaRPr lang="en-US" b="1" dirty="0"/>
          </a:p>
          <a:p>
            <a:pPr algn="l" rtl="0"/>
            <a:r>
              <a:rPr lang="en-US" dirty="0" smtClean="0"/>
              <a:t>In saying this , one would normally be implying that the flag had plans to endanger anyone ; one would be pointing out that it is being used (in accordance with a previously established convention ) to indicate that there is danger in the surrounding environment , such as a crevasse on a snowy hillside or the imminent use of explosive in a nearby quarry . Similar to the red flag use of the verb ‘mean’ , in one respect at least ,it is used in .</a:t>
            </a:r>
            <a:endParaRPr lang="en-US" dirty="0"/>
          </a:p>
        </p:txBody>
      </p:sp>
    </p:spTree>
    <p:extLst>
      <p:ext uri="{BB962C8B-B14F-4D97-AF65-F5344CB8AC3E}">
        <p14:creationId xmlns:p14="http://schemas.microsoft.com/office/powerpoint/2010/main" val="197142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7772400" cy="5616624"/>
          </a:xfrm>
        </p:spPr>
        <p:txBody>
          <a:bodyPr>
            <a:normAutofit/>
          </a:bodyPr>
          <a:lstStyle/>
          <a:p>
            <a:pPr marL="0" indent="0" algn="l" rtl="0">
              <a:buNone/>
            </a:pPr>
            <a:r>
              <a:rPr lang="en-US" dirty="0" smtClean="0"/>
              <a:t>3- </a:t>
            </a:r>
            <a:r>
              <a:rPr lang="en-US" b="1" dirty="0" smtClean="0"/>
              <a:t>Smoke means fire </a:t>
            </a:r>
          </a:p>
          <a:p>
            <a:pPr algn="l" rtl="0"/>
            <a:r>
              <a:rPr lang="en-US" dirty="0" smtClean="0"/>
              <a:t>In both (2) and (3) one thing is said to be a </a:t>
            </a:r>
            <a:r>
              <a:rPr lang="en-US" b="1" dirty="0" smtClean="0"/>
              <a:t>sign </a:t>
            </a:r>
            <a:r>
              <a:rPr lang="en-US" dirty="0" smtClean="0"/>
              <a:t>of something else :from the presence of the sign , a red flag or smoke , anyone with the requisite knowledge can infer the existence of what it </a:t>
            </a:r>
            <a:r>
              <a:rPr lang="en-US" b="1" dirty="0" smtClean="0"/>
              <a:t>signifies,</a:t>
            </a:r>
            <a:r>
              <a:rPr lang="en-US" dirty="0" smtClean="0"/>
              <a:t> danger or fire , as the case maybe .</a:t>
            </a:r>
          </a:p>
          <a:p>
            <a:pPr algn="l" rtl="0"/>
            <a:r>
              <a:rPr lang="en-US" dirty="0" smtClean="0"/>
              <a:t>But there is also an important difference between (2) and (3). Whereas smoke is a</a:t>
            </a:r>
            <a:r>
              <a:rPr lang="en-US" b="1" dirty="0" smtClean="0"/>
              <a:t> natural </a:t>
            </a:r>
            <a:r>
              <a:rPr lang="en-US" dirty="0" smtClean="0"/>
              <a:t>sign of  fire , causally connected  with what is signifies , the red flag is a</a:t>
            </a:r>
            <a:r>
              <a:rPr lang="en-US" b="1" dirty="0" smtClean="0"/>
              <a:t> conventional </a:t>
            </a:r>
            <a:r>
              <a:rPr lang="en-US" dirty="0" smtClean="0"/>
              <a:t>sign of danger :it is a culturally established </a:t>
            </a:r>
            <a:r>
              <a:rPr lang="en-US" b="1" dirty="0" smtClean="0"/>
              <a:t>symbol . </a:t>
            </a:r>
            <a:endParaRPr lang="en-US" b="1" dirty="0"/>
          </a:p>
        </p:txBody>
      </p:sp>
    </p:spTree>
    <p:extLst>
      <p:ext uri="{BB962C8B-B14F-4D97-AF65-F5344CB8AC3E}">
        <p14:creationId xmlns:p14="http://schemas.microsoft.com/office/powerpoint/2010/main" val="3272476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11560" y="1412776"/>
            <a:ext cx="7772400" cy="5098505"/>
          </a:xfrm>
        </p:spPr>
        <p:txBody>
          <a:bodyPr/>
          <a:lstStyle/>
          <a:p>
            <a:pPr marL="109728" indent="0" algn="l" rtl="0">
              <a:buNone/>
            </a:pPr>
            <a:r>
              <a:rPr lang="en-US" dirty="0"/>
              <a:t>These distinctions between the intention and the non- intention , on the one hand , and between what is natural and what is conventional , or symbolic , on the other , have long played a central part in the theoretical investigation of meaning and continue to do so  .*</a:t>
            </a:r>
          </a:p>
          <a:p>
            <a:pPr marL="109728" indent="0" algn="l" rtl="0">
              <a:buNone/>
            </a:pPr>
            <a:endParaRPr lang="en-US" dirty="0"/>
          </a:p>
          <a:p>
            <a:pPr marL="109728" indent="0" algn="l" rtl="0">
              <a:buNone/>
            </a:pPr>
            <a:endParaRPr lang="en-US" dirty="0" smtClean="0"/>
          </a:p>
          <a:p>
            <a:pPr marL="109728" indent="0" algn="l" rtl="0">
              <a:buNone/>
            </a:pPr>
            <a:endParaRPr lang="en-US" dirty="0"/>
          </a:p>
          <a:p>
            <a:pPr marL="109728" indent="0" algn="l" rtl="0">
              <a:buNone/>
            </a:pPr>
            <a:endParaRPr lang="en-US" dirty="0"/>
          </a:p>
          <a:p>
            <a:pPr marL="109728" indent="0" algn="l" rtl="0">
              <a:buNone/>
            </a:pPr>
            <a:endParaRPr lang="en-US" dirty="0"/>
          </a:p>
          <a:p>
            <a:pPr marL="109728" indent="0" algn="l" rtl="0">
              <a:buNone/>
            </a:pPr>
            <a:r>
              <a:rPr lang="en-US" dirty="0"/>
              <a:t>*Lyons, J. (1995).Linguistic Semantics: An Introduction .Cambridge :CUP. </a:t>
            </a:r>
          </a:p>
          <a:p>
            <a:endParaRPr lang="ar-IQ" dirty="0"/>
          </a:p>
        </p:txBody>
      </p:sp>
    </p:spTree>
    <p:extLst>
      <p:ext uri="{BB962C8B-B14F-4D97-AF65-F5344CB8AC3E}">
        <p14:creationId xmlns:p14="http://schemas.microsoft.com/office/powerpoint/2010/main" val="19369644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1560" y="764704"/>
            <a:ext cx="7772400" cy="5688632"/>
          </a:xfrm>
        </p:spPr>
        <p:txBody>
          <a:bodyPr>
            <a:normAutofit lnSpcReduction="10000"/>
          </a:bodyPr>
          <a:lstStyle/>
          <a:p>
            <a:pPr marL="0" indent="0" algn="l" rtl="0">
              <a:buNone/>
            </a:pPr>
            <a:r>
              <a:rPr lang="en-US" i="1" dirty="0" smtClean="0"/>
              <a:t>2- John said (2009):</a:t>
            </a:r>
          </a:p>
          <a:p>
            <a:pPr marL="0" indent="0" algn="l" rtl="0">
              <a:buNone/>
            </a:pPr>
            <a:endParaRPr lang="en-US" dirty="0"/>
          </a:p>
          <a:p>
            <a:pPr marL="0" indent="0" algn="l" rtl="0">
              <a:buNone/>
            </a:pPr>
            <a:r>
              <a:rPr lang="en-US" dirty="0"/>
              <a:t> </a:t>
            </a:r>
            <a:r>
              <a:rPr lang="en-US" dirty="0" smtClean="0"/>
              <a:t>Semantics is the study of meaning communicated through language. One of the insights of modern linguistics is that speakers of a language have different types of linguistic knowledge , including how to pronounce words ,how to construct sentences, and about the meaning of individual words and sentences .To reflect this ,linguistics description has different  </a:t>
            </a:r>
            <a:r>
              <a:rPr lang="en-US" b="1" dirty="0" smtClean="0"/>
              <a:t>levels of analysis .</a:t>
            </a:r>
          </a:p>
          <a:p>
            <a:pPr marL="0" indent="0" algn="l" rtl="0">
              <a:buNone/>
            </a:pPr>
            <a:r>
              <a:rPr lang="en-US" b="1" dirty="0" smtClean="0"/>
              <a:t> </a:t>
            </a:r>
            <a:r>
              <a:rPr lang="en-US" dirty="0" smtClean="0"/>
              <a:t>so </a:t>
            </a:r>
            <a:r>
              <a:rPr lang="en-US" b="1" dirty="0" smtClean="0"/>
              <a:t>Phonology</a:t>
            </a:r>
            <a:r>
              <a:rPr lang="en-US" dirty="0" smtClean="0"/>
              <a:t> is the study of what sounds a language has and how these sounds combine to form words; </a:t>
            </a:r>
            <a:r>
              <a:rPr lang="en-US" b="1" dirty="0" smtClean="0"/>
              <a:t>Syntax </a:t>
            </a:r>
            <a:r>
              <a:rPr lang="en-US" dirty="0" smtClean="0"/>
              <a:t>is the study of how words can be combine to form sentences ; and </a:t>
            </a:r>
            <a:r>
              <a:rPr lang="en-US" b="1" dirty="0" smtClean="0"/>
              <a:t>Semantics</a:t>
            </a:r>
            <a:r>
              <a:rPr lang="en-US" dirty="0" smtClean="0"/>
              <a:t> is the  study of the meanings  of words and sentences .As well as semantics is a very broad field of inquiry , and we find scholars writing on very different topics and using quite different methods, though sharing the general aim of describing semantic knowledge ,As a result semantics is the most diverse field with linguistics. In addition , semantics have to at least a nodding  acquaintance with other disciplines.*</a:t>
            </a:r>
          </a:p>
          <a:p>
            <a:pPr marL="0" indent="0" algn="l" rtl="0">
              <a:buNone/>
            </a:pPr>
            <a:endParaRPr lang="en-US" dirty="0"/>
          </a:p>
          <a:p>
            <a:pPr marL="0" indent="0" algn="l" rtl="0">
              <a:buNone/>
            </a:pPr>
            <a:endParaRPr lang="en-US" dirty="0" smtClean="0"/>
          </a:p>
          <a:p>
            <a:pPr marL="0" indent="0" algn="l" rtl="0">
              <a:buNone/>
            </a:pPr>
            <a:r>
              <a:rPr lang="en-US" dirty="0" smtClean="0"/>
              <a:t>*</a:t>
            </a:r>
            <a:r>
              <a:rPr lang="en-US" dirty="0" err="1" smtClean="0"/>
              <a:t>Saeed,J</a:t>
            </a:r>
            <a:r>
              <a:rPr lang="en-US" dirty="0" smtClean="0"/>
              <a:t>.(2009). Semantics :	An Introduction,(3ed ed.).Oxford :Blackwell.  </a:t>
            </a:r>
          </a:p>
          <a:p>
            <a:pPr marL="0" indent="0" algn="l" rtl="0">
              <a:buNone/>
            </a:pPr>
            <a:endParaRPr lang="en-US" dirty="0"/>
          </a:p>
        </p:txBody>
      </p:sp>
    </p:spTree>
    <p:extLst>
      <p:ext uri="{BB962C8B-B14F-4D97-AF65-F5344CB8AC3E}">
        <p14:creationId xmlns:p14="http://schemas.microsoft.com/office/powerpoint/2010/main" val="2371849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2731</TotalTime>
  <Words>2107</Words>
  <Application>Microsoft Office PowerPoint</Application>
  <PresentationFormat>عرض على الشاشة (3:4)‏</PresentationFormat>
  <Paragraphs>116</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Celestial</vt:lpstr>
      <vt:lpstr>Semantics</vt:lpstr>
      <vt:lpstr>  Table of contents  </vt:lpstr>
      <vt:lpstr>What do we mean by Semantics ?</vt:lpstr>
      <vt:lpstr>عرض تقديمي في PowerPoint</vt:lpstr>
      <vt:lpstr>Semantic  definitions  according to : </vt:lpstr>
      <vt:lpstr>عرض تقديمي في PowerPoint</vt:lpstr>
      <vt:lpstr>عرض تقديمي في PowerPoint</vt:lpstr>
      <vt:lpstr>عرض تقديمي في PowerPoint</vt:lpstr>
      <vt:lpstr>عرض تقديمي في PowerPoint</vt:lpstr>
      <vt:lpstr>عرض تقديمي في PowerPoint</vt:lpstr>
      <vt:lpstr>1- Denotative ( conceptual ) meaning :  </vt:lpstr>
      <vt:lpstr>2- Connotative Meaning:  </vt:lpstr>
      <vt:lpstr>3- social meaning : </vt:lpstr>
      <vt:lpstr>4- Affective or Emotional meaning :   </vt:lpstr>
      <vt:lpstr>5- Reflected meaning : </vt:lpstr>
      <vt:lpstr>6- Collective Meaning :</vt:lpstr>
      <vt:lpstr>7- Thematic Meaning :</vt:lpstr>
      <vt:lpstr>Semantic  Notions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Semantics</dc:title>
  <dc:creator>Windows User</dc:creator>
  <cp:lastModifiedBy>Windows User</cp:lastModifiedBy>
  <cp:revision>96</cp:revision>
  <dcterms:created xsi:type="dcterms:W3CDTF">2018-09-16T16:43:56Z</dcterms:created>
  <dcterms:modified xsi:type="dcterms:W3CDTF">2018-09-26T21:44:27Z</dcterms:modified>
</cp:coreProperties>
</file>