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DC9DDE8-BBA4-4ADA-8D6B-301C2A43B512}"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BB9239-E1DC-4D91-9D5A-603D3DED0E41}"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DC9DDE8-BBA4-4ADA-8D6B-301C2A43B512}" type="datetimeFigureOut">
              <a:rPr lang="ar-IQ" smtClean="0"/>
              <a:pPr/>
              <a:t>18/05/1439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DBB9239-E1DC-4D91-9D5A-603D3DED0E41}"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l"/>
            <a:r>
              <a:rPr lang="en-US" sz="2200" b="1" i="1" u="sng" dirty="0" smtClean="0">
                <a:solidFill>
                  <a:schemeClr val="tx1"/>
                </a:solidFill>
                <a:latin typeface="+mj-lt"/>
                <a:ea typeface="+mj-ea"/>
              </a:rPr>
              <a:t>2.La formation </a:t>
            </a:r>
            <a:r>
              <a:rPr lang="en-US" sz="2200" b="1" i="1" u="sng" dirty="0" err="1" smtClean="0">
                <a:solidFill>
                  <a:schemeClr val="tx1"/>
                </a:solidFill>
                <a:latin typeface="+mj-lt"/>
                <a:ea typeface="+mj-ea"/>
              </a:rPr>
              <a:t>dela</a:t>
            </a:r>
            <a:r>
              <a:rPr lang="en-US" sz="2200" b="1" i="1" u="sng" dirty="0" smtClean="0">
                <a:solidFill>
                  <a:schemeClr val="tx1"/>
                </a:solidFill>
                <a:latin typeface="+mj-lt"/>
                <a:ea typeface="+mj-ea"/>
              </a:rPr>
              <a:t> langue </a:t>
            </a:r>
            <a:r>
              <a:rPr lang="en-US" sz="2200" b="1" i="1" u="sng" dirty="0" err="1" smtClean="0">
                <a:solidFill>
                  <a:schemeClr val="tx1"/>
                </a:solidFill>
                <a:latin typeface="+mj-lt"/>
                <a:ea typeface="+mj-ea"/>
              </a:rPr>
              <a:t>francaise</a:t>
            </a:r>
            <a:r>
              <a:rPr lang="en-US" dirty="0" smtClean="0">
                <a:solidFill>
                  <a:schemeClr val="tx1"/>
                </a:solidFill>
                <a:latin typeface="+mj-lt"/>
                <a:ea typeface="+mj-ea"/>
                <a:cs typeface="+mj-cs"/>
              </a:rPr>
              <a:t/>
            </a:r>
            <a:br>
              <a:rPr lang="en-US" dirty="0" smtClean="0">
                <a:solidFill>
                  <a:schemeClr val="tx1"/>
                </a:solidFill>
                <a:latin typeface="+mj-lt"/>
                <a:ea typeface="+mj-ea"/>
                <a:cs typeface="+mj-cs"/>
              </a:rPr>
            </a:br>
            <a:r>
              <a:rPr lang="en-US" dirty="0" smtClean="0">
                <a:solidFill>
                  <a:schemeClr val="tx1"/>
                </a:solidFill>
                <a:latin typeface="+mj-lt"/>
                <a:ea typeface="+mj-ea"/>
                <a:cs typeface="+mj-cs"/>
              </a:rPr>
              <a:t> </a:t>
            </a:r>
            <a:r>
              <a:rPr lang="en-US" sz="1800" b="1" dirty="0" smtClean="0">
                <a:solidFill>
                  <a:schemeClr val="tx1"/>
                </a:solidFill>
                <a:latin typeface="+mj-lt"/>
                <a:ea typeface="+mj-ea"/>
              </a:rPr>
              <a:t>1.Le temps du </a:t>
            </a:r>
            <a:r>
              <a:rPr lang="en-US" sz="1800" b="1" dirty="0" err="1" smtClean="0">
                <a:solidFill>
                  <a:schemeClr val="tx1"/>
                </a:solidFill>
                <a:latin typeface="+mj-lt"/>
                <a:ea typeface="+mj-ea"/>
              </a:rPr>
              <a:t>Vème</a:t>
            </a:r>
            <a:r>
              <a:rPr lang="en-US" sz="1800" b="1" dirty="0" smtClean="0">
                <a:solidFill>
                  <a:schemeClr val="tx1"/>
                </a:solidFill>
                <a:latin typeface="+mj-lt"/>
                <a:ea typeface="+mj-ea"/>
              </a:rPr>
              <a:t> siècle.</a:t>
            </a:r>
            <a:br>
              <a:rPr lang="en-US" sz="1800" b="1" dirty="0" smtClean="0">
                <a:solidFill>
                  <a:schemeClr val="tx1"/>
                </a:solidFill>
                <a:latin typeface="+mj-lt"/>
                <a:ea typeface="+mj-ea"/>
              </a:rPr>
            </a:br>
            <a:r>
              <a:rPr lang="en-US" sz="1800" b="1" dirty="0" err="1" smtClean="0">
                <a:solidFill>
                  <a:schemeClr val="tx1"/>
                </a:solidFill>
                <a:latin typeface="+mj-lt"/>
                <a:ea typeface="+mj-ea"/>
              </a:rPr>
              <a:t>Cˊest</a:t>
            </a:r>
            <a:r>
              <a:rPr lang="en-US" sz="1800" b="1" dirty="0" smtClean="0">
                <a:solidFill>
                  <a:schemeClr val="tx1"/>
                </a:solidFill>
                <a:latin typeface="+mj-lt"/>
                <a:ea typeface="+mj-ea"/>
              </a:rPr>
              <a:t> la </a:t>
            </a:r>
            <a:r>
              <a:rPr lang="en-US" sz="1800" b="1" dirty="0" err="1" smtClean="0">
                <a:solidFill>
                  <a:schemeClr val="tx1"/>
                </a:solidFill>
                <a:latin typeface="+mj-lt"/>
                <a:ea typeface="+mj-ea"/>
              </a:rPr>
              <a:t>période</a:t>
            </a:r>
            <a:r>
              <a:rPr lang="en-US" sz="1800" b="1" dirty="0" smtClean="0">
                <a:solidFill>
                  <a:schemeClr val="tx1"/>
                </a:solidFill>
                <a:latin typeface="+mj-lt"/>
                <a:ea typeface="+mj-ea"/>
              </a:rPr>
              <a:t> du </a:t>
            </a:r>
            <a:r>
              <a:rPr lang="en-US" sz="1800" b="1" dirty="0" err="1" smtClean="0">
                <a:solidFill>
                  <a:schemeClr val="tx1"/>
                </a:solidFill>
                <a:latin typeface="+mj-lt"/>
                <a:ea typeface="+mj-ea"/>
              </a:rPr>
              <a:t>développement</a:t>
            </a:r>
            <a:r>
              <a:rPr lang="en-US" sz="1800" b="1" dirty="0" smtClean="0">
                <a:solidFill>
                  <a:schemeClr val="tx1"/>
                </a:solidFill>
                <a:latin typeface="+mj-lt"/>
                <a:ea typeface="+mj-ea"/>
              </a:rPr>
              <a:t> </a:t>
            </a:r>
            <a:r>
              <a:rPr lang="en-US" sz="1800" b="1" dirty="0" err="1" smtClean="0">
                <a:solidFill>
                  <a:schemeClr val="tx1"/>
                </a:solidFill>
                <a:latin typeface="+mj-lt"/>
                <a:ea typeface="+mj-ea"/>
              </a:rPr>
              <a:t>dela</a:t>
            </a:r>
            <a:r>
              <a:rPr lang="en-US" sz="1800" b="1" dirty="0" smtClean="0">
                <a:solidFill>
                  <a:schemeClr val="tx1"/>
                </a:solidFill>
                <a:latin typeface="+mj-lt"/>
                <a:ea typeface="+mj-ea"/>
              </a:rPr>
              <a:t> langue </a:t>
            </a:r>
            <a:r>
              <a:rPr lang="en-US" sz="1800" b="1" dirty="0" err="1" smtClean="0">
                <a:solidFill>
                  <a:schemeClr val="tx1"/>
                </a:solidFill>
                <a:latin typeface="+mj-lt"/>
                <a:ea typeface="+mj-ea"/>
              </a:rPr>
              <a:t>latine</a:t>
            </a:r>
            <a:r>
              <a:rPr lang="en-US" sz="1800" b="1" dirty="0" smtClean="0">
                <a:solidFill>
                  <a:schemeClr val="tx1"/>
                </a:solidFill>
                <a:latin typeface="+mj-lt"/>
                <a:ea typeface="+mj-ea"/>
              </a:rPr>
              <a:t> </a:t>
            </a:r>
            <a:r>
              <a:rPr lang="en-US" sz="1800" b="1" dirty="0" err="1" smtClean="0">
                <a:solidFill>
                  <a:schemeClr val="tx1"/>
                </a:solidFill>
                <a:latin typeface="+mj-lt"/>
                <a:ea typeface="+mj-ea"/>
              </a:rPr>
              <a:t>parlée</a:t>
            </a:r>
            <a:r>
              <a:rPr lang="en-US" sz="1800" b="1" dirty="0" smtClean="0">
                <a:solidFill>
                  <a:schemeClr val="tx1"/>
                </a:solidFill>
                <a:latin typeface="+mj-lt"/>
                <a:ea typeface="+mj-ea"/>
              </a:rPr>
              <a:t> en </a:t>
            </a:r>
            <a:r>
              <a:rPr lang="en-US" sz="1800" b="1" dirty="0" err="1" smtClean="0">
                <a:solidFill>
                  <a:schemeClr val="tx1"/>
                </a:solidFill>
                <a:latin typeface="+mj-lt"/>
                <a:ea typeface="+mj-ea"/>
              </a:rPr>
              <a:t>Gaule”nom</a:t>
            </a:r>
            <a:r>
              <a:rPr lang="en-US" sz="1800" b="1" dirty="0" smtClean="0">
                <a:solidFill>
                  <a:schemeClr val="tx1"/>
                </a:solidFill>
                <a:latin typeface="+mj-lt"/>
                <a:ea typeface="+mj-ea"/>
              </a:rPr>
              <a:t> </a:t>
            </a:r>
            <a:r>
              <a:rPr lang="en-US" sz="1800" b="1" dirty="0" err="1" smtClean="0">
                <a:solidFill>
                  <a:schemeClr val="tx1"/>
                </a:solidFill>
                <a:latin typeface="+mj-lt"/>
                <a:ea typeface="+mj-ea"/>
              </a:rPr>
              <a:t>donné</a:t>
            </a:r>
            <a:r>
              <a:rPr lang="en-US" sz="1800" b="1" dirty="0" smtClean="0">
                <a:solidFill>
                  <a:schemeClr val="tx1"/>
                </a:solidFill>
                <a:latin typeface="+mj-lt"/>
                <a:ea typeface="+mj-ea"/>
              </a:rPr>
              <a:t> par les </a:t>
            </a:r>
            <a:r>
              <a:rPr lang="en-US" sz="1800" b="1" dirty="0" err="1" smtClean="0">
                <a:solidFill>
                  <a:schemeClr val="tx1"/>
                </a:solidFill>
                <a:latin typeface="+mj-lt"/>
                <a:ea typeface="+mj-ea"/>
              </a:rPr>
              <a:t>romains</a:t>
            </a:r>
            <a:r>
              <a:rPr lang="en-US" sz="1800" b="1" dirty="0" smtClean="0">
                <a:solidFill>
                  <a:schemeClr val="tx1"/>
                </a:solidFill>
                <a:latin typeface="+mj-lt"/>
                <a:ea typeface="+mj-ea"/>
              </a:rPr>
              <a:t> aux </a:t>
            </a:r>
            <a:r>
              <a:rPr lang="en-US" sz="1800" b="1" dirty="0" err="1" smtClean="0">
                <a:solidFill>
                  <a:schemeClr val="tx1"/>
                </a:solidFill>
                <a:latin typeface="+mj-lt"/>
                <a:ea typeface="+mj-ea"/>
              </a:rPr>
              <a:t>territoires</a:t>
            </a:r>
            <a:r>
              <a:rPr lang="en-US" sz="1800" b="1" dirty="0" smtClean="0">
                <a:solidFill>
                  <a:schemeClr val="tx1"/>
                </a:solidFill>
                <a:latin typeface="+mj-lt"/>
                <a:ea typeface="+mj-ea"/>
              </a:rPr>
              <a:t> </a:t>
            </a:r>
            <a:r>
              <a:rPr lang="en-US" sz="1800" b="1" dirty="0" err="1" smtClean="0">
                <a:solidFill>
                  <a:schemeClr val="tx1"/>
                </a:solidFill>
                <a:latin typeface="+mj-lt"/>
                <a:ea typeface="+mj-ea"/>
              </a:rPr>
              <a:t>crrespondants</a:t>
            </a:r>
            <a:r>
              <a:rPr lang="en-US" sz="1800" b="1" dirty="0" smtClean="0">
                <a:solidFill>
                  <a:schemeClr val="tx1"/>
                </a:solidFill>
                <a:latin typeface="+mj-lt"/>
                <a:ea typeface="+mj-ea"/>
              </a:rPr>
              <a:t> </a:t>
            </a:r>
            <a:r>
              <a:rPr lang="en-US" sz="1800" b="1" dirty="0" err="1" smtClean="0">
                <a:solidFill>
                  <a:schemeClr val="tx1"/>
                </a:solidFill>
                <a:latin typeface="+mj-lt"/>
                <a:ea typeface="+mj-ea"/>
              </a:rPr>
              <a:t>àla</a:t>
            </a:r>
            <a:r>
              <a:rPr lang="en-US" sz="1800" b="1" dirty="0" smtClean="0">
                <a:solidFill>
                  <a:schemeClr val="tx1"/>
                </a:solidFill>
                <a:latin typeface="+mj-lt"/>
                <a:ea typeface="+mj-ea"/>
              </a:rPr>
              <a:t> </a:t>
            </a:r>
            <a:r>
              <a:rPr lang="en-US" sz="1800" b="1" dirty="0" err="1" smtClean="0">
                <a:solidFill>
                  <a:schemeClr val="tx1"/>
                </a:solidFill>
                <a:latin typeface="+mj-lt"/>
                <a:ea typeface="+mj-ea"/>
              </a:rPr>
              <a:t>france</a:t>
            </a:r>
            <a:r>
              <a:rPr lang="en-US" sz="1800" b="1" dirty="0" smtClean="0">
                <a:solidFill>
                  <a:schemeClr val="tx1"/>
                </a:solidFill>
                <a:latin typeface="+mj-lt"/>
                <a:ea typeface="+mj-ea"/>
              </a:rPr>
              <a:t> et </a:t>
            </a:r>
            <a:r>
              <a:rPr lang="en-US" sz="1800" b="1" dirty="0" err="1" smtClean="0">
                <a:solidFill>
                  <a:schemeClr val="tx1"/>
                </a:solidFill>
                <a:latin typeface="+mj-lt"/>
                <a:ea typeface="+mj-ea"/>
              </a:rPr>
              <a:t>àla</a:t>
            </a:r>
            <a:r>
              <a:rPr lang="en-US" sz="1800" b="1" dirty="0" smtClean="0">
                <a:solidFill>
                  <a:schemeClr val="tx1"/>
                </a:solidFill>
                <a:latin typeface="+mj-lt"/>
                <a:ea typeface="+mj-ea"/>
              </a:rPr>
              <a:t> </a:t>
            </a:r>
            <a:r>
              <a:rPr lang="en-US" sz="1800" b="1" dirty="0" err="1" smtClean="0">
                <a:solidFill>
                  <a:schemeClr val="tx1"/>
                </a:solidFill>
                <a:latin typeface="+mj-lt"/>
                <a:ea typeface="+mj-ea"/>
              </a:rPr>
              <a:t>belgique</a:t>
            </a:r>
            <a:r>
              <a:rPr lang="en-US" sz="1800" b="1" dirty="0" smtClean="0">
                <a:solidFill>
                  <a:schemeClr val="tx1"/>
                </a:solidFill>
                <a:latin typeface="+mj-lt"/>
                <a:ea typeface="+mj-ea"/>
              </a:rPr>
              <a:t> et </a:t>
            </a:r>
            <a:r>
              <a:rPr lang="en-US" sz="1800" b="1" dirty="0" err="1" smtClean="0">
                <a:solidFill>
                  <a:schemeClr val="tx1"/>
                </a:solidFill>
                <a:latin typeface="+mj-lt"/>
                <a:ea typeface="+mj-ea"/>
              </a:rPr>
              <a:t>àlˊItalie</a:t>
            </a:r>
            <a:r>
              <a:rPr lang="en-US" sz="1800" b="1" dirty="0" smtClean="0">
                <a:solidFill>
                  <a:schemeClr val="tx1"/>
                </a:solidFill>
                <a:latin typeface="+mj-lt"/>
                <a:ea typeface="+mj-ea"/>
              </a:rPr>
              <a:t> du </a:t>
            </a:r>
            <a:r>
              <a:rPr lang="en-US" sz="1800" b="1" dirty="0" err="1" smtClean="0">
                <a:solidFill>
                  <a:schemeClr val="tx1"/>
                </a:solidFill>
                <a:latin typeface="+mj-lt"/>
                <a:ea typeface="+mj-ea"/>
              </a:rPr>
              <a:t>nord</a:t>
            </a:r>
            <a:r>
              <a:rPr lang="en-US" sz="1800" b="1" dirty="0" smtClean="0">
                <a:solidFill>
                  <a:schemeClr val="tx1"/>
                </a:solidFill>
                <a:latin typeface="+mj-lt"/>
                <a:ea typeface="+mj-ea"/>
              </a:rPr>
              <a:t>.</a:t>
            </a:r>
            <a:r>
              <a:rPr lang="ar-IQ" sz="1800" b="1" dirty="0" smtClean="0">
                <a:solidFill>
                  <a:schemeClr val="tx1"/>
                </a:solidFill>
                <a:latin typeface="+mj-lt"/>
                <a:ea typeface="+mj-ea"/>
              </a:rPr>
              <a:t/>
            </a:r>
            <a:br>
              <a:rPr lang="ar-IQ" sz="1800" b="1" dirty="0" smtClean="0">
                <a:solidFill>
                  <a:schemeClr val="tx1"/>
                </a:solidFill>
                <a:latin typeface="+mj-lt"/>
                <a:ea typeface="+mj-ea"/>
              </a:rPr>
            </a:br>
            <a:r>
              <a:rPr lang="ar-IQ" sz="1800" b="1" dirty="0" smtClean="0">
                <a:solidFill>
                  <a:schemeClr val="tx1"/>
                </a:solidFill>
                <a:latin typeface="+mj-lt"/>
                <a:ea typeface="+mj-ea"/>
              </a:rPr>
              <a:t/>
            </a:r>
            <a:br>
              <a:rPr lang="ar-IQ" sz="1800" b="1" dirty="0" smtClean="0">
                <a:solidFill>
                  <a:schemeClr val="tx1"/>
                </a:solidFill>
                <a:latin typeface="+mj-lt"/>
                <a:ea typeface="+mj-ea"/>
              </a:rPr>
            </a:br>
            <a:r>
              <a:rPr lang="en-US" sz="1800" b="1" dirty="0" smtClean="0">
                <a:solidFill>
                  <a:schemeClr val="tx1"/>
                </a:solidFill>
                <a:latin typeface="+mj-lt"/>
                <a:ea typeface="+mj-ea"/>
              </a:rPr>
              <a:t> 2.Le </a:t>
            </a:r>
            <a:r>
              <a:rPr lang="en-US" sz="1800" b="1" dirty="0" smtClean="0">
                <a:solidFill>
                  <a:schemeClr val="tx1"/>
                </a:solidFill>
                <a:latin typeface="+mj-lt"/>
                <a:ea typeface="+mj-ea"/>
              </a:rPr>
              <a:t>temps du </a:t>
            </a:r>
            <a:r>
              <a:rPr lang="en-US" sz="1800" b="1" dirty="0" err="1" smtClean="0">
                <a:solidFill>
                  <a:schemeClr val="tx1"/>
                </a:solidFill>
                <a:latin typeface="+mj-lt"/>
                <a:ea typeface="+mj-ea"/>
              </a:rPr>
              <a:t>Vième</a:t>
            </a:r>
            <a:r>
              <a:rPr lang="en-US" sz="1800" b="1" dirty="0" smtClean="0">
                <a:solidFill>
                  <a:schemeClr val="tx1"/>
                </a:solidFill>
                <a:latin typeface="+mj-lt"/>
                <a:ea typeface="+mj-ea"/>
              </a:rPr>
              <a:t> </a:t>
            </a:r>
            <a:r>
              <a:rPr lang="en-US" sz="1800" b="1" dirty="0" smtClean="0">
                <a:solidFill>
                  <a:schemeClr val="tx1"/>
                </a:solidFill>
                <a:latin typeface="+mj-lt"/>
                <a:ea typeface="+mj-ea"/>
              </a:rPr>
              <a:t>siècle.</a:t>
            </a:r>
            <a:br>
              <a:rPr lang="en-US" sz="1800" b="1" dirty="0" smtClean="0">
                <a:solidFill>
                  <a:schemeClr val="tx1"/>
                </a:solidFill>
                <a:latin typeface="+mj-lt"/>
                <a:ea typeface="+mj-ea"/>
              </a:rPr>
            </a:br>
            <a:r>
              <a:rPr lang="en-US" sz="1800" b="1" dirty="0" smtClean="0">
                <a:solidFill>
                  <a:schemeClr val="tx1"/>
                </a:solidFill>
                <a:latin typeface="+mj-lt"/>
                <a:ea typeface="+mj-ea"/>
              </a:rPr>
              <a:t>l</a:t>
            </a:r>
            <a:r>
              <a:rPr lang="en-US" sz="1800" b="1" dirty="0" smtClean="0"/>
              <a:t>a masse </a:t>
            </a:r>
            <a:r>
              <a:rPr lang="en-US" sz="1800" b="1" dirty="0" err="1" smtClean="0"/>
              <a:t>dela</a:t>
            </a:r>
            <a:r>
              <a:rPr lang="en-US" sz="1800" b="1" dirty="0" smtClean="0"/>
              <a:t> population </a:t>
            </a:r>
            <a:r>
              <a:rPr lang="en-US" sz="1800" b="1" dirty="0" err="1" smtClean="0"/>
              <a:t>parle</a:t>
            </a:r>
            <a:r>
              <a:rPr lang="en-US" sz="1800" b="1" dirty="0" smtClean="0"/>
              <a:t> un </a:t>
            </a:r>
            <a:r>
              <a:rPr lang="en-US" sz="1800" b="1" dirty="0" err="1" smtClean="0"/>
              <a:t>langage</a:t>
            </a:r>
            <a:r>
              <a:rPr lang="en-US" sz="1800" b="1" dirty="0" smtClean="0"/>
              <a:t> composite </a:t>
            </a:r>
            <a:r>
              <a:rPr lang="en-US" sz="1800" b="1" dirty="0" err="1" smtClean="0"/>
              <a:t>divisé</a:t>
            </a:r>
            <a:r>
              <a:rPr lang="en-US" sz="1800" b="1" dirty="0" smtClean="0"/>
              <a:t> en </a:t>
            </a:r>
            <a:r>
              <a:rPr lang="en-US" sz="1800" b="1" dirty="0" err="1" smtClean="0"/>
              <a:t>deux</a:t>
            </a:r>
            <a:r>
              <a:rPr lang="en-US" sz="1800" b="1" dirty="0" smtClean="0"/>
              <a:t> </a:t>
            </a:r>
            <a:r>
              <a:rPr lang="en-US" sz="1800" b="1" dirty="0" err="1" smtClean="0"/>
              <a:t>langues</a:t>
            </a:r>
            <a:r>
              <a:rPr lang="en-US" sz="1800" b="1" dirty="0" smtClean="0"/>
              <a:t>:</a:t>
            </a:r>
            <a:br>
              <a:rPr lang="en-US" sz="1800" b="1" dirty="0" smtClean="0"/>
            </a:br>
            <a:r>
              <a:rPr lang="en-US" sz="1800" b="1" dirty="0" err="1" smtClean="0"/>
              <a:t>a.La</a:t>
            </a:r>
            <a:r>
              <a:rPr lang="en-US" sz="1800" b="1" dirty="0" smtClean="0"/>
              <a:t> langue du </a:t>
            </a:r>
            <a:r>
              <a:rPr lang="en-US" sz="1800" b="1" dirty="0" err="1" smtClean="0"/>
              <a:t>nord</a:t>
            </a:r>
            <a:r>
              <a:rPr lang="en-US" sz="1800" b="1" dirty="0" smtClean="0"/>
              <a:t> qui </a:t>
            </a:r>
            <a:r>
              <a:rPr lang="en-US" sz="1800" b="1" dirty="0" err="1" smtClean="0"/>
              <a:t>sˊappelle</a:t>
            </a:r>
            <a:r>
              <a:rPr lang="en-US" sz="1800" b="1" dirty="0" smtClean="0"/>
              <a:t> la langue </a:t>
            </a:r>
            <a:r>
              <a:rPr lang="en-US" sz="1800" b="1" dirty="0" err="1" smtClean="0"/>
              <a:t>dˊoïl</a:t>
            </a:r>
            <a:r>
              <a:rPr lang="en-US" sz="1800" b="1" dirty="0" smtClean="0"/>
              <a:t>.</a:t>
            </a:r>
            <a:br>
              <a:rPr lang="en-US" sz="1800" b="1" dirty="0" smtClean="0"/>
            </a:br>
            <a:r>
              <a:rPr lang="en-US" sz="1800" b="1" dirty="0" smtClean="0"/>
              <a:t>B.la langue du </a:t>
            </a:r>
            <a:r>
              <a:rPr lang="en-US" sz="1800" b="1" dirty="0" err="1" smtClean="0"/>
              <a:t>sud</a:t>
            </a:r>
            <a:r>
              <a:rPr lang="en-US" sz="1800" b="1" dirty="0" smtClean="0"/>
              <a:t> qui </a:t>
            </a:r>
            <a:r>
              <a:rPr lang="en-US" sz="1800" b="1" dirty="0" err="1" smtClean="0"/>
              <a:t>sˊappelle</a:t>
            </a:r>
            <a:r>
              <a:rPr lang="en-US" sz="1800" b="1" dirty="0" smtClean="0"/>
              <a:t> la langue </a:t>
            </a:r>
            <a:r>
              <a:rPr lang="en-US" sz="1800" b="1" dirty="0" err="1" smtClean="0"/>
              <a:t>dˊoc</a:t>
            </a:r>
            <a:r>
              <a:rPr lang="en-US" sz="1800" b="1" dirty="0" smtClean="0"/>
              <a:t>.</a:t>
            </a:r>
            <a:br>
              <a:rPr lang="en-US" sz="1800" b="1" dirty="0" smtClean="0"/>
            </a:br>
            <a:r>
              <a:rPr lang="ar-IQ" sz="1800" b="1" dirty="0" smtClean="0">
                <a:solidFill>
                  <a:schemeClr val="tx1"/>
                </a:solidFill>
                <a:latin typeface="+mj-lt"/>
                <a:ea typeface="+mj-ea"/>
              </a:rPr>
              <a:t/>
            </a:r>
            <a:br>
              <a:rPr lang="ar-IQ" sz="1800" b="1" dirty="0" smtClean="0">
                <a:solidFill>
                  <a:schemeClr val="tx1"/>
                </a:solidFill>
                <a:latin typeface="+mj-lt"/>
                <a:ea typeface="+mj-ea"/>
              </a:rPr>
            </a:br>
            <a:r>
              <a:rPr lang="en-US" sz="1800" b="1" dirty="0" smtClean="0"/>
              <a:t>3.Le </a:t>
            </a:r>
            <a:r>
              <a:rPr lang="en-US" sz="1800" b="1" dirty="0" err="1" smtClean="0"/>
              <a:t>morcellement</a:t>
            </a:r>
            <a:r>
              <a:rPr lang="en-US" sz="1800" b="1" dirty="0" smtClean="0"/>
              <a:t> </a:t>
            </a:r>
            <a:r>
              <a:rPr lang="en-US" sz="1800" b="1" dirty="0" err="1" smtClean="0"/>
              <a:t>féodal:dans</a:t>
            </a:r>
            <a:r>
              <a:rPr lang="en-US" sz="1800" b="1" dirty="0" smtClean="0"/>
              <a:t> </a:t>
            </a:r>
            <a:r>
              <a:rPr lang="en-US" sz="1800" b="1" dirty="0" err="1" smtClean="0"/>
              <a:t>lequel</a:t>
            </a:r>
            <a:r>
              <a:rPr lang="en-US" sz="1800" b="1" dirty="0" smtClean="0"/>
              <a:t> le pays  </a:t>
            </a:r>
            <a:r>
              <a:rPr lang="en-US" sz="1800" b="1" dirty="0" err="1" smtClean="0"/>
              <a:t>est</a:t>
            </a:r>
            <a:r>
              <a:rPr lang="en-US" sz="1800" b="1" dirty="0" smtClean="0"/>
              <a:t> </a:t>
            </a:r>
            <a:r>
              <a:rPr lang="en-US" sz="1800" b="1" dirty="0" err="1" smtClean="0"/>
              <a:t>divisée</a:t>
            </a:r>
            <a:r>
              <a:rPr lang="en-US" sz="1800" b="1" dirty="0" smtClean="0"/>
              <a:t> en fiefs ,</a:t>
            </a:r>
            <a:r>
              <a:rPr lang="en-US" sz="1800" b="1" dirty="0" err="1" smtClean="0"/>
              <a:t>favorise</a:t>
            </a:r>
            <a:r>
              <a:rPr lang="en-US" sz="1800" b="1" dirty="0" smtClean="0"/>
              <a:t> la constitution de </a:t>
            </a:r>
            <a:r>
              <a:rPr lang="en-US" sz="1800" b="1" dirty="0" err="1" smtClean="0"/>
              <a:t>nombreux</a:t>
            </a:r>
            <a:r>
              <a:rPr lang="en-US" sz="1800" b="1" dirty="0" smtClean="0"/>
              <a:t> </a:t>
            </a:r>
            <a:r>
              <a:rPr lang="en-US" sz="1800" b="1" dirty="0" err="1" smtClean="0"/>
              <a:t>dialectes</a:t>
            </a:r>
            <a:r>
              <a:rPr lang="en-US" sz="1800" b="1" dirty="0" smtClean="0"/>
              <a:t> :</a:t>
            </a:r>
            <a:r>
              <a:rPr lang="en-US" sz="1800" b="1" dirty="0" err="1" smtClean="0"/>
              <a:t>picard,wallon,lorrain,normand,anglo</a:t>
            </a:r>
            <a:r>
              <a:rPr lang="en-US" sz="1800" b="1" dirty="0" smtClean="0"/>
              <a:t>-</a:t>
            </a:r>
            <a:r>
              <a:rPr lang="ar-IQ" sz="1800" b="1" dirty="0" smtClean="0"/>
              <a:t/>
            </a:r>
            <a:br>
              <a:rPr lang="ar-IQ" sz="1800" b="1" dirty="0" smtClean="0"/>
            </a:br>
            <a:r>
              <a:rPr lang="ar-IQ" sz="1800" b="1" dirty="0" smtClean="0"/>
              <a:t/>
            </a:r>
            <a:br>
              <a:rPr lang="ar-IQ" sz="1800" b="1" dirty="0" smtClean="0"/>
            </a:br>
            <a:r>
              <a:rPr lang="en-US" sz="1800" b="1" dirty="0" err="1" smtClean="0"/>
              <a:t>normand,poitevin,francien</a:t>
            </a:r>
            <a:r>
              <a:rPr lang="en-US" sz="1800" b="1" dirty="0" smtClean="0"/>
              <a:t>.</a:t>
            </a:r>
            <a:br>
              <a:rPr lang="en-US" sz="1800" b="1" dirty="0" smtClean="0"/>
            </a:br>
            <a:r>
              <a:rPr lang="en-US" sz="1800" b="1" dirty="0" smtClean="0"/>
              <a:t/>
            </a:r>
            <a:br>
              <a:rPr lang="en-US" sz="1800" b="1" dirty="0" smtClean="0"/>
            </a:br>
            <a:r>
              <a:rPr lang="en-US" sz="1800" b="1" dirty="0" smtClean="0"/>
              <a:t>4.Le </a:t>
            </a:r>
            <a:r>
              <a:rPr lang="en-US" sz="1800" b="1" dirty="0" err="1" smtClean="0"/>
              <a:t>francien:dialecte</a:t>
            </a:r>
            <a:r>
              <a:rPr lang="en-US" sz="1800" b="1" dirty="0" smtClean="0"/>
              <a:t> </a:t>
            </a:r>
            <a:r>
              <a:rPr lang="en-US" sz="1800" b="1" dirty="0" err="1" smtClean="0"/>
              <a:t>delˋile</a:t>
            </a:r>
            <a:r>
              <a:rPr lang="en-US" sz="1800" b="1" dirty="0" smtClean="0"/>
              <a:t> de France</a:t>
            </a:r>
            <a:br>
              <a:rPr lang="en-US" sz="1800" b="1" dirty="0" smtClean="0"/>
            </a:br>
            <a:r>
              <a:rPr lang="en-US" sz="1800" b="1" dirty="0" smtClean="0"/>
              <a:t/>
            </a:r>
            <a:br>
              <a:rPr lang="en-US" sz="1800" b="1" dirty="0" smtClean="0"/>
            </a:br>
            <a:r>
              <a:rPr lang="en-US" sz="1800" b="1" dirty="0" err="1" smtClean="0"/>
              <a:t>àla</a:t>
            </a:r>
            <a:r>
              <a:rPr lang="en-US" sz="1800" b="1" dirty="0" smtClean="0"/>
              <a:t> </a:t>
            </a:r>
            <a:r>
              <a:rPr lang="en-US" sz="1800" b="1" dirty="0" err="1" smtClean="0"/>
              <a:t>faveur</a:t>
            </a:r>
            <a:r>
              <a:rPr lang="en-US" sz="1800" b="1" dirty="0" smtClean="0"/>
              <a:t> de </a:t>
            </a:r>
            <a:r>
              <a:rPr lang="en-US" sz="1800" b="1" dirty="0" err="1" smtClean="0"/>
              <a:t>sa</a:t>
            </a:r>
            <a:r>
              <a:rPr lang="en-US" sz="1800" b="1" dirty="0" smtClean="0"/>
              <a:t> </a:t>
            </a:r>
            <a:r>
              <a:rPr lang="en-US" sz="1800" b="1" dirty="0" err="1" smtClean="0"/>
              <a:t>centralisation</a:t>
            </a:r>
            <a:r>
              <a:rPr lang="en-US" sz="1800" b="1" dirty="0" smtClean="0"/>
              <a:t> administrative </a:t>
            </a:r>
            <a:r>
              <a:rPr lang="en-US" sz="1800" b="1" dirty="0" err="1" smtClean="0"/>
              <a:t>domine</a:t>
            </a:r>
            <a:r>
              <a:rPr lang="en-US" sz="1800" b="1" dirty="0" smtClean="0"/>
              <a:t> </a:t>
            </a:r>
            <a:r>
              <a:rPr lang="en-US" sz="1800" b="1" dirty="0" err="1" smtClean="0"/>
              <a:t>sur</a:t>
            </a:r>
            <a:r>
              <a:rPr lang="en-US" sz="1800" b="1" dirty="0" smtClean="0"/>
              <a:t> les </a:t>
            </a:r>
            <a:r>
              <a:rPr lang="en-US" sz="1800" b="1" dirty="0" err="1" smtClean="0"/>
              <a:t>autres</a:t>
            </a:r>
            <a:r>
              <a:rPr lang="en-US" sz="1800" b="1" dirty="0" smtClean="0"/>
              <a:t> </a:t>
            </a:r>
            <a:r>
              <a:rPr lang="en-US" sz="1800" b="1" dirty="0" err="1" smtClean="0"/>
              <a:t>dialectes</a:t>
            </a:r>
            <a:r>
              <a:rPr lang="en-US" sz="1800" b="1" dirty="0" smtClean="0"/>
              <a:t>.</a:t>
            </a:r>
            <a:r>
              <a:rPr lang="en-US" sz="1800" b="1" dirty="0" smtClean="0"/>
              <a:t/>
            </a:r>
            <a:br>
              <a:rPr lang="en-US" sz="1800" b="1" dirty="0" smtClean="0"/>
            </a:br>
            <a:r>
              <a:rPr lang="en-US" sz="1800" b="1" dirty="0" smtClean="0"/>
              <a:t>5.La langue du XIV </a:t>
            </a:r>
            <a:r>
              <a:rPr lang="en-US" sz="1800" b="1" dirty="0" err="1" smtClean="0"/>
              <a:t>ème</a:t>
            </a:r>
            <a:r>
              <a:rPr lang="en-US" sz="1800" b="1" dirty="0" smtClean="0"/>
              <a:t> </a:t>
            </a:r>
            <a:r>
              <a:rPr lang="en-US" sz="1800" b="1" dirty="0" err="1" smtClean="0"/>
              <a:t>siècle:est</a:t>
            </a:r>
            <a:r>
              <a:rPr lang="en-US" sz="1800" b="1" dirty="0" smtClean="0"/>
              <a:t> </a:t>
            </a:r>
            <a:r>
              <a:rPr lang="en-US" sz="1800" b="1" dirty="0" err="1" smtClean="0"/>
              <a:t>bien</a:t>
            </a:r>
            <a:r>
              <a:rPr lang="en-US" sz="1800" b="1" dirty="0" smtClean="0"/>
              <a:t> distinct du </a:t>
            </a:r>
            <a:r>
              <a:rPr lang="en-US" sz="1800" b="1" dirty="0" err="1" smtClean="0"/>
              <a:t>latine</a:t>
            </a:r>
            <a:r>
              <a:rPr lang="en-US" sz="1800" b="1" dirty="0" smtClean="0"/>
              <a:t> et </a:t>
            </a:r>
            <a:r>
              <a:rPr lang="en-US" sz="1800" b="1" dirty="0" err="1" smtClean="0"/>
              <a:t>pris</a:t>
            </a:r>
            <a:r>
              <a:rPr lang="en-US" sz="1800" b="1" dirty="0" smtClean="0"/>
              <a:t> </a:t>
            </a:r>
            <a:r>
              <a:rPr lang="en-US" sz="1800" b="1" dirty="0" err="1" smtClean="0"/>
              <a:t>sa</a:t>
            </a:r>
            <a:r>
              <a:rPr lang="en-US" sz="1800" b="1" dirty="0" smtClean="0"/>
              <a:t> </a:t>
            </a:r>
            <a:r>
              <a:rPr lang="en-US" sz="1800" b="1" dirty="0" err="1" smtClean="0"/>
              <a:t>forme</a:t>
            </a:r>
            <a:r>
              <a:rPr lang="en-US" sz="1800" b="1" dirty="0" smtClean="0"/>
              <a:t> </a:t>
            </a:r>
            <a:r>
              <a:rPr lang="en-US" sz="1800" b="1" dirty="0" err="1" smtClean="0"/>
              <a:t>définitive</a:t>
            </a:r>
            <a:r>
              <a:rPr lang="en-US" sz="1800" b="1" dirty="0" smtClean="0"/>
              <a:t>  et son </a:t>
            </a:r>
            <a:r>
              <a:rPr lang="en-US" sz="1800" b="1" dirty="0" err="1" smtClean="0"/>
              <a:t>indépendance</a:t>
            </a:r>
            <a:r>
              <a:rPr lang="en-US" sz="1800" b="1" smtClean="0"/>
              <a:t>.</a:t>
            </a:r>
            <a:r>
              <a:rPr lang="en-US" sz="1800" b="1" dirty="0" smtClean="0"/>
              <a:t/>
            </a:r>
            <a:br>
              <a:rPr lang="en-US" sz="1800" b="1" dirty="0" smtClean="0"/>
            </a:br>
            <a:endParaRPr lang="ar-IQ" sz="1800" b="1" dirty="0"/>
          </a:p>
        </p:txBody>
      </p:sp>
      <p:sp>
        <p:nvSpPr>
          <p:cNvPr id="3" name="عنوان فرعي 2"/>
          <p:cNvSpPr>
            <a:spLocks noGrp="1"/>
          </p:cNvSpPr>
          <p:nvPr>
            <p:ph type="subTitle" idx="1"/>
          </p:nvPr>
        </p:nvSpPr>
        <p:spPr>
          <a:xfrm>
            <a:off x="1371600" y="3786190"/>
            <a:ext cx="6400800" cy="1852610"/>
          </a:xfrm>
        </p:spPr>
        <p:txBody>
          <a:bodyPr/>
          <a:lstStyle/>
          <a:p>
            <a:endParaRPr lang="ar-IQ" dirty="0" smtClean="0"/>
          </a:p>
          <a:p>
            <a:pPr algn="l"/>
            <a:endParaRPr lang="ar-IQ" sz="1600" b="1"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5</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2.La formation dela langue francaise  1.Le temps du Vème siècle. Cˊest la période du développement dela langue latine parlée en Gaule”nom donné par les romains aux territoires crrespondants àla france et àla belgique et àlˊItalie du nord.   2.Le temps du Vième siècle. la masse dela population parle un langage composite divisé en deux langues: a.La langue du nord qui sˊappelle la langue dˊoïl. B.la langue du sud qui sˊappelle la langue dˊoc.  3.Le morcellement féodal:dans lequel le pays  est divisée en fiefs ,favorise la constitution de nombreux dialectes :picard,wallon,lorrain,normand,anglo-  normand,poitevin,francien.  4.Le francien:dialecte delˋile de France  àla faveur de sa centralisation administrative domine sur les autres dialectes. 5.La langue du XIV ème siècle:est bien distinct du latine et pris sa forme définitive  et son indépendance.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2.La formation dela langue francaise  1.Le temps du Vème siècle.  2.Le temps du Vième siècle. 3.Le morcellement féodal:picard,wallon,lorrain,normand,anglo-normand,poitevin,francien. 4.Le francien:dialecte delˋile de France 5.La langue du XIV ème siècle </dc:title>
  <dc:creator>Hp</dc:creator>
  <cp:lastModifiedBy>Hp</cp:lastModifiedBy>
  <cp:revision>7</cp:revision>
  <dcterms:created xsi:type="dcterms:W3CDTF">2018-01-17T04:53:20Z</dcterms:created>
  <dcterms:modified xsi:type="dcterms:W3CDTF">2018-02-03T10:50:43Z</dcterms:modified>
</cp:coreProperties>
</file>