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5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BBA383A2-7383-4E5B-96B1-5D3EA53622A4}" type="datetimeFigureOut">
              <a:rPr lang="ar-IQ" smtClean="0"/>
              <a:pPr/>
              <a:t>18/05/1439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D4B995E-E8B9-43BB-80DB-CA26927C7D68}"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BA383A2-7383-4E5B-96B1-5D3EA53622A4}" type="datetimeFigureOut">
              <a:rPr lang="ar-IQ" smtClean="0"/>
              <a:pPr/>
              <a:t>18/05/1439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D4B995E-E8B9-43BB-80DB-CA26927C7D68}"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BA383A2-7383-4E5B-96B1-5D3EA53622A4}" type="datetimeFigureOut">
              <a:rPr lang="ar-IQ" smtClean="0"/>
              <a:pPr/>
              <a:t>18/05/1439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D4B995E-E8B9-43BB-80DB-CA26927C7D68}"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BBA383A2-7383-4E5B-96B1-5D3EA53622A4}" type="datetimeFigureOut">
              <a:rPr lang="ar-IQ" smtClean="0"/>
              <a:pPr/>
              <a:t>18/05/1439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D4B995E-E8B9-43BB-80DB-CA26927C7D68}"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BA383A2-7383-4E5B-96B1-5D3EA53622A4}" type="datetimeFigureOut">
              <a:rPr lang="ar-IQ" smtClean="0"/>
              <a:pPr/>
              <a:t>18/05/1439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D4B995E-E8B9-43BB-80DB-CA26927C7D68}"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BBA383A2-7383-4E5B-96B1-5D3EA53622A4}" type="datetimeFigureOut">
              <a:rPr lang="ar-IQ" smtClean="0"/>
              <a:pPr/>
              <a:t>18/05/1439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D4B995E-E8B9-43BB-80DB-CA26927C7D68}"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BBA383A2-7383-4E5B-96B1-5D3EA53622A4}" type="datetimeFigureOut">
              <a:rPr lang="ar-IQ" smtClean="0"/>
              <a:pPr/>
              <a:t>18/05/1439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1D4B995E-E8B9-43BB-80DB-CA26927C7D68}"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BBA383A2-7383-4E5B-96B1-5D3EA53622A4}" type="datetimeFigureOut">
              <a:rPr lang="ar-IQ" smtClean="0"/>
              <a:pPr/>
              <a:t>18/05/1439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1D4B995E-E8B9-43BB-80DB-CA26927C7D68}"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BA383A2-7383-4E5B-96B1-5D3EA53622A4}" type="datetimeFigureOut">
              <a:rPr lang="ar-IQ" smtClean="0"/>
              <a:pPr/>
              <a:t>18/05/1439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1D4B995E-E8B9-43BB-80DB-CA26927C7D68}"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BA383A2-7383-4E5B-96B1-5D3EA53622A4}" type="datetimeFigureOut">
              <a:rPr lang="ar-IQ" smtClean="0"/>
              <a:pPr/>
              <a:t>18/05/1439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D4B995E-E8B9-43BB-80DB-CA26927C7D68}"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BA383A2-7383-4E5B-96B1-5D3EA53622A4}" type="datetimeFigureOut">
              <a:rPr lang="ar-IQ" smtClean="0"/>
              <a:pPr/>
              <a:t>18/05/1439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D4B995E-E8B9-43BB-80DB-CA26927C7D68}"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A383A2-7383-4E5B-96B1-5D3EA53622A4}" type="datetimeFigureOut">
              <a:rPr lang="ar-IQ" smtClean="0"/>
              <a:pPr/>
              <a:t>18/05/1439</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D4B995E-E8B9-43BB-80DB-CA26927C7D68}"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pPr algn="l"/>
            <a:r>
              <a:rPr lang="en-US" sz="2200" b="1" i="1" u="sng" dirty="0" smtClean="0">
                <a:solidFill>
                  <a:schemeClr val="tx1"/>
                </a:solidFill>
                <a:latin typeface="+mj-lt"/>
                <a:ea typeface="+mj-ea"/>
                <a:cs typeface="+mj-cs"/>
              </a:rPr>
              <a:t>3.La </a:t>
            </a:r>
            <a:r>
              <a:rPr lang="en-US" sz="2200" b="1" i="1" u="sng" dirty="0" err="1" smtClean="0">
                <a:solidFill>
                  <a:schemeClr val="tx1"/>
                </a:solidFill>
                <a:latin typeface="+mj-lt"/>
                <a:ea typeface="+mj-ea"/>
                <a:cs typeface="+mj-cs"/>
              </a:rPr>
              <a:t>littérature</a:t>
            </a:r>
            <a:r>
              <a:rPr lang="en-US" sz="2200" b="1" i="1" u="sng" dirty="0" smtClean="0">
                <a:solidFill>
                  <a:schemeClr val="tx1"/>
                </a:solidFill>
                <a:latin typeface="+mj-lt"/>
                <a:ea typeface="+mj-ea"/>
                <a:cs typeface="+mj-cs"/>
              </a:rPr>
              <a:t> </a:t>
            </a:r>
            <a:r>
              <a:rPr lang="en-US" sz="2200" b="1" i="1" u="sng" dirty="0" err="1" smtClean="0">
                <a:solidFill>
                  <a:schemeClr val="tx1"/>
                </a:solidFill>
                <a:latin typeface="+mj-lt"/>
                <a:ea typeface="+mj-ea"/>
                <a:cs typeface="+mj-cs"/>
              </a:rPr>
              <a:t>épique</a:t>
            </a:r>
            <a:r>
              <a:rPr lang="en-US" dirty="0" smtClean="0">
                <a:solidFill>
                  <a:schemeClr val="tx1"/>
                </a:solidFill>
                <a:latin typeface="+mj-lt"/>
                <a:ea typeface="+mj-ea"/>
                <a:cs typeface="+mj-cs"/>
              </a:rPr>
              <a:t/>
            </a:r>
            <a:br>
              <a:rPr lang="en-US" dirty="0" smtClean="0">
                <a:solidFill>
                  <a:schemeClr val="tx1"/>
                </a:solidFill>
                <a:latin typeface="+mj-lt"/>
                <a:ea typeface="+mj-ea"/>
                <a:cs typeface="+mj-cs"/>
              </a:rPr>
            </a:br>
            <a:r>
              <a:rPr lang="en-US" sz="2000" b="1" dirty="0" smtClean="0">
                <a:solidFill>
                  <a:schemeClr val="tx1"/>
                </a:solidFill>
                <a:latin typeface="+mj-lt"/>
                <a:ea typeface="+mj-ea"/>
                <a:cs typeface="+mj-cs"/>
              </a:rPr>
              <a:t>Les </a:t>
            </a:r>
            <a:r>
              <a:rPr lang="en-US" sz="2000" b="1" dirty="0" err="1" smtClean="0">
                <a:solidFill>
                  <a:schemeClr val="tx1"/>
                </a:solidFill>
                <a:latin typeface="+mj-lt"/>
                <a:ea typeface="+mj-ea"/>
                <a:cs typeface="+mj-cs"/>
              </a:rPr>
              <a:t>épopées:Ce</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sont</a:t>
            </a:r>
            <a:r>
              <a:rPr lang="en-US" sz="2000" b="1" dirty="0" smtClean="0">
                <a:solidFill>
                  <a:schemeClr val="tx1"/>
                </a:solidFill>
                <a:latin typeface="+mj-lt"/>
                <a:ea typeface="+mj-ea"/>
                <a:cs typeface="+mj-cs"/>
              </a:rPr>
              <a:t> des </a:t>
            </a:r>
            <a:r>
              <a:rPr lang="en-US" sz="2000" b="1" dirty="0" err="1" smtClean="0">
                <a:solidFill>
                  <a:schemeClr val="tx1"/>
                </a:solidFill>
                <a:latin typeface="+mj-lt"/>
                <a:ea typeface="+mj-ea"/>
                <a:cs typeface="+mj-cs"/>
              </a:rPr>
              <a:t>poèmes</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distincts</a:t>
            </a:r>
            <a:r>
              <a:rPr lang="en-US" sz="2000" b="1" dirty="0" smtClean="0">
                <a:solidFill>
                  <a:schemeClr val="tx1"/>
                </a:solidFill>
                <a:latin typeface="+mj-lt"/>
                <a:ea typeface="+mj-ea"/>
                <a:cs typeface="+mj-cs"/>
              </a:rPr>
              <a:t> et indépendants.ils </a:t>
            </a:r>
            <a:r>
              <a:rPr lang="en-US" sz="2000" b="1" dirty="0" err="1" smtClean="0">
                <a:solidFill>
                  <a:schemeClr val="tx1"/>
                </a:solidFill>
                <a:latin typeface="+mj-lt"/>
                <a:ea typeface="+mj-ea"/>
                <a:cs typeface="+mj-cs"/>
              </a:rPr>
              <a:t>sont</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nés</a:t>
            </a:r>
            <a:r>
              <a:rPr lang="en-US" sz="2000" b="1" dirty="0" smtClean="0">
                <a:solidFill>
                  <a:schemeClr val="tx1"/>
                </a:solidFill>
                <a:latin typeface="+mj-lt"/>
                <a:ea typeface="+mj-ea"/>
                <a:cs typeface="+mj-cs"/>
              </a:rPr>
              <a:t> au </a:t>
            </a:r>
            <a:r>
              <a:rPr lang="en-US" sz="2000" b="1" dirty="0" err="1" smtClean="0">
                <a:solidFill>
                  <a:schemeClr val="tx1"/>
                </a:solidFill>
                <a:latin typeface="+mj-lt"/>
                <a:ea typeface="+mj-ea"/>
                <a:cs typeface="+mj-cs"/>
              </a:rPr>
              <a:t>Xième</a:t>
            </a:r>
            <a:r>
              <a:rPr lang="en-US" sz="2000" b="1" dirty="0" smtClean="0">
                <a:solidFill>
                  <a:schemeClr val="tx1"/>
                </a:solidFill>
                <a:latin typeface="+mj-lt"/>
                <a:ea typeface="+mj-ea"/>
                <a:cs typeface="+mj-cs"/>
              </a:rPr>
              <a:t> siècle  et</a:t>
            </a:r>
            <a:r>
              <a:rPr lang="ar-IQ" sz="2000" b="1" dirty="0" smtClean="0"/>
              <a:t/>
            </a:r>
            <a:br>
              <a:rPr lang="ar-IQ" sz="2000" b="1" dirty="0" smtClean="0"/>
            </a:br>
            <a:r>
              <a:rPr lang="en-US" sz="2000" b="1" dirty="0" err="1" smtClean="0">
                <a:solidFill>
                  <a:schemeClr val="tx1"/>
                </a:solidFill>
                <a:latin typeface="+mj-lt"/>
                <a:ea typeface="+mj-ea"/>
                <a:cs typeface="+mj-cs"/>
              </a:rPr>
              <a:t>fleurissent</a:t>
            </a:r>
            <a:r>
              <a:rPr lang="en-US" sz="2000" b="1" dirty="0" smtClean="0">
                <a:solidFill>
                  <a:schemeClr val="tx1"/>
                </a:solidFill>
                <a:latin typeface="+mj-lt"/>
                <a:ea typeface="+mj-ea"/>
                <a:cs typeface="+mj-cs"/>
              </a:rPr>
              <a:t> au XII </a:t>
            </a:r>
            <a:r>
              <a:rPr lang="en-US" sz="2000" b="1" dirty="0" err="1" smtClean="0">
                <a:solidFill>
                  <a:schemeClr val="tx1"/>
                </a:solidFill>
                <a:latin typeface="+mj-lt"/>
                <a:ea typeface="+mj-ea"/>
                <a:cs typeface="+mj-cs"/>
              </a:rPr>
              <a:t>ème</a:t>
            </a:r>
            <a:r>
              <a:rPr lang="en-US" sz="2000" b="1" dirty="0" smtClean="0">
                <a:solidFill>
                  <a:schemeClr val="tx1"/>
                </a:solidFill>
                <a:latin typeface="+mj-lt"/>
                <a:ea typeface="+mj-ea"/>
                <a:cs typeface="+mj-cs"/>
              </a:rPr>
              <a:t> siècle </a:t>
            </a:r>
            <a:r>
              <a:rPr lang="en-US" sz="2000" b="1" dirty="0" err="1" smtClean="0">
                <a:solidFill>
                  <a:schemeClr val="tx1"/>
                </a:solidFill>
                <a:latin typeface="+mj-lt"/>
                <a:ea typeface="+mj-ea"/>
                <a:cs typeface="+mj-cs"/>
              </a:rPr>
              <a:t>sous</a:t>
            </a:r>
            <a:r>
              <a:rPr lang="ar-IQ" sz="2000" b="1" dirty="0" smtClean="0">
                <a:solidFill>
                  <a:schemeClr val="tx1"/>
                </a:solidFill>
                <a:latin typeface="+mj-lt"/>
                <a:ea typeface="+mj-ea"/>
                <a:cs typeface="+mj-cs"/>
              </a:rPr>
              <a:t/>
            </a:r>
            <a:br>
              <a:rPr lang="ar-IQ" sz="2000" b="1" dirty="0" smtClean="0">
                <a:solidFill>
                  <a:schemeClr val="tx1"/>
                </a:solidFill>
                <a:latin typeface="+mj-lt"/>
                <a:ea typeface="+mj-ea"/>
                <a:cs typeface="+mj-cs"/>
              </a:rPr>
            </a:br>
            <a:r>
              <a:rPr lang="en-US" sz="2000" b="1" dirty="0" smtClean="0">
                <a:solidFill>
                  <a:schemeClr val="tx1"/>
                </a:solidFill>
                <a:latin typeface="+mj-lt"/>
                <a:ea typeface="+mj-ea"/>
                <a:cs typeface="+mj-cs"/>
              </a:rPr>
              <a:t>le nom des chansons de geste.ces chansons </a:t>
            </a:r>
            <a:r>
              <a:rPr lang="en-US" sz="2000" b="1" dirty="0" err="1" smtClean="0">
                <a:solidFill>
                  <a:schemeClr val="tx1"/>
                </a:solidFill>
                <a:latin typeface="+mj-lt"/>
                <a:ea typeface="+mj-ea"/>
                <a:cs typeface="+mj-cs"/>
              </a:rPr>
              <a:t>parlent</a:t>
            </a:r>
            <a:r>
              <a:rPr lang="en-US" sz="2000" b="1" dirty="0" smtClean="0">
                <a:solidFill>
                  <a:schemeClr val="tx1"/>
                </a:solidFill>
                <a:latin typeface="+mj-lt"/>
                <a:ea typeface="+mj-ea"/>
                <a:cs typeface="+mj-cs"/>
              </a:rPr>
              <a:t> et </a:t>
            </a:r>
            <a:r>
              <a:rPr lang="en-US" sz="2000" b="1" dirty="0" err="1" smtClean="0">
                <a:solidFill>
                  <a:schemeClr val="tx1"/>
                </a:solidFill>
                <a:latin typeface="+mj-lt"/>
                <a:ea typeface="+mj-ea"/>
                <a:cs typeface="+mj-cs"/>
              </a:rPr>
              <a:t>présentent</a:t>
            </a:r>
            <a:r>
              <a:rPr lang="en-US" sz="2000" b="1" dirty="0" smtClean="0">
                <a:solidFill>
                  <a:schemeClr val="tx1"/>
                </a:solidFill>
                <a:latin typeface="+mj-lt"/>
                <a:ea typeface="+mj-ea"/>
                <a:cs typeface="+mj-cs"/>
              </a:rPr>
              <a:t> la vie en </a:t>
            </a:r>
            <a:r>
              <a:rPr lang="ar-IQ" sz="2000" b="1" dirty="0" smtClean="0">
                <a:solidFill>
                  <a:schemeClr val="tx1"/>
                </a:solidFill>
                <a:latin typeface="+mj-lt"/>
                <a:ea typeface="+mj-ea"/>
                <a:cs typeface="+mj-cs"/>
              </a:rPr>
              <a:t/>
            </a:r>
            <a:br>
              <a:rPr lang="ar-IQ" sz="2000" b="1" dirty="0" smtClean="0">
                <a:solidFill>
                  <a:schemeClr val="tx1"/>
                </a:solidFill>
                <a:latin typeface="+mj-lt"/>
                <a:ea typeface="+mj-ea"/>
                <a:cs typeface="+mj-cs"/>
              </a:rPr>
            </a:br>
            <a:r>
              <a:rPr lang="ar-IQ" sz="2000" b="1" dirty="0" smtClean="0"/>
              <a:t/>
            </a:r>
            <a:br>
              <a:rPr lang="ar-IQ" sz="2000" b="1" dirty="0" smtClean="0"/>
            </a:br>
            <a:r>
              <a:rPr lang="en-US" sz="2000" b="1" dirty="0" err="1" smtClean="0">
                <a:solidFill>
                  <a:schemeClr val="tx1"/>
                </a:solidFill>
                <a:latin typeface="+mj-lt"/>
                <a:ea typeface="+mj-ea"/>
                <a:cs typeface="+mj-cs"/>
              </a:rPr>
              <a:t>Gaule</a:t>
            </a:r>
            <a:r>
              <a:rPr lang="en-US" sz="2000" b="1" dirty="0" smtClean="0">
                <a:solidFill>
                  <a:schemeClr val="tx1"/>
                </a:solidFill>
                <a:latin typeface="+mj-lt"/>
                <a:ea typeface="+mj-ea"/>
                <a:cs typeface="+mj-cs"/>
              </a:rPr>
              <a:t> au </a:t>
            </a:r>
            <a:r>
              <a:rPr lang="en-US" sz="2000" b="1" dirty="0" err="1" smtClean="0">
                <a:solidFill>
                  <a:schemeClr val="tx1"/>
                </a:solidFill>
                <a:latin typeface="+mj-lt"/>
                <a:ea typeface="+mj-ea"/>
                <a:cs typeface="+mj-cs"/>
              </a:rPr>
              <a:t>Moyen</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Age.Ces</a:t>
            </a:r>
            <a:r>
              <a:rPr lang="en-US" sz="2000" b="1" dirty="0" smtClean="0">
                <a:solidFill>
                  <a:schemeClr val="tx1"/>
                </a:solidFill>
                <a:latin typeface="+mj-lt"/>
                <a:ea typeface="+mj-ea"/>
                <a:cs typeface="+mj-cs"/>
              </a:rPr>
              <a:t> chansons </a:t>
            </a:r>
            <a:r>
              <a:rPr lang="en-US" sz="2000" b="1" dirty="0" err="1" smtClean="0">
                <a:solidFill>
                  <a:schemeClr val="tx1"/>
                </a:solidFill>
                <a:latin typeface="+mj-lt"/>
                <a:ea typeface="+mj-ea"/>
                <a:cs typeface="+mj-cs"/>
              </a:rPr>
              <a:t>sont</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rapportés</a:t>
            </a:r>
            <a:r>
              <a:rPr lang="en-US" sz="2000" b="1" dirty="0" smtClean="0">
                <a:solidFill>
                  <a:schemeClr val="tx1"/>
                </a:solidFill>
                <a:latin typeface="+mj-lt"/>
                <a:ea typeface="+mj-ea"/>
                <a:cs typeface="+mj-cs"/>
              </a:rPr>
              <a:t> par :</a:t>
            </a:r>
            <a:br>
              <a:rPr lang="en-US" sz="2000" b="1" dirty="0" smtClean="0">
                <a:solidFill>
                  <a:schemeClr val="tx1"/>
                </a:solidFill>
                <a:latin typeface="+mj-lt"/>
                <a:ea typeface="+mj-ea"/>
                <a:cs typeface="+mj-cs"/>
              </a:rPr>
            </a:br>
            <a:r>
              <a:rPr lang="ar-IQ" sz="2000" b="1" dirty="0" smtClean="0">
                <a:solidFill>
                  <a:schemeClr val="tx1"/>
                </a:solidFill>
                <a:latin typeface="+mj-lt"/>
                <a:ea typeface="+mj-ea"/>
                <a:cs typeface="+mj-cs"/>
              </a:rPr>
              <a:t/>
            </a:r>
            <a:br>
              <a:rPr lang="ar-IQ" sz="2000" b="1" dirty="0" smtClean="0">
                <a:solidFill>
                  <a:schemeClr val="tx1"/>
                </a:solidFill>
                <a:latin typeface="+mj-lt"/>
                <a:ea typeface="+mj-ea"/>
                <a:cs typeface="+mj-cs"/>
              </a:rPr>
            </a:br>
            <a:r>
              <a:rPr lang="en-US" sz="2000" b="1" dirty="0" smtClean="0"/>
              <a:t> 1.Les troubadours </a:t>
            </a:r>
            <a:r>
              <a:rPr lang="ar-IQ" sz="2000" b="1" dirty="0" smtClean="0">
                <a:solidFill>
                  <a:schemeClr val="tx1"/>
                </a:solidFill>
                <a:latin typeface="+mj-lt"/>
                <a:ea typeface="+mj-ea"/>
                <a:cs typeface="+mj-cs"/>
              </a:rPr>
              <a:t/>
            </a:r>
            <a:br>
              <a:rPr lang="ar-IQ" sz="2000" b="1" dirty="0" smtClean="0">
                <a:solidFill>
                  <a:schemeClr val="tx1"/>
                </a:solidFill>
                <a:latin typeface="+mj-lt"/>
                <a:ea typeface="+mj-ea"/>
                <a:cs typeface="+mj-cs"/>
              </a:rPr>
            </a:br>
            <a:r>
              <a:rPr lang="en-US" sz="2000" b="1" dirty="0" err="1" smtClean="0"/>
              <a:t>ils</a:t>
            </a:r>
            <a:r>
              <a:rPr lang="en-US" sz="2000" b="1" dirty="0" smtClean="0"/>
              <a:t> </a:t>
            </a:r>
            <a:r>
              <a:rPr lang="en-US" sz="2000" b="1" dirty="0" err="1" smtClean="0"/>
              <a:t>sont</a:t>
            </a:r>
            <a:r>
              <a:rPr lang="en-US" sz="2000" b="1" dirty="0" smtClean="0"/>
              <a:t> des </a:t>
            </a:r>
            <a:r>
              <a:rPr lang="en-US" sz="2000" b="1" dirty="0" err="1" smtClean="0"/>
              <a:t>poètes</a:t>
            </a:r>
            <a:r>
              <a:rPr lang="en-US" sz="2000" b="1" dirty="0" smtClean="0"/>
              <a:t> du </a:t>
            </a:r>
            <a:r>
              <a:rPr lang="en-US" sz="2000" b="1" dirty="0" err="1" smtClean="0"/>
              <a:t>sud</a:t>
            </a:r>
            <a:r>
              <a:rPr lang="en-US" sz="2000" b="1" dirty="0" smtClean="0"/>
              <a:t> </a:t>
            </a:r>
            <a:r>
              <a:rPr lang="en-US" sz="2000" b="1" dirty="0" err="1" smtClean="0"/>
              <a:t>dela</a:t>
            </a:r>
            <a:r>
              <a:rPr lang="en-US" sz="2000" b="1" dirty="0" smtClean="0"/>
              <a:t> France qui </a:t>
            </a:r>
            <a:r>
              <a:rPr lang="en-US" sz="2000" b="1" dirty="0" err="1" smtClean="0"/>
              <a:t>chantent</a:t>
            </a:r>
            <a:r>
              <a:rPr lang="en-US" sz="2000" b="1" dirty="0" smtClean="0"/>
              <a:t> les chansons  de </a:t>
            </a:r>
            <a:r>
              <a:rPr lang="en-US" sz="2000" b="1" dirty="0" err="1" smtClean="0"/>
              <a:t>gestes</a:t>
            </a:r>
            <a:r>
              <a:rPr lang="en-US" sz="2000" b="1" dirty="0" smtClean="0"/>
              <a:t> et les chansons </a:t>
            </a:r>
            <a:r>
              <a:rPr lang="en-US" sz="2000" b="1" dirty="0" err="1" smtClean="0"/>
              <a:t>courtoises</a:t>
            </a:r>
            <a:r>
              <a:rPr lang="en-US" sz="2000" b="1" dirty="0" smtClean="0"/>
              <a:t> avec </a:t>
            </a:r>
            <a:r>
              <a:rPr lang="en-US" sz="2000" b="1" dirty="0" err="1" smtClean="0"/>
              <a:t>dela</a:t>
            </a:r>
            <a:r>
              <a:rPr lang="en-US" sz="2000" b="1" dirty="0" smtClean="0"/>
              <a:t> </a:t>
            </a:r>
            <a:r>
              <a:rPr lang="en-US" sz="2000" b="1" dirty="0" err="1" smtClean="0"/>
              <a:t>musique</a:t>
            </a:r>
            <a:r>
              <a:rPr lang="en-US" sz="2000" b="1" dirty="0" smtClean="0"/>
              <a:t/>
            </a:r>
            <a:br>
              <a:rPr lang="en-US" sz="2000" b="1" dirty="0" smtClean="0"/>
            </a:br>
            <a:r>
              <a:rPr lang="ar-IQ" sz="2000" b="1" dirty="0" smtClean="0">
                <a:solidFill>
                  <a:schemeClr val="tx1"/>
                </a:solidFill>
                <a:latin typeface="+mj-lt"/>
                <a:ea typeface="+mj-ea"/>
                <a:cs typeface="+mj-cs"/>
              </a:rPr>
              <a:t/>
            </a:r>
            <a:br>
              <a:rPr lang="ar-IQ" sz="2000" b="1" dirty="0" smtClean="0">
                <a:solidFill>
                  <a:schemeClr val="tx1"/>
                </a:solidFill>
                <a:latin typeface="+mj-lt"/>
                <a:ea typeface="+mj-ea"/>
                <a:cs typeface="+mj-cs"/>
              </a:rPr>
            </a:br>
            <a:r>
              <a:rPr lang="en-US" sz="2000" b="1" dirty="0" smtClean="0">
                <a:solidFill>
                  <a:schemeClr val="tx1"/>
                </a:solidFill>
                <a:latin typeface="+mj-lt"/>
                <a:ea typeface="+mj-ea"/>
                <a:cs typeface="+mj-cs"/>
              </a:rPr>
              <a:t>2.Les </a:t>
            </a:r>
            <a:r>
              <a:rPr lang="en-US" sz="2000" b="1" dirty="0" err="1" smtClean="0">
                <a:solidFill>
                  <a:schemeClr val="tx1"/>
                </a:solidFill>
                <a:latin typeface="+mj-lt"/>
                <a:ea typeface="+mj-ea"/>
                <a:cs typeface="+mj-cs"/>
              </a:rPr>
              <a:t>trouvères:ils</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sont</a:t>
            </a:r>
            <a:r>
              <a:rPr lang="en-US" sz="2000" b="1" dirty="0" smtClean="0">
                <a:solidFill>
                  <a:schemeClr val="tx1"/>
                </a:solidFill>
                <a:latin typeface="+mj-lt"/>
                <a:ea typeface="+mj-ea"/>
                <a:cs typeface="+mj-cs"/>
              </a:rPr>
              <a:t> des </a:t>
            </a:r>
            <a:r>
              <a:rPr lang="en-US" sz="2000" b="1" dirty="0" err="1" smtClean="0">
                <a:solidFill>
                  <a:schemeClr val="tx1"/>
                </a:solidFill>
                <a:latin typeface="+mj-lt"/>
                <a:ea typeface="+mj-ea"/>
                <a:cs typeface="+mj-cs"/>
              </a:rPr>
              <a:t>poètes</a:t>
            </a:r>
            <a:r>
              <a:rPr lang="en-US" sz="2000" b="1" dirty="0" smtClean="0">
                <a:solidFill>
                  <a:schemeClr val="tx1"/>
                </a:solidFill>
                <a:latin typeface="+mj-lt"/>
                <a:ea typeface="+mj-ea"/>
                <a:cs typeface="+mj-cs"/>
              </a:rPr>
              <a:t> du </a:t>
            </a:r>
            <a:r>
              <a:rPr lang="en-US" sz="2000" b="1" dirty="0" err="1" smtClean="0">
                <a:solidFill>
                  <a:schemeClr val="tx1"/>
                </a:solidFill>
                <a:latin typeface="+mj-lt"/>
                <a:ea typeface="+mj-ea"/>
                <a:cs typeface="+mj-cs"/>
              </a:rPr>
              <a:t>nord</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dela</a:t>
            </a:r>
            <a:r>
              <a:rPr lang="en-US" sz="2000" b="1" dirty="0" smtClean="0">
                <a:solidFill>
                  <a:schemeClr val="tx1"/>
                </a:solidFill>
                <a:latin typeface="+mj-lt"/>
                <a:ea typeface="+mj-ea"/>
                <a:cs typeface="+mj-cs"/>
              </a:rPr>
              <a:t> </a:t>
            </a:r>
            <a:r>
              <a:rPr lang="en-US" sz="2000" b="1" dirty="0" smtClean="0">
                <a:solidFill>
                  <a:schemeClr val="tx1"/>
                </a:solidFill>
                <a:latin typeface="+mj-lt"/>
                <a:ea typeface="+mj-ea"/>
                <a:cs typeface="+mj-cs"/>
              </a:rPr>
              <a:t>France qui </a:t>
            </a:r>
            <a:r>
              <a:rPr lang="en-US" sz="2000" b="1" dirty="0" err="1" smtClean="0">
                <a:solidFill>
                  <a:schemeClr val="tx1"/>
                </a:solidFill>
                <a:latin typeface="+mj-lt"/>
                <a:ea typeface="+mj-ea"/>
                <a:cs typeface="+mj-cs"/>
              </a:rPr>
              <a:t>chantent</a:t>
            </a:r>
            <a:r>
              <a:rPr lang="en-US" sz="2000" b="1" dirty="0" smtClean="0">
                <a:solidFill>
                  <a:schemeClr val="tx1"/>
                </a:solidFill>
                <a:latin typeface="+mj-lt"/>
                <a:ea typeface="+mj-ea"/>
                <a:cs typeface="+mj-cs"/>
              </a:rPr>
              <a:t> les chansons </a:t>
            </a:r>
            <a:r>
              <a:rPr lang="en-US" sz="2000" b="1" dirty="0" err="1" smtClean="0">
                <a:solidFill>
                  <a:schemeClr val="tx1"/>
                </a:solidFill>
                <a:latin typeface="+mj-lt"/>
                <a:ea typeface="+mj-ea"/>
                <a:cs typeface="+mj-cs"/>
              </a:rPr>
              <a:t>courtoises</a:t>
            </a:r>
            <a:r>
              <a:rPr lang="en-US" sz="2000" b="1" dirty="0" smtClean="0">
                <a:solidFill>
                  <a:schemeClr val="tx1"/>
                </a:solidFill>
                <a:latin typeface="+mj-lt"/>
                <a:ea typeface="+mj-ea"/>
                <a:cs typeface="+mj-cs"/>
              </a:rPr>
              <a:t> avec </a:t>
            </a:r>
            <a:r>
              <a:rPr lang="en-US" sz="2000" b="1" dirty="0" err="1" smtClean="0">
                <a:solidFill>
                  <a:schemeClr val="tx1"/>
                </a:solidFill>
                <a:latin typeface="+mj-lt"/>
                <a:ea typeface="+mj-ea"/>
                <a:cs typeface="+mj-cs"/>
              </a:rPr>
              <a:t>dela</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musique</a:t>
            </a:r>
            <a:r>
              <a:rPr lang="en-US" sz="2000" b="1" smtClean="0">
                <a:solidFill>
                  <a:schemeClr val="tx1"/>
                </a:solidFill>
                <a:latin typeface="+mj-lt"/>
                <a:ea typeface="+mj-ea"/>
                <a:cs typeface="+mj-cs"/>
              </a:rPr>
              <a:t>.</a:t>
            </a:r>
            <a:r>
              <a:rPr lang="en-US" sz="2000" b="1" dirty="0" smtClean="0">
                <a:solidFill>
                  <a:schemeClr val="tx1"/>
                </a:solidFill>
                <a:latin typeface="+mj-lt"/>
                <a:ea typeface="+mj-ea"/>
                <a:cs typeface="+mj-cs"/>
              </a:rPr>
              <a:t/>
            </a:r>
            <a:br>
              <a:rPr lang="en-US" sz="2000" b="1" dirty="0" smtClean="0">
                <a:solidFill>
                  <a:schemeClr val="tx1"/>
                </a:solidFill>
                <a:latin typeface="+mj-lt"/>
                <a:ea typeface="+mj-ea"/>
                <a:cs typeface="+mj-cs"/>
              </a:rPr>
            </a:br>
            <a:r>
              <a:rPr lang="en-US" sz="2000" b="1" dirty="0" smtClean="0">
                <a:solidFill>
                  <a:schemeClr val="tx1"/>
                </a:solidFill>
                <a:latin typeface="+mj-lt"/>
                <a:ea typeface="+mj-ea"/>
                <a:cs typeface="+mj-cs"/>
              </a:rPr>
              <a:t/>
            </a:r>
            <a:br>
              <a:rPr lang="en-US" sz="2000" b="1" dirty="0" smtClean="0">
                <a:solidFill>
                  <a:schemeClr val="tx1"/>
                </a:solidFill>
                <a:latin typeface="+mj-lt"/>
                <a:ea typeface="+mj-ea"/>
                <a:cs typeface="+mj-cs"/>
              </a:rPr>
            </a:br>
            <a:r>
              <a:rPr lang="en-US" sz="2000" b="1" dirty="0" smtClean="0">
                <a:solidFill>
                  <a:schemeClr val="tx1"/>
                </a:solidFill>
                <a:latin typeface="+mj-lt"/>
                <a:ea typeface="+mj-ea"/>
                <a:cs typeface="+mj-cs"/>
              </a:rPr>
              <a:t>3.Les </a:t>
            </a:r>
            <a:r>
              <a:rPr lang="en-US" sz="2000" b="1" dirty="0" err="1" smtClean="0">
                <a:solidFill>
                  <a:schemeClr val="tx1"/>
                </a:solidFill>
                <a:latin typeface="+mj-lt"/>
                <a:ea typeface="+mj-ea"/>
                <a:cs typeface="+mj-cs"/>
              </a:rPr>
              <a:t>jongleurs:ils</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sont</a:t>
            </a:r>
            <a:r>
              <a:rPr lang="en-US" sz="2000" b="1" dirty="0" smtClean="0">
                <a:solidFill>
                  <a:schemeClr val="tx1"/>
                </a:solidFill>
                <a:latin typeface="+mj-lt"/>
                <a:ea typeface="+mj-ea"/>
                <a:cs typeface="+mj-cs"/>
              </a:rPr>
              <a:t> des </a:t>
            </a:r>
            <a:r>
              <a:rPr lang="en-US" sz="2000" b="1" dirty="0" err="1" smtClean="0">
                <a:solidFill>
                  <a:schemeClr val="tx1"/>
                </a:solidFill>
                <a:latin typeface="+mj-lt"/>
                <a:ea typeface="+mj-ea"/>
                <a:cs typeface="+mj-cs"/>
              </a:rPr>
              <a:t>personnes</a:t>
            </a:r>
            <a:r>
              <a:rPr lang="en-US" sz="2000" b="1" dirty="0" smtClean="0">
                <a:solidFill>
                  <a:schemeClr val="tx1"/>
                </a:solidFill>
                <a:latin typeface="+mj-lt"/>
                <a:ea typeface="+mj-ea"/>
                <a:cs typeface="+mj-cs"/>
              </a:rPr>
              <a:t> qui </a:t>
            </a:r>
            <a:r>
              <a:rPr lang="en-US" sz="2000" b="1" dirty="0" err="1" smtClean="0">
                <a:solidFill>
                  <a:schemeClr val="tx1"/>
                </a:solidFill>
                <a:latin typeface="+mj-lt"/>
                <a:ea typeface="+mj-ea"/>
                <a:cs typeface="+mj-cs"/>
              </a:rPr>
              <a:t>chantent</a:t>
            </a:r>
            <a:r>
              <a:rPr lang="en-US" sz="2000" b="1" dirty="0" smtClean="0">
                <a:solidFill>
                  <a:schemeClr val="tx1"/>
                </a:solidFill>
                <a:latin typeface="+mj-lt"/>
                <a:ea typeface="+mj-ea"/>
                <a:cs typeface="+mj-cs"/>
              </a:rPr>
              <a:t> les chansons de </a:t>
            </a:r>
            <a:r>
              <a:rPr lang="en-US" sz="2000" b="1" dirty="0" err="1" smtClean="0">
                <a:solidFill>
                  <a:schemeClr val="tx1"/>
                </a:solidFill>
                <a:latin typeface="+mj-lt"/>
                <a:ea typeface="+mj-ea"/>
                <a:cs typeface="+mj-cs"/>
              </a:rPr>
              <a:t>gestes</a:t>
            </a:r>
            <a:r>
              <a:rPr lang="en-US" sz="2000" b="1" dirty="0" smtClean="0">
                <a:solidFill>
                  <a:schemeClr val="tx1"/>
                </a:solidFill>
                <a:latin typeface="+mj-lt"/>
                <a:ea typeface="+mj-ea"/>
                <a:cs typeface="+mj-cs"/>
              </a:rPr>
              <a:t> et les chansons </a:t>
            </a:r>
            <a:r>
              <a:rPr lang="en-US" sz="2000" b="1" dirty="0" err="1" smtClean="0">
                <a:solidFill>
                  <a:schemeClr val="tx1"/>
                </a:solidFill>
                <a:latin typeface="+mj-lt"/>
                <a:ea typeface="+mj-ea"/>
                <a:cs typeface="+mj-cs"/>
              </a:rPr>
              <a:t>courtoises</a:t>
            </a:r>
            <a:r>
              <a:rPr lang="en-US" sz="2000" b="1" dirty="0" smtClean="0">
                <a:solidFill>
                  <a:schemeClr val="tx1"/>
                </a:solidFill>
                <a:latin typeface="+mj-lt"/>
                <a:ea typeface="+mj-ea"/>
                <a:cs typeface="+mj-cs"/>
              </a:rPr>
              <a:t> avec </a:t>
            </a:r>
            <a:r>
              <a:rPr lang="en-US" sz="2000" b="1" dirty="0" err="1" smtClean="0">
                <a:solidFill>
                  <a:schemeClr val="tx1"/>
                </a:solidFill>
                <a:latin typeface="+mj-lt"/>
                <a:ea typeface="+mj-ea"/>
                <a:cs typeface="+mj-cs"/>
              </a:rPr>
              <a:t>dela</a:t>
            </a:r>
            <a:r>
              <a:rPr lang="en-US" sz="2000" b="1" dirty="0" smtClean="0">
                <a:solidFill>
                  <a:schemeClr val="tx1"/>
                </a:solidFill>
                <a:latin typeface="+mj-lt"/>
                <a:ea typeface="+mj-ea"/>
                <a:cs typeface="+mj-cs"/>
              </a:rPr>
              <a:t> </a:t>
            </a:r>
            <a:r>
              <a:rPr lang="en-US" sz="2000" b="1" dirty="0" err="1" smtClean="0">
                <a:solidFill>
                  <a:schemeClr val="tx1"/>
                </a:solidFill>
                <a:latin typeface="+mj-lt"/>
                <a:ea typeface="+mj-ea"/>
                <a:cs typeface="+mj-cs"/>
              </a:rPr>
              <a:t>musiques</a:t>
            </a:r>
            <a:r>
              <a:rPr lang="en-US" sz="2000" b="1" dirty="0" smtClean="0">
                <a:solidFill>
                  <a:schemeClr val="tx1"/>
                </a:solidFill>
                <a:latin typeface="+mj-lt"/>
                <a:ea typeface="+mj-ea"/>
                <a:cs typeface="+mj-cs"/>
              </a:rPr>
              <a:t> et des </a:t>
            </a:r>
            <a:r>
              <a:rPr lang="en-US" sz="2000" b="1" dirty="0" err="1" smtClean="0">
                <a:solidFill>
                  <a:schemeClr val="tx1"/>
                </a:solidFill>
                <a:latin typeface="+mj-lt"/>
                <a:ea typeface="+mj-ea"/>
                <a:cs typeface="+mj-cs"/>
              </a:rPr>
              <a:t>gestes</a:t>
            </a:r>
            <a:r>
              <a:rPr lang="en-US" sz="2000" b="1" dirty="0" smtClean="0">
                <a:solidFill>
                  <a:schemeClr val="tx1"/>
                </a:solidFill>
                <a:latin typeface="+mj-lt"/>
                <a:ea typeface="+mj-ea"/>
                <a:cs typeface="+mj-cs"/>
              </a:rPr>
              <a:t>.</a:t>
            </a:r>
            <a:r>
              <a:rPr lang="en-US" sz="2000" b="1" dirty="0" smtClean="0">
                <a:solidFill>
                  <a:schemeClr val="tx1"/>
                </a:solidFill>
                <a:latin typeface="+mj-lt"/>
                <a:ea typeface="+mj-ea"/>
                <a:cs typeface="+mj-cs"/>
              </a:rPr>
              <a:t/>
            </a:r>
            <a:br>
              <a:rPr lang="en-US" sz="2000" b="1" dirty="0" smtClean="0">
                <a:solidFill>
                  <a:schemeClr val="tx1"/>
                </a:solidFill>
                <a:latin typeface="+mj-lt"/>
                <a:ea typeface="+mj-ea"/>
                <a:cs typeface="+mj-cs"/>
              </a:rPr>
            </a:br>
            <a:endParaRPr lang="ar-IQ" sz="2000" b="1" dirty="0"/>
          </a:p>
        </p:txBody>
      </p:sp>
      <p:sp>
        <p:nvSpPr>
          <p:cNvPr id="3" name="عنوان فرعي 2"/>
          <p:cNvSpPr>
            <a:spLocks noGrp="1"/>
          </p:cNvSpPr>
          <p:nvPr>
            <p:ph type="subTitle" idx="1"/>
          </p:nvPr>
        </p:nvSpPr>
        <p:spPr/>
        <p:txBody>
          <a:bodyPr/>
          <a:lstStyle/>
          <a:p>
            <a:endParaRPr lang="ar-IQ" sz="1600" dirty="0" smtClean="0"/>
          </a:p>
          <a:p>
            <a:endParaRPr lang="ar-IQ" sz="1600"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3</Words>
  <Application>Microsoft Office PowerPoint</Application>
  <PresentationFormat>عرض على الشاشة (3:4)‏</PresentationFormat>
  <Paragraphs>1</Paragraphs>
  <Slides>1</Slides>
  <Notes>0</Notes>
  <HiddenSlides>0</HiddenSlides>
  <MMClips>0</MMClips>
  <ScaleCrop>false</ScaleCrop>
  <HeadingPairs>
    <vt:vector size="4" baseType="variant">
      <vt:variant>
        <vt:lpstr>سمة</vt:lpstr>
      </vt:variant>
      <vt:variant>
        <vt:i4>1</vt:i4>
      </vt:variant>
      <vt:variant>
        <vt:lpstr>عناوين الشرائح</vt:lpstr>
      </vt:variant>
      <vt:variant>
        <vt:i4>1</vt:i4>
      </vt:variant>
    </vt:vector>
  </HeadingPairs>
  <TitlesOfParts>
    <vt:vector size="2" baseType="lpstr">
      <vt:lpstr>سمة Office</vt:lpstr>
      <vt:lpstr>3.La littérature épique Les épopées:Ce sont des poèmes distincts et indépendants.ils sont nés au Xième siècle  et fleurissent au XII ème siècle sous le nom des chansons de geste.ces chansons parlent et présentent la vie en   Gaule au Moyen Age.Ces chansons sont rapportés par :   1.Les troubadours  ils sont des poètes du sud dela France qui chantent les chansons  de gestes et les chansons courtoises avec dela musique  2.Les trouvères:ils sont des poètes du nord dela France qui chantent les chansons courtoises avec dela musique.  3.Les jongleurs:ils sont des personnes qui chantent les chansons de gestes et les chansons courtoises avec dela musiques et des gestes.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3.La littérature épique Les épopées:Ce sont des poèmes distincts et indépendants.ils sont nés au XI et fleurissent au XIIsous  le nom des chansons de geste.ces chansons sont rapportés par : 1.Les troubadours 2.Les trouvères 3.Les jongleurs </dc:title>
  <dc:creator>Hp</dc:creator>
  <cp:lastModifiedBy>Hp</cp:lastModifiedBy>
  <cp:revision>7</cp:revision>
  <dcterms:created xsi:type="dcterms:W3CDTF">2018-01-17T04:54:37Z</dcterms:created>
  <dcterms:modified xsi:type="dcterms:W3CDTF">2018-02-03T15:49:50Z</dcterms:modified>
</cp:coreProperties>
</file>