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5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396E47B0-F02E-4604-9E83-CE06A402E6D4}" type="datetimeFigureOut">
              <a:rPr lang="ar-IQ" smtClean="0"/>
              <a:pPr/>
              <a:t>18/05/1439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AA7496A-1941-40D5-B6FA-032BD65C1DE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96E47B0-F02E-4604-9E83-CE06A402E6D4}" type="datetimeFigureOut">
              <a:rPr lang="ar-IQ" smtClean="0"/>
              <a:pPr/>
              <a:t>18/05/1439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AA7496A-1941-40D5-B6FA-032BD65C1DE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96E47B0-F02E-4604-9E83-CE06A402E6D4}" type="datetimeFigureOut">
              <a:rPr lang="ar-IQ" smtClean="0"/>
              <a:pPr/>
              <a:t>18/05/1439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AA7496A-1941-40D5-B6FA-032BD65C1DE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96E47B0-F02E-4604-9E83-CE06A402E6D4}" type="datetimeFigureOut">
              <a:rPr lang="ar-IQ" smtClean="0"/>
              <a:pPr/>
              <a:t>18/05/1439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AA7496A-1941-40D5-B6FA-032BD65C1DE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96E47B0-F02E-4604-9E83-CE06A402E6D4}" type="datetimeFigureOut">
              <a:rPr lang="ar-IQ" smtClean="0"/>
              <a:pPr/>
              <a:t>18/05/1439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AA7496A-1941-40D5-B6FA-032BD65C1DE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396E47B0-F02E-4604-9E83-CE06A402E6D4}" type="datetimeFigureOut">
              <a:rPr lang="ar-IQ" smtClean="0"/>
              <a:pPr/>
              <a:t>18/05/1439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AA7496A-1941-40D5-B6FA-032BD65C1DE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396E47B0-F02E-4604-9E83-CE06A402E6D4}" type="datetimeFigureOut">
              <a:rPr lang="ar-IQ" smtClean="0"/>
              <a:pPr/>
              <a:t>18/05/1439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DAA7496A-1941-40D5-B6FA-032BD65C1DE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396E47B0-F02E-4604-9E83-CE06A402E6D4}" type="datetimeFigureOut">
              <a:rPr lang="ar-IQ" smtClean="0"/>
              <a:pPr/>
              <a:t>18/05/1439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DAA7496A-1941-40D5-B6FA-032BD65C1DE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96E47B0-F02E-4604-9E83-CE06A402E6D4}" type="datetimeFigureOut">
              <a:rPr lang="ar-IQ" smtClean="0"/>
              <a:pPr/>
              <a:t>18/05/1439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DAA7496A-1941-40D5-B6FA-032BD65C1DE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96E47B0-F02E-4604-9E83-CE06A402E6D4}" type="datetimeFigureOut">
              <a:rPr lang="ar-IQ" smtClean="0"/>
              <a:pPr/>
              <a:t>18/05/1439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AA7496A-1941-40D5-B6FA-032BD65C1DE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96E47B0-F02E-4604-9E83-CE06A402E6D4}" type="datetimeFigureOut">
              <a:rPr lang="ar-IQ" smtClean="0"/>
              <a:pPr/>
              <a:t>18/05/1439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AA7496A-1941-40D5-B6FA-032BD65C1DE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96E47B0-F02E-4604-9E83-CE06A402E6D4}" type="datetimeFigureOut">
              <a:rPr lang="ar-IQ" smtClean="0"/>
              <a:pPr/>
              <a:t>18/05/1439</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AA7496A-1941-40D5-B6FA-032BD65C1DE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pPr algn="l"/>
            <a:r>
              <a:rPr lang="en-US" sz="2200" b="1" i="1" u="sng" dirty="0" smtClean="0">
                <a:solidFill>
                  <a:schemeClr val="tx1"/>
                </a:solidFill>
                <a:latin typeface="+mj-lt"/>
                <a:ea typeface="+mj-ea"/>
              </a:rPr>
              <a:t>5.Lˋesprit </a:t>
            </a:r>
            <a:r>
              <a:rPr lang="en-US" sz="2200" b="1" i="1" u="sng" dirty="0" err="1" smtClean="0">
                <a:solidFill>
                  <a:schemeClr val="tx1"/>
                </a:solidFill>
                <a:latin typeface="+mj-lt"/>
                <a:ea typeface="+mj-ea"/>
              </a:rPr>
              <a:t>épique</a:t>
            </a:r>
            <a:r>
              <a:rPr lang="en-US" sz="2200" b="1" i="1" u="sng" dirty="0" smtClean="0">
                <a:solidFill>
                  <a:schemeClr val="tx1"/>
                </a:solidFill>
                <a:latin typeface="+mj-lt"/>
                <a:ea typeface="+mj-ea"/>
              </a:rPr>
              <a:t>  </a:t>
            </a:r>
            <a:r>
              <a:rPr lang="en-US" dirty="0" smtClean="0">
                <a:solidFill>
                  <a:schemeClr val="tx1"/>
                </a:solidFill>
              </a:rPr>
              <a:t>            </a:t>
            </a:r>
            <a:r>
              <a:rPr lang="en-US" dirty="0" smtClean="0">
                <a:solidFill>
                  <a:schemeClr val="tx1"/>
                </a:solidFill>
              </a:rPr>
              <a:t/>
            </a:r>
            <a:br>
              <a:rPr lang="en-US" dirty="0" smtClean="0">
                <a:solidFill>
                  <a:schemeClr val="tx1"/>
                </a:solidFill>
              </a:rPr>
            </a:br>
            <a:r>
              <a:rPr lang="en-US" dirty="0" smtClean="0">
                <a:solidFill>
                  <a:schemeClr val="tx1"/>
                </a:solidFill>
              </a:rPr>
              <a:t> </a:t>
            </a:r>
            <a:r>
              <a:rPr lang="en-US" sz="2000" b="1" dirty="0" err="1" smtClean="0">
                <a:solidFill>
                  <a:schemeClr val="tx1"/>
                </a:solidFill>
              </a:rPr>
              <a:t>Quelles</a:t>
            </a:r>
            <a:r>
              <a:rPr lang="en-US" sz="2000" b="1" dirty="0" smtClean="0">
                <a:solidFill>
                  <a:schemeClr val="tx1"/>
                </a:solidFill>
              </a:rPr>
              <a:t> </a:t>
            </a:r>
            <a:r>
              <a:rPr lang="en-US" sz="2000" b="1" dirty="0" err="1" smtClean="0">
                <a:solidFill>
                  <a:schemeClr val="tx1"/>
                </a:solidFill>
              </a:rPr>
              <a:t>sont</a:t>
            </a:r>
            <a:r>
              <a:rPr lang="en-US" sz="2000" b="1" dirty="0" smtClean="0">
                <a:solidFill>
                  <a:schemeClr val="tx1"/>
                </a:solidFill>
              </a:rPr>
              <a:t> les </a:t>
            </a:r>
            <a:r>
              <a:rPr lang="en-US" sz="2000" b="1" dirty="0" err="1" smtClean="0">
                <a:solidFill>
                  <a:schemeClr val="tx1"/>
                </a:solidFill>
                <a:latin typeface="+mj-lt"/>
                <a:ea typeface="+mj-ea"/>
              </a:rPr>
              <a:t>caractéristiques</a:t>
            </a:r>
            <a:r>
              <a:rPr lang="en-US" sz="2000" b="1" dirty="0" smtClean="0">
                <a:solidFill>
                  <a:schemeClr val="tx1"/>
                </a:solidFill>
                <a:latin typeface="+mj-lt"/>
                <a:ea typeface="+mj-ea"/>
              </a:rPr>
              <a:t> </a:t>
            </a:r>
            <a:r>
              <a:rPr lang="en-US" sz="2000" b="1" dirty="0" err="1" smtClean="0">
                <a:solidFill>
                  <a:schemeClr val="tx1"/>
                </a:solidFill>
                <a:latin typeface="+mj-lt"/>
                <a:ea typeface="+mj-ea"/>
              </a:rPr>
              <a:t>delˋésprit</a:t>
            </a:r>
            <a:r>
              <a:rPr lang="en-US" sz="2000" b="1" dirty="0" smtClean="0">
                <a:solidFill>
                  <a:schemeClr val="tx1"/>
                </a:solidFill>
                <a:latin typeface="+mj-lt"/>
                <a:ea typeface="+mj-ea"/>
              </a:rPr>
              <a:t> </a:t>
            </a:r>
            <a:r>
              <a:rPr lang="en-US" sz="2000" b="1" dirty="0" err="1" smtClean="0">
                <a:solidFill>
                  <a:schemeClr val="tx1"/>
                </a:solidFill>
                <a:latin typeface="+mj-lt"/>
                <a:ea typeface="+mj-ea"/>
              </a:rPr>
              <a:t>épique</a:t>
            </a:r>
            <a:r>
              <a:rPr lang="en-US" sz="2000" b="1" dirty="0" smtClean="0">
                <a:solidFill>
                  <a:schemeClr val="tx1"/>
                </a:solidFill>
                <a:latin typeface="+mj-lt"/>
                <a:ea typeface="+mj-ea"/>
              </a:rPr>
              <a:t>?</a:t>
            </a:r>
            <a:br>
              <a:rPr lang="en-US" sz="2000" b="1" dirty="0" smtClean="0">
                <a:solidFill>
                  <a:schemeClr val="tx1"/>
                </a:solidFill>
                <a:latin typeface="+mj-lt"/>
                <a:ea typeface="+mj-ea"/>
              </a:rPr>
            </a:br>
            <a:r>
              <a:rPr lang="ar-IQ" sz="2000" b="1" dirty="0" smtClean="0">
                <a:solidFill>
                  <a:schemeClr val="tx1"/>
                </a:solidFill>
                <a:latin typeface="+mj-lt"/>
                <a:ea typeface="+mj-ea"/>
              </a:rPr>
              <a:t/>
            </a:r>
            <a:br>
              <a:rPr lang="ar-IQ" sz="2000" b="1" dirty="0" smtClean="0">
                <a:solidFill>
                  <a:schemeClr val="tx1"/>
                </a:solidFill>
                <a:latin typeface="+mj-lt"/>
                <a:ea typeface="+mj-ea"/>
              </a:rPr>
            </a:br>
            <a:r>
              <a:rPr lang="en-US" sz="2000" b="1" dirty="0" err="1" smtClean="0">
                <a:solidFill>
                  <a:schemeClr val="tx1"/>
                </a:solidFill>
                <a:latin typeface="+mj-lt"/>
                <a:ea typeface="+mj-ea"/>
              </a:rPr>
              <a:t>Quels</a:t>
            </a:r>
            <a:r>
              <a:rPr lang="en-US" sz="2000" b="1" dirty="0" smtClean="0">
                <a:solidFill>
                  <a:schemeClr val="tx1"/>
                </a:solidFill>
                <a:latin typeface="+mj-lt"/>
                <a:ea typeface="+mj-ea"/>
              </a:rPr>
              <a:t> </a:t>
            </a:r>
            <a:r>
              <a:rPr lang="en-US" sz="2000" b="1" dirty="0" err="1" smtClean="0">
                <a:solidFill>
                  <a:schemeClr val="tx1"/>
                </a:solidFill>
                <a:latin typeface="+mj-lt"/>
                <a:ea typeface="+mj-ea"/>
              </a:rPr>
              <a:t>sont</a:t>
            </a:r>
            <a:r>
              <a:rPr lang="en-US" sz="2000" b="1" dirty="0" smtClean="0">
                <a:solidFill>
                  <a:schemeClr val="tx1"/>
                </a:solidFill>
                <a:latin typeface="+mj-lt"/>
                <a:ea typeface="+mj-ea"/>
              </a:rPr>
              <a:t> les motifs </a:t>
            </a:r>
            <a:r>
              <a:rPr lang="en-US" sz="2000" b="1" dirty="0" err="1" smtClean="0">
                <a:solidFill>
                  <a:schemeClr val="tx1"/>
                </a:solidFill>
                <a:latin typeface="+mj-lt"/>
                <a:ea typeface="+mj-ea"/>
              </a:rPr>
              <a:t>humains</a:t>
            </a:r>
            <a:r>
              <a:rPr lang="en-US" sz="2000" b="1" dirty="0" smtClean="0">
                <a:solidFill>
                  <a:schemeClr val="tx1"/>
                </a:solidFill>
                <a:latin typeface="+mj-lt"/>
                <a:ea typeface="+mj-ea"/>
              </a:rPr>
              <a:t> </a:t>
            </a:r>
            <a:r>
              <a:rPr lang="en-US" sz="2000" b="1" dirty="0" err="1" smtClean="0">
                <a:solidFill>
                  <a:schemeClr val="tx1"/>
                </a:solidFill>
                <a:latin typeface="+mj-lt"/>
                <a:ea typeface="+mj-ea"/>
              </a:rPr>
              <a:t>delˋesprit</a:t>
            </a:r>
            <a:r>
              <a:rPr lang="en-US" sz="2000" b="1" dirty="0" smtClean="0">
                <a:solidFill>
                  <a:schemeClr val="tx1"/>
                </a:solidFill>
                <a:latin typeface="+mj-lt"/>
                <a:ea typeface="+mj-ea"/>
              </a:rPr>
              <a:t> </a:t>
            </a:r>
            <a:r>
              <a:rPr lang="en-US" sz="2000" b="1" dirty="0" err="1" smtClean="0">
                <a:solidFill>
                  <a:schemeClr val="tx1"/>
                </a:solidFill>
                <a:latin typeface="+mj-lt"/>
                <a:ea typeface="+mj-ea"/>
              </a:rPr>
              <a:t>épique</a:t>
            </a:r>
            <a:r>
              <a:rPr lang="en-US" sz="2000" b="1" dirty="0" smtClean="0">
                <a:solidFill>
                  <a:schemeClr val="tx1"/>
                </a:solidFill>
                <a:latin typeface="+mj-lt"/>
                <a:ea typeface="+mj-ea"/>
              </a:rPr>
              <a:t>?</a:t>
            </a:r>
            <a:br>
              <a:rPr lang="en-US" sz="2000" b="1" dirty="0" smtClean="0">
                <a:solidFill>
                  <a:schemeClr val="tx1"/>
                </a:solidFill>
                <a:latin typeface="+mj-lt"/>
                <a:ea typeface="+mj-ea"/>
              </a:rPr>
            </a:br>
            <a:r>
              <a:rPr lang="ar-IQ" sz="2000" b="1" dirty="0" smtClean="0">
                <a:solidFill>
                  <a:schemeClr val="tx1"/>
                </a:solidFill>
                <a:latin typeface="+mj-lt"/>
                <a:ea typeface="+mj-ea"/>
              </a:rPr>
              <a:t/>
            </a:r>
            <a:br>
              <a:rPr lang="ar-IQ" sz="2000" b="1" dirty="0" smtClean="0">
                <a:solidFill>
                  <a:schemeClr val="tx1"/>
                </a:solidFill>
                <a:latin typeface="+mj-lt"/>
                <a:ea typeface="+mj-ea"/>
              </a:rPr>
            </a:br>
            <a:r>
              <a:rPr lang="ar-IQ" sz="2000" b="1" dirty="0" smtClean="0"/>
              <a:t/>
            </a:r>
            <a:br>
              <a:rPr lang="ar-IQ" sz="2000" b="1" dirty="0" smtClean="0"/>
            </a:br>
            <a:r>
              <a:rPr lang="en-US" sz="2000" b="1" dirty="0" err="1" smtClean="0">
                <a:solidFill>
                  <a:schemeClr val="tx1"/>
                </a:solidFill>
                <a:latin typeface="+mj-lt"/>
                <a:ea typeface="+mj-ea"/>
              </a:rPr>
              <a:t>Où</a:t>
            </a:r>
            <a:r>
              <a:rPr lang="en-US" sz="2000" b="1" dirty="0" smtClean="0">
                <a:solidFill>
                  <a:schemeClr val="tx1"/>
                </a:solidFill>
                <a:latin typeface="+mj-lt"/>
                <a:ea typeface="+mj-ea"/>
              </a:rPr>
              <a:t> se </a:t>
            </a:r>
            <a:r>
              <a:rPr lang="en-US" sz="2000" b="1" dirty="0" err="1" smtClean="0">
                <a:solidFill>
                  <a:schemeClr val="tx1"/>
                </a:solidFill>
                <a:latin typeface="+mj-lt"/>
                <a:ea typeface="+mj-ea"/>
              </a:rPr>
              <a:t>trouve</a:t>
            </a:r>
            <a:r>
              <a:rPr lang="en-US" sz="2000" b="1" dirty="0" smtClean="0">
                <a:solidFill>
                  <a:schemeClr val="tx1"/>
                </a:solidFill>
                <a:latin typeface="+mj-lt"/>
                <a:ea typeface="+mj-ea"/>
              </a:rPr>
              <a:t> la grandeur </a:t>
            </a:r>
            <a:r>
              <a:rPr lang="en-US" sz="2000" b="1" dirty="0" err="1" smtClean="0">
                <a:solidFill>
                  <a:schemeClr val="tx1"/>
                </a:solidFill>
                <a:latin typeface="+mj-lt"/>
                <a:ea typeface="+mj-ea"/>
              </a:rPr>
              <a:t>delˋesprit</a:t>
            </a:r>
            <a:r>
              <a:rPr lang="en-US" sz="2000" b="1" dirty="0" smtClean="0">
                <a:solidFill>
                  <a:schemeClr val="tx1"/>
                </a:solidFill>
                <a:latin typeface="+mj-lt"/>
                <a:ea typeface="+mj-ea"/>
              </a:rPr>
              <a:t> </a:t>
            </a:r>
            <a:r>
              <a:rPr lang="en-US" sz="2000" b="1" dirty="0" err="1" smtClean="0">
                <a:solidFill>
                  <a:schemeClr val="tx1"/>
                </a:solidFill>
                <a:latin typeface="+mj-lt"/>
                <a:ea typeface="+mj-ea"/>
              </a:rPr>
              <a:t>épique</a:t>
            </a:r>
            <a:r>
              <a:rPr lang="en-US" sz="2000" b="1" dirty="0" smtClean="0">
                <a:solidFill>
                  <a:schemeClr val="tx1"/>
                </a:solidFill>
                <a:latin typeface="+mj-lt"/>
                <a:ea typeface="+mj-ea"/>
              </a:rPr>
              <a:t>?</a:t>
            </a:r>
            <a:br>
              <a:rPr lang="en-US" sz="2000" b="1" dirty="0" smtClean="0">
                <a:solidFill>
                  <a:schemeClr val="tx1"/>
                </a:solidFill>
                <a:latin typeface="+mj-lt"/>
                <a:ea typeface="+mj-ea"/>
              </a:rPr>
            </a:br>
            <a:r>
              <a:rPr lang="en-US" sz="2000" b="1" dirty="0" smtClean="0">
                <a:solidFill>
                  <a:schemeClr val="tx1"/>
                </a:solidFill>
                <a:latin typeface="+mj-lt"/>
                <a:ea typeface="+mj-ea"/>
              </a:rPr>
              <a:t>1.Ce </a:t>
            </a:r>
            <a:r>
              <a:rPr lang="en-US" sz="2000" b="1" dirty="0" err="1" smtClean="0">
                <a:solidFill>
                  <a:schemeClr val="tx1"/>
                </a:solidFill>
                <a:latin typeface="+mj-lt"/>
                <a:ea typeface="+mj-ea"/>
              </a:rPr>
              <a:t>sont</a:t>
            </a:r>
            <a:r>
              <a:rPr lang="en-US" sz="2000" b="1" dirty="0" smtClean="0">
                <a:solidFill>
                  <a:schemeClr val="tx1"/>
                </a:solidFill>
                <a:latin typeface="+mj-lt"/>
                <a:ea typeface="+mj-ea"/>
              </a:rPr>
              <a:t> des chevaliers </a:t>
            </a:r>
            <a:r>
              <a:rPr lang="en-US" sz="2000" b="1" dirty="0" err="1" smtClean="0">
                <a:solidFill>
                  <a:schemeClr val="tx1"/>
                </a:solidFill>
                <a:latin typeface="+mj-lt"/>
                <a:ea typeface="+mj-ea"/>
              </a:rPr>
              <a:t>dˊexploits</a:t>
            </a:r>
            <a:r>
              <a:rPr lang="en-US" sz="2000" b="1" dirty="0" smtClean="0">
                <a:solidFill>
                  <a:schemeClr val="tx1"/>
                </a:solidFill>
                <a:latin typeface="+mj-lt"/>
                <a:ea typeface="+mj-ea"/>
              </a:rPr>
              <a:t> et de </a:t>
            </a:r>
            <a:r>
              <a:rPr lang="en-US" sz="2000" b="1" dirty="0" err="1" smtClean="0">
                <a:solidFill>
                  <a:schemeClr val="tx1"/>
                </a:solidFill>
                <a:latin typeface="+mj-lt"/>
                <a:ea typeface="+mj-ea"/>
              </a:rPr>
              <a:t>coœur</a:t>
            </a:r>
            <a:r>
              <a:rPr lang="en-US" sz="2000" b="1" dirty="0" smtClean="0">
                <a:solidFill>
                  <a:schemeClr val="tx1"/>
                </a:solidFill>
                <a:latin typeface="+mj-lt"/>
                <a:ea typeface="+mj-ea"/>
              </a:rPr>
              <a:t> </a:t>
            </a:r>
            <a:r>
              <a:rPr lang="en-US" sz="2000" b="1" dirty="0" err="1" smtClean="0">
                <a:solidFill>
                  <a:schemeClr val="tx1"/>
                </a:solidFill>
                <a:latin typeface="+mj-lt"/>
                <a:ea typeface="+mj-ea"/>
              </a:rPr>
              <a:t>aussi</a:t>
            </a:r>
            <a:r>
              <a:rPr lang="en-US" sz="2000" b="1" dirty="0" smtClean="0">
                <a:solidFill>
                  <a:schemeClr val="tx1"/>
                </a:solidFill>
                <a:latin typeface="+mj-lt"/>
                <a:ea typeface="+mj-ea"/>
              </a:rPr>
              <a:t>.</a:t>
            </a:r>
            <a:br>
              <a:rPr lang="en-US" sz="2000" b="1" dirty="0" smtClean="0">
                <a:solidFill>
                  <a:schemeClr val="tx1"/>
                </a:solidFill>
                <a:latin typeface="+mj-lt"/>
                <a:ea typeface="+mj-ea"/>
              </a:rPr>
            </a:br>
            <a:r>
              <a:rPr lang="en-US" sz="2000" b="1" dirty="0" smtClean="0"/>
              <a:t>2.Ils </a:t>
            </a:r>
            <a:r>
              <a:rPr lang="en-US" sz="2000" b="1" dirty="0" err="1" smtClean="0"/>
              <a:t>mènent</a:t>
            </a:r>
            <a:r>
              <a:rPr lang="en-US" sz="2000" b="1" dirty="0" smtClean="0"/>
              <a:t> </a:t>
            </a:r>
            <a:r>
              <a:rPr lang="en-US" sz="2000" b="1" dirty="0" err="1" smtClean="0"/>
              <a:t>une</a:t>
            </a:r>
            <a:r>
              <a:rPr lang="en-US" sz="2000" b="1" dirty="0" smtClean="0"/>
              <a:t> vie active et </a:t>
            </a:r>
            <a:r>
              <a:rPr lang="en-US" sz="2000" b="1" dirty="0" err="1" smtClean="0"/>
              <a:t>héroïque</a:t>
            </a:r>
            <a:r>
              <a:rPr lang="en-US" sz="2000" b="1" dirty="0" smtClean="0"/>
              <a:t>.</a:t>
            </a:r>
            <a:br>
              <a:rPr lang="en-US" sz="2000" b="1" dirty="0" smtClean="0"/>
            </a:br>
            <a:r>
              <a:rPr lang="en-US" sz="2000" b="1" dirty="0" smtClean="0"/>
              <a:t>3.ils </a:t>
            </a:r>
            <a:r>
              <a:rPr lang="en-US" sz="2000" b="1" dirty="0" err="1" smtClean="0"/>
              <a:t>courent</a:t>
            </a:r>
            <a:r>
              <a:rPr lang="en-US" sz="2000" b="1" dirty="0" smtClean="0"/>
              <a:t> le danger avec tout </a:t>
            </a:r>
            <a:r>
              <a:rPr lang="en-US" sz="2000" b="1" dirty="0" err="1" smtClean="0"/>
              <a:t>leur</a:t>
            </a:r>
            <a:r>
              <a:rPr lang="en-US" sz="2000" b="1" dirty="0" smtClean="0"/>
              <a:t> </a:t>
            </a:r>
            <a:r>
              <a:rPr lang="en-US" sz="2000" b="1" dirty="0" err="1" smtClean="0"/>
              <a:t>enthousiasme</a:t>
            </a:r>
            <a:r>
              <a:rPr lang="en-US" sz="2000" b="1" dirty="0" smtClean="0"/>
              <a:t>.</a:t>
            </a:r>
            <a:br>
              <a:rPr lang="en-US" sz="2000" b="1" dirty="0" smtClean="0"/>
            </a:br>
            <a:r>
              <a:rPr lang="en-US" sz="2000" b="1" dirty="0" smtClean="0"/>
              <a:t>4.Ils </a:t>
            </a:r>
            <a:r>
              <a:rPr lang="en-US" sz="2000" b="1" dirty="0" err="1" smtClean="0"/>
              <a:t>ignorent</a:t>
            </a:r>
            <a:r>
              <a:rPr lang="en-US" sz="2000" b="1" dirty="0" smtClean="0"/>
              <a:t> le </a:t>
            </a:r>
            <a:r>
              <a:rPr lang="en-US" sz="2000" b="1" dirty="0" err="1" smtClean="0"/>
              <a:t>repos.a</a:t>
            </a:r>
            <a:r>
              <a:rPr lang="en-US" sz="2000" b="1" dirty="0" smtClean="0"/>
              <a:t> cheval </a:t>
            </a:r>
            <a:r>
              <a:rPr lang="en-US" sz="2000" b="1" dirty="0" err="1" smtClean="0"/>
              <a:t>toujours</a:t>
            </a:r>
            <a:r>
              <a:rPr lang="en-US" sz="2000" b="1" dirty="0" smtClean="0"/>
              <a:t>.</a:t>
            </a:r>
            <a:br>
              <a:rPr lang="en-US" sz="2000" b="1" dirty="0" smtClean="0"/>
            </a:br>
            <a:r>
              <a:rPr lang="en-US" sz="2000" b="1" dirty="0" smtClean="0"/>
              <a:t>5.Ils ne </a:t>
            </a:r>
            <a:r>
              <a:rPr lang="en-US" sz="2000" b="1" dirty="0" err="1" smtClean="0"/>
              <a:t>sˊattardent</a:t>
            </a:r>
            <a:r>
              <a:rPr lang="en-US" sz="2000" b="1" dirty="0" smtClean="0"/>
              <a:t> pas aux sentiments qui </a:t>
            </a:r>
            <a:r>
              <a:rPr lang="en-US" sz="2000" b="1" dirty="0" err="1" smtClean="0"/>
              <a:t>peuvent</a:t>
            </a:r>
            <a:r>
              <a:rPr lang="en-US" sz="2000" b="1" dirty="0" smtClean="0"/>
              <a:t> </a:t>
            </a:r>
            <a:r>
              <a:rPr lang="en-US" sz="2000" b="1" dirty="0" err="1" smtClean="0"/>
              <a:t>affaiblir</a:t>
            </a:r>
            <a:r>
              <a:rPr lang="en-US" sz="2000" b="1" dirty="0" smtClean="0"/>
              <a:t> </a:t>
            </a:r>
            <a:r>
              <a:rPr lang="en-US" sz="2000" b="1" dirty="0" err="1" smtClean="0"/>
              <a:t>leur</a:t>
            </a:r>
            <a:r>
              <a:rPr lang="en-US" sz="2000" b="1" dirty="0" smtClean="0"/>
              <a:t> </a:t>
            </a:r>
            <a:r>
              <a:rPr lang="en-US" sz="2000" b="1" dirty="0" err="1" smtClean="0"/>
              <a:t>ardeur</a:t>
            </a:r>
            <a:r>
              <a:rPr lang="en-US" sz="2000" b="1" dirty="0" smtClean="0"/>
              <a:t>.</a:t>
            </a:r>
            <a:br>
              <a:rPr lang="en-US" sz="2000" b="1" dirty="0" smtClean="0"/>
            </a:br>
            <a:r>
              <a:rPr lang="en-US" sz="2000" b="1" dirty="0" smtClean="0"/>
              <a:t>6.Ce </a:t>
            </a:r>
            <a:r>
              <a:rPr lang="en-US" sz="2000" b="1" dirty="0" err="1" smtClean="0"/>
              <a:t>sont</a:t>
            </a:r>
            <a:r>
              <a:rPr lang="en-US" sz="2000" b="1" dirty="0" smtClean="0"/>
              <a:t> des chevaliers au service de </a:t>
            </a:r>
            <a:r>
              <a:rPr lang="en-US" sz="2000" b="1" dirty="0" err="1" smtClean="0"/>
              <a:t>Dieu</a:t>
            </a:r>
            <a:r>
              <a:rPr lang="en-US" sz="2000" b="1" dirty="0" smtClean="0"/>
              <a:t> ,du </a:t>
            </a:r>
            <a:r>
              <a:rPr lang="en-US" sz="2000" b="1" dirty="0" err="1" smtClean="0"/>
              <a:t>roi</a:t>
            </a:r>
            <a:r>
              <a:rPr lang="en-US" sz="2000" b="1" dirty="0" smtClean="0"/>
              <a:t> et du pays.</a:t>
            </a:r>
            <a:br>
              <a:rPr lang="en-US" sz="2000" b="1" dirty="0" smtClean="0"/>
            </a:br>
            <a:r>
              <a:rPr lang="en-US" sz="2000" b="1" dirty="0" smtClean="0"/>
              <a:t>7.ils </a:t>
            </a:r>
            <a:r>
              <a:rPr lang="en-US" sz="2000" b="1" dirty="0" err="1" smtClean="0"/>
              <a:t>sacrificent</a:t>
            </a:r>
            <a:r>
              <a:rPr lang="en-US" sz="2000" b="1" dirty="0" smtClean="0"/>
              <a:t> </a:t>
            </a:r>
            <a:r>
              <a:rPr lang="en-US" sz="2000" b="1" dirty="0" err="1" smtClean="0"/>
              <a:t>leur</a:t>
            </a:r>
            <a:r>
              <a:rPr lang="en-US" sz="2000" b="1" dirty="0" smtClean="0"/>
              <a:t> vie pour des motifs </a:t>
            </a:r>
            <a:r>
              <a:rPr lang="en-US" sz="2000" b="1" dirty="0" err="1" smtClean="0"/>
              <a:t>humains</a:t>
            </a:r>
            <a:r>
              <a:rPr lang="en-US" sz="2000" b="1" dirty="0" smtClean="0"/>
              <a:t> et </a:t>
            </a:r>
            <a:r>
              <a:rPr lang="en-US" sz="2000" b="1" dirty="0" err="1" smtClean="0"/>
              <a:t>religieux</a:t>
            </a:r>
            <a:r>
              <a:rPr lang="en-US" sz="2000" b="1" dirty="0" smtClean="0"/>
              <a:t>.</a:t>
            </a:r>
            <a:br>
              <a:rPr lang="en-US" sz="2000" b="1" dirty="0" smtClean="0"/>
            </a:br>
            <a:r>
              <a:rPr lang="en-US" sz="2000" b="1" dirty="0" smtClean="0"/>
              <a:t>8.ils </a:t>
            </a:r>
            <a:r>
              <a:rPr lang="en-US" sz="2000" b="1" dirty="0" err="1" smtClean="0"/>
              <a:t>cherchent</a:t>
            </a:r>
            <a:r>
              <a:rPr lang="en-US" sz="2000" b="1" dirty="0" smtClean="0"/>
              <a:t> </a:t>
            </a:r>
            <a:r>
              <a:rPr lang="en-US" sz="2000" b="1" dirty="0" err="1" smtClean="0"/>
              <a:t>leur</a:t>
            </a:r>
            <a:r>
              <a:rPr lang="en-US" sz="2000" b="1" dirty="0" smtClean="0"/>
              <a:t> </a:t>
            </a:r>
            <a:r>
              <a:rPr lang="en-US" sz="2000" b="1" dirty="0" err="1" smtClean="0"/>
              <a:t>goloire</a:t>
            </a:r>
            <a:r>
              <a:rPr lang="en-US" sz="2000" b="1" dirty="0" smtClean="0"/>
              <a:t> par </a:t>
            </a:r>
            <a:r>
              <a:rPr lang="en-US" sz="2000" b="1" dirty="0" err="1" smtClean="0"/>
              <a:t>lˊépée</a:t>
            </a:r>
            <a:r>
              <a:rPr lang="en-US" sz="2000" b="1" dirty="0" smtClean="0"/>
              <a:t>.</a:t>
            </a:r>
            <a:br>
              <a:rPr lang="en-US" sz="2000" b="1" dirty="0" smtClean="0"/>
            </a:br>
            <a:r>
              <a:rPr lang="en-US" sz="2000" b="1" dirty="0" smtClean="0"/>
              <a:t>9.la </a:t>
            </a:r>
            <a:r>
              <a:rPr lang="en-US" sz="2000" b="1" dirty="0" err="1" smtClean="0"/>
              <a:t>france</a:t>
            </a:r>
            <a:r>
              <a:rPr lang="en-US" sz="2000" b="1" dirty="0" smtClean="0"/>
              <a:t> </a:t>
            </a:r>
            <a:r>
              <a:rPr lang="en-US" sz="2000" b="1" dirty="0" err="1" smtClean="0"/>
              <a:t>offre</a:t>
            </a:r>
            <a:r>
              <a:rPr lang="en-US" sz="2000" b="1" dirty="0" smtClean="0"/>
              <a:t> au monde </a:t>
            </a:r>
            <a:r>
              <a:rPr lang="en-US" sz="2000" b="1" dirty="0" err="1" smtClean="0"/>
              <a:t>lˊidéal</a:t>
            </a:r>
            <a:r>
              <a:rPr lang="en-US" sz="2000" b="1" dirty="0" smtClean="0"/>
              <a:t> des </a:t>
            </a:r>
            <a:r>
              <a:rPr lang="en-US" sz="2000" b="1" dirty="0" err="1" smtClean="0"/>
              <a:t>épopées</a:t>
            </a:r>
            <a:r>
              <a:rPr lang="en-US" sz="2000" b="1" dirty="0" smtClean="0"/>
              <a:t> qui </a:t>
            </a:r>
            <a:r>
              <a:rPr lang="en-US" sz="2000" b="1" dirty="0" err="1" smtClean="0"/>
              <a:t>deviennent</a:t>
            </a:r>
            <a:r>
              <a:rPr lang="en-US" sz="2000" b="1" dirty="0" smtClean="0"/>
              <a:t> un type international car tout les pays </a:t>
            </a:r>
            <a:r>
              <a:rPr lang="en-US" sz="2000" b="1" dirty="0" err="1" smtClean="0"/>
              <a:t>dˊEurope</a:t>
            </a:r>
            <a:r>
              <a:rPr lang="en-US" sz="2000" b="1" dirty="0" smtClean="0"/>
              <a:t> </a:t>
            </a:r>
            <a:r>
              <a:rPr lang="en-US" sz="2000" b="1" dirty="0" err="1" smtClean="0"/>
              <a:t>adoptent</a:t>
            </a:r>
            <a:r>
              <a:rPr lang="en-US" sz="2000" b="1" dirty="0" smtClean="0"/>
              <a:t> </a:t>
            </a:r>
            <a:r>
              <a:rPr lang="en-US" sz="2000" b="1" dirty="0" err="1" smtClean="0"/>
              <a:t>ces</a:t>
            </a:r>
            <a:r>
              <a:rPr lang="en-US" sz="2000" b="1" dirty="0" smtClean="0"/>
              <a:t> </a:t>
            </a:r>
            <a:r>
              <a:rPr lang="en-US" sz="2000" b="1" dirty="0" err="1" smtClean="0"/>
              <a:t>nouvelles</a:t>
            </a:r>
            <a:r>
              <a:rPr lang="en-US" sz="2000" b="1" smtClean="0"/>
              <a:t> modes.</a:t>
            </a:r>
            <a:endParaRPr lang="ar-IQ" sz="2000" b="1" dirty="0"/>
          </a:p>
        </p:txBody>
      </p:sp>
      <p:sp>
        <p:nvSpPr>
          <p:cNvPr id="3" name="عنوان فرعي 2"/>
          <p:cNvSpPr>
            <a:spLocks noGrp="1"/>
          </p:cNvSpPr>
          <p:nvPr>
            <p:ph type="subTitle" idx="1"/>
          </p:nvPr>
        </p:nvSpPr>
        <p:spPr/>
        <p:txBody>
          <a:bodyPr/>
          <a:lstStyle/>
          <a:p>
            <a:endParaRPr lang="ar-IQ"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4</Words>
  <Application>Microsoft Office PowerPoint</Application>
  <PresentationFormat>عرض على الشاشة (3:4)‏</PresentationFormat>
  <Paragraphs>1</Paragraphs>
  <Slides>1</Slides>
  <Notes>0</Notes>
  <HiddenSlides>0</HiddenSlides>
  <MMClips>0</MMClips>
  <ScaleCrop>false</ScaleCrop>
  <HeadingPairs>
    <vt:vector size="4" baseType="variant">
      <vt:variant>
        <vt:lpstr>سمة</vt:lpstr>
      </vt:variant>
      <vt:variant>
        <vt:i4>1</vt:i4>
      </vt:variant>
      <vt:variant>
        <vt:lpstr>عناوين الشرائح</vt:lpstr>
      </vt:variant>
      <vt:variant>
        <vt:i4>1</vt:i4>
      </vt:variant>
    </vt:vector>
  </HeadingPairs>
  <TitlesOfParts>
    <vt:vector size="2" baseType="lpstr">
      <vt:lpstr>سمة Office</vt:lpstr>
      <vt:lpstr>5.Lˋesprit épique                Quelles sont les caractéristiques delˋésprit épique?  Quels sont les motifs humains delˋesprit épique?   Où se trouve la grandeur delˋesprit épique? 1.Ce sont des chevaliers dˊexploits et de coœur aussi. 2.Ils mènent une vie active et héroïque. 3.ils courent le danger avec tout leur enthousiasme. 4.Ils ignorent le repos.a cheval toujours. 5.Ils ne sˊattardent pas aux sentiments qui peuvent affaiblir leur ardeur. 6.Ce sont des chevaliers au service de Dieu ,du roi et du pays. 7.ils sacrificent leur vie pour des motifs humains et religieux. 8.ils cherchent leur goloire par lˊépée. 9.la france offre au monde lˊidéal des épopées qui deviennent un type international car tout les pays dˊEurope adoptent ces nouvelles modes.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5.Lˋesprit épique                    Quelles sont les caractéristiques delˋésprit épique? Quels sont les motifs humains delˋesprit épique? Où se trouve la grandeur delˋesprit épique? </dc:title>
  <dc:creator>Hp</dc:creator>
  <cp:lastModifiedBy>Hp</cp:lastModifiedBy>
  <cp:revision>4</cp:revision>
  <dcterms:created xsi:type="dcterms:W3CDTF">2018-01-17T04:55:58Z</dcterms:created>
  <dcterms:modified xsi:type="dcterms:W3CDTF">2018-02-03T16:13:50Z</dcterms:modified>
</cp:coreProperties>
</file>