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66B9B-EABD-44A5-82A8-AC598A9158F1}" type="datetimeFigureOut">
              <a:rPr lang="ar-IQ" smtClean="0"/>
              <a:pPr/>
              <a:t>18/05/1439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6DD7C-8A2F-4D78-976A-F488D0B1914E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66B9B-EABD-44A5-82A8-AC598A9158F1}" type="datetimeFigureOut">
              <a:rPr lang="ar-IQ" smtClean="0"/>
              <a:pPr/>
              <a:t>18/05/1439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6DD7C-8A2F-4D78-976A-F488D0B1914E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66B9B-EABD-44A5-82A8-AC598A9158F1}" type="datetimeFigureOut">
              <a:rPr lang="ar-IQ" smtClean="0"/>
              <a:pPr/>
              <a:t>18/05/1439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6DD7C-8A2F-4D78-976A-F488D0B1914E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66B9B-EABD-44A5-82A8-AC598A9158F1}" type="datetimeFigureOut">
              <a:rPr lang="ar-IQ" smtClean="0"/>
              <a:pPr/>
              <a:t>18/05/1439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6DD7C-8A2F-4D78-976A-F488D0B1914E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66B9B-EABD-44A5-82A8-AC598A9158F1}" type="datetimeFigureOut">
              <a:rPr lang="ar-IQ" smtClean="0"/>
              <a:pPr/>
              <a:t>18/05/1439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6DD7C-8A2F-4D78-976A-F488D0B1914E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66B9B-EABD-44A5-82A8-AC598A9158F1}" type="datetimeFigureOut">
              <a:rPr lang="ar-IQ" smtClean="0"/>
              <a:pPr/>
              <a:t>18/05/1439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6DD7C-8A2F-4D78-976A-F488D0B1914E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66B9B-EABD-44A5-82A8-AC598A9158F1}" type="datetimeFigureOut">
              <a:rPr lang="ar-IQ" smtClean="0"/>
              <a:pPr/>
              <a:t>18/05/1439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6DD7C-8A2F-4D78-976A-F488D0B1914E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66B9B-EABD-44A5-82A8-AC598A9158F1}" type="datetimeFigureOut">
              <a:rPr lang="ar-IQ" smtClean="0"/>
              <a:pPr/>
              <a:t>18/05/1439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6DD7C-8A2F-4D78-976A-F488D0B1914E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66B9B-EABD-44A5-82A8-AC598A9158F1}" type="datetimeFigureOut">
              <a:rPr lang="ar-IQ" smtClean="0"/>
              <a:pPr/>
              <a:t>18/05/1439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6DD7C-8A2F-4D78-976A-F488D0B1914E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66B9B-EABD-44A5-82A8-AC598A9158F1}" type="datetimeFigureOut">
              <a:rPr lang="ar-IQ" smtClean="0"/>
              <a:pPr/>
              <a:t>18/05/1439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6DD7C-8A2F-4D78-976A-F488D0B1914E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66B9B-EABD-44A5-82A8-AC598A9158F1}" type="datetimeFigureOut">
              <a:rPr lang="ar-IQ" smtClean="0"/>
              <a:pPr/>
              <a:t>18/05/1439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6DD7C-8A2F-4D78-976A-F488D0B1914E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766B9B-EABD-44A5-82A8-AC598A9158F1}" type="datetimeFigureOut">
              <a:rPr lang="ar-IQ" smtClean="0"/>
              <a:pPr/>
              <a:t>18/05/1439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56DD7C-8A2F-4D78-976A-F488D0B1914E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2200" b="1" i="1" dirty="0" smtClean="0">
                <a:solidFill>
                  <a:schemeClr val="tx1"/>
                </a:solidFill>
                <a:latin typeface="+mj-lt"/>
                <a:ea typeface="+mj-ea"/>
              </a:rPr>
              <a:t>                           </a:t>
            </a:r>
            <a:r>
              <a:rPr lang="en-US" sz="2200" b="1" i="1" u="sng" dirty="0" smtClean="0">
                <a:solidFill>
                  <a:schemeClr val="tx1"/>
                </a:solidFill>
                <a:latin typeface="+mj-lt"/>
                <a:ea typeface="+mj-ea"/>
              </a:rPr>
              <a:t> 6.Qui </a:t>
            </a:r>
            <a:r>
              <a:rPr lang="en-US" sz="2200" b="1" i="1" u="sng" dirty="0" err="1" smtClean="0">
                <a:solidFill>
                  <a:schemeClr val="tx1"/>
                </a:solidFill>
                <a:latin typeface="+mj-lt"/>
                <a:ea typeface="+mj-ea"/>
              </a:rPr>
              <a:t>écrit</a:t>
            </a:r>
            <a:r>
              <a:rPr lang="en-US" sz="2200" b="1" i="1" u="sng" dirty="0" smtClean="0">
                <a:solidFill>
                  <a:schemeClr val="tx1"/>
                </a:solidFill>
                <a:latin typeface="+mj-lt"/>
                <a:ea typeface="+mj-ea"/>
              </a:rPr>
              <a:t> la chanson de Roland?</a:t>
            </a:r>
            <a:r>
              <a:rPr lang="en-US" sz="2200" b="1" i="1" u="sng" dirty="0" smtClean="0"/>
              <a:t/>
            </a:r>
            <a:br>
              <a:rPr lang="en-US" sz="2200" b="1" i="1" u="sng" dirty="0" smtClean="0"/>
            </a:br>
            <a:r>
              <a:rPr lang="en-US" sz="2200" b="1" i="1" u="sng" dirty="0" err="1" smtClean="0"/>
              <a:t>L</a:t>
            </a:r>
            <a:r>
              <a:rPr lang="en-US" sz="2200" b="1" dirty="0" err="1" smtClean="0"/>
              <a:t>ˊécrivain</a:t>
            </a:r>
            <a:r>
              <a:rPr lang="en-US" sz="2200" b="1" dirty="0" smtClean="0"/>
              <a:t> de </a:t>
            </a:r>
            <a:r>
              <a:rPr lang="en-US" sz="2200" b="1" dirty="0" err="1" smtClean="0"/>
              <a:t>cette</a:t>
            </a:r>
            <a:r>
              <a:rPr lang="en-US" sz="2200" b="1" dirty="0" smtClean="0"/>
              <a:t> chanson </a:t>
            </a:r>
            <a:r>
              <a:rPr lang="en-US" sz="2200" b="1" dirty="0" err="1" smtClean="0"/>
              <a:t>est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anonyme</a:t>
            </a:r>
            <a:r>
              <a:rPr lang="en-US" sz="2200" b="1" dirty="0" smtClean="0"/>
              <a:t>, </a:t>
            </a:r>
            <a:r>
              <a:rPr lang="en-US" sz="2200" b="1" dirty="0" err="1" smtClean="0"/>
              <a:t>mais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il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ya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trois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hypothèses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quiabordent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cette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question:</a:t>
            </a:r>
            <a:r>
              <a:rPr lang="en-US" sz="2200" b="1" dirty="0" err="1" smtClean="0"/>
              <a:t>l</a:t>
            </a:r>
            <a:r>
              <a:rPr lang="ar-IQ" sz="2200" b="1" dirty="0" smtClean="0"/>
              <a:t>                                     </a:t>
            </a:r>
            <a:r>
              <a:rPr lang="ar-IQ" sz="2200" b="1" dirty="0" smtClean="0"/>
              <a:t/>
            </a:r>
            <a:br>
              <a:rPr lang="ar-IQ" sz="2200" b="1" dirty="0" smtClean="0"/>
            </a:br>
            <a:r>
              <a:rPr lang="ar-IQ" sz="2200" b="1" i="1" dirty="0" smtClean="0"/>
              <a:t>  </a:t>
            </a:r>
            <a:r>
              <a:rPr lang="en-US" sz="2000" b="1" dirty="0" smtClean="0">
                <a:solidFill>
                  <a:schemeClr val="tx1"/>
                </a:solidFill>
                <a:latin typeface="+mj-lt"/>
                <a:ea typeface="+mj-ea"/>
              </a:rPr>
              <a:t>1.Lˋauteur </a:t>
            </a:r>
            <a:r>
              <a:rPr lang="en-US" sz="2000" b="1" dirty="0" err="1" smtClean="0">
                <a:solidFill>
                  <a:schemeClr val="tx1"/>
                </a:solidFill>
                <a:latin typeface="+mj-lt"/>
                <a:ea typeface="+mj-ea"/>
              </a:rPr>
              <a:t>est</a:t>
            </a:r>
            <a:r>
              <a:rPr lang="en-US" sz="2000" b="1" dirty="0" smtClean="0">
                <a:solidFill>
                  <a:schemeClr val="tx1"/>
                </a:solidFill>
                <a:latin typeface="+mj-lt"/>
                <a:ea typeface="+mj-ea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+mj-lt"/>
                <a:ea typeface="+mj-ea"/>
              </a:rPr>
              <a:t>inconnu:cette</a:t>
            </a:r>
            <a:r>
              <a:rPr lang="en-US" sz="2000" b="1" dirty="0" smtClean="0">
                <a:solidFill>
                  <a:schemeClr val="tx1"/>
                </a:solidFill>
                <a:latin typeface="+mj-lt"/>
                <a:ea typeface="+mj-ea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+mj-lt"/>
                <a:ea typeface="+mj-ea"/>
              </a:rPr>
              <a:t>hypothèse</a:t>
            </a:r>
            <a:r>
              <a:rPr lang="en-US" sz="2000" b="1" dirty="0" smtClean="0">
                <a:solidFill>
                  <a:schemeClr val="tx1"/>
                </a:solidFill>
                <a:latin typeface="+mj-lt"/>
                <a:ea typeface="+mj-ea"/>
              </a:rPr>
              <a:t> fait suite à </a:t>
            </a:r>
            <a:r>
              <a:rPr lang="en-US" sz="2000" b="1" dirty="0" err="1" smtClean="0">
                <a:solidFill>
                  <a:schemeClr val="tx1"/>
                </a:solidFill>
                <a:latin typeface="+mj-lt"/>
                <a:ea typeface="+mj-ea"/>
              </a:rPr>
              <a:t>une</a:t>
            </a:r>
            <a:r>
              <a:rPr lang="en-US" sz="2000" b="1" dirty="0" smtClean="0">
                <a:solidFill>
                  <a:schemeClr val="tx1"/>
                </a:solidFill>
                <a:latin typeface="+mj-lt"/>
                <a:ea typeface="+mj-ea"/>
              </a:rPr>
              <a:t> indication finale de </a:t>
            </a:r>
            <a:r>
              <a:rPr lang="en-US" sz="2000" b="1" dirty="0" err="1" smtClean="0">
                <a:solidFill>
                  <a:schemeClr val="tx1"/>
                </a:solidFill>
                <a:latin typeface="+mj-lt"/>
                <a:ea typeface="+mj-ea"/>
              </a:rPr>
              <a:t>cette</a:t>
            </a:r>
            <a:r>
              <a:rPr lang="en-US" sz="2000" b="1" dirty="0" smtClean="0">
                <a:solidFill>
                  <a:schemeClr val="tx1"/>
                </a:solidFill>
                <a:latin typeface="+mj-lt"/>
                <a:ea typeface="+mj-ea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+mj-lt"/>
                <a:ea typeface="+mj-ea"/>
              </a:rPr>
              <a:t>épopée</a:t>
            </a:r>
            <a:r>
              <a:rPr lang="en-US" sz="2000" b="1" dirty="0" smtClean="0">
                <a:solidFill>
                  <a:schemeClr val="tx1"/>
                </a:solidFill>
                <a:latin typeface="+mj-lt"/>
                <a:ea typeface="+mj-ea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+mj-lt"/>
                <a:ea typeface="+mj-ea"/>
              </a:rPr>
              <a:t>disant</a:t>
            </a:r>
            <a:r>
              <a:rPr lang="en-US" sz="2000" b="1" dirty="0" smtClean="0">
                <a:solidFill>
                  <a:schemeClr val="tx1"/>
                </a:solidFill>
                <a:latin typeface="+mj-lt"/>
                <a:ea typeface="+mj-ea"/>
              </a:rPr>
              <a:t> en </a:t>
            </a:r>
            <a:r>
              <a:rPr lang="en-US" sz="2000" b="1" dirty="0" err="1" smtClean="0">
                <a:solidFill>
                  <a:schemeClr val="tx1"/>
                </a:solidFill>
                <a:latin typeface="+mj-lt"/>
                <a:ea typeface="+mj-ea"/>
              </a:rPr>
              <a:t>français</a:t>
            </a:r>
            <a:r>
              <a:rPr lang="en-US" sz="2000" b="1" dirty="0" smtClean="0">
                <a:solidFill>
                  <a:schemeClr val="tx1"/>
                </a:solidFill>
                <a:latin typeface="+mj-lt"/>
                <a:ea typeface="+mj-ea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+mj-lt"/>
                <a:ea typeface="+mj-ea"/>
              </a:rPr>
              <a:t>ancien</a:t>
            </a:r>
            <a:r>
              <a:rPr lang="en-US" sz="2000" b="1" dirty="0" smtClean="0">
                <a:solidFill>
                  <a:schemeClr val="tx1"/>
                </a:solidFill>
                <a:latin typeface="+mj-lt"/>
                <a:ea typeface="+mj-ea"/>
              </a:rPr>
              <a:t>: </a:t>
            </a:r>
            <a:r>
              <a:rPr lang="en-US" sz="2000" b="1" dirty="0" err="1" smtClean="0">
                <a:solidFill>
                  <a:schemeClr val="tx1"/>
                </a:solidFill>
                <a:latin typeface="+mj-lt"/>
                <a:ea typeface="+mj-ea"/>
              </a:rPr>
              <a:t>ci</a:t>
            </a:r>
            <a:r>
              <a:rPr lang="en-US" sz="2000" b="1" dirty="0" smtClean="0">
                <a:solidFill>
                  <a:schemeClr val="tx1"/>
                </a:solidFill>
                <a:latin typeface="+mj-lt"/>
                <a:ea typeface="+mj-ea"/>
              </a:rPr>
              <a:t> fait la </a:t>
            </a:r>
            <a:r>
              <a:rPr lang="en-US" sz="2000" b="1" dirty="0" err="1" smtClean="0">
                <a:solidFill>
                  <a:schemeClr val="tx1"/>
                </a:solidFill>
                <a:latin typeface="+mj-lt"/>
                <a:ea typeface="+mj-ea"/>
              </a:rPr>
              <a:t>geste</a:t>
            </a:r>
            <a:r>
              <a:rPr lang="en-US" sz="2000" b="1" dirty="0" smtClean="0">
                <a:solidFill>
                  <a:schemeClr val="tx1"/>
                </a:solidFill>
                <a:latin typeface="+mj-lt"/>
                <a:ea typeface="+mj-ea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+mj-lt"/>
                <a:ea typeface="+mj-ea"/>
              </a:rPr>
              <a:t>que</a:t>
            </a:r>
            <a:r>
              <a:rPr lang="en-US" sz="2000" b="1" dirty="0" smtClean="0">
                <a:solidFill>
                  <a:schemeClr val="tx1"/>
                </a:solidFill>
                <a:latin typeface="+mj-lt"/>
                <a:ea typeface="+mj-ea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+mj-lt"/>
                <a:ea typeface="+mj-ea"/>
              </a:rPr>
              <a:t>Turoldus</a:t>
            </a:r>
            <a:r>
              <a:rPr lang="en-US" sz="2000" b="1" dirty="0" smtClean="0">
                <a:solidFill>
                  <a:schemeClr val="tx1"/>
                </a:solidFill>
                <a:latin typeface="+mj-lt"/>
                <a:ea typeface="+mj-ea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+mj-lt"/>
                <a:ea typeface="+mj-ea"/>
              </a:rPr>
              <a:t>déclinet.La</a:t>
            </a:r>
            <a:r>
              <a:rPr lang="en-US" sz="2000" b="1" dirty="0" smtClean="0">
                <a:solidFill>
                  <a:schemeClr val="tx1"/>
                </a:solidFill>
                <a:latin typeface="+mj-lt"/>
                <a:ea typeface="+mj-ea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+mj-lt"/>
                <a:ea typeface="+mj-ea"/>
              </a:rPr>
              <a:t>traduction</a:t>
            </a:r>
            <a:r>
              <a:rPr lang="en-US" sz="2000" b="1" dirty="0" smtClean="0">
                <a:solidFill>
                  <a:schemeClr val="tx1"/>
                </a:solidFill>
                <a:latin typeface="+mj-lt"/>
                <a:ea typeface="+mj-ea"/>
              </a:rPr>
              <a:t> de </a:t>
            </a:r>
            <a:r>
              <a:rPr lang="en-US" sz="2000" b="1" dirty="0" err="1" smtClean="0">
                <a:solidFill>
                  <a:schemeClr val="tx1"/>
                </a:solidFill>
                <a:latin typeface="+mj-lt"/>
                <a:ea typeface="+mj-ea"/>
              </a:rPr>
              <a:t>cette</a:t>
            </a:r>
            <a:r>
              <a:rPr lang="en-US" sz="2000" b="1" dirty="0" smtClean="0">
                <a:solidFill>
                  <a:schemeClr val="tx1"/>
                </a:solidFill>
                <a:latin typeface="+mj-lt"/>
                <a:ea typeface="+mj-ea"/>
              </a:rPr>
              <a:t> phrase en </a:t>
            </a:r>
            <a:r>
              <a:rPr lang="en-US" sz="2000" b="1" dirty="0" err="1" smtClean="0">
                <a:solidFill>
                  <a:schemeClr val="tx1"/>
                </a:solidFill>
                <a:latin typeface="+mj-lt"/>
                <a:ea typeface="+mj-ea"/>
              </a:rPr>
              <a:t>français</a:t>
            </a:r>
            <a:r>
              <a:rPr lang="en-US" sz="2000" b="1" dirty="0" smtClean="0">
                <a:solidFill>
                  <a:schemeClr val="tx1"/>
                </a:solidFill>
                <a:latin typeface="+mj-lt"/>
                <a:ea typeface="+mj-ea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+mj-lt"/>
                <a:ea typeface="+mj-ea"/>
              </a:rPr>
              <a:t>moderne</a:t>
            </a:r>
            <a:r>
              <a:rPr lang="en-US" sz="2000" b="1" dirty="0" smtClean="0">
                <a:solidFill>
                  <a:schemeClr val="tx1"/>
                </a:solidFill>
                <a:latin typeface="+mj-lt"/>
                <a:ea typeface="+mj-ea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+mj-lt"/>
                <a:ea typeface="+mj-ea"/>
              </a:rPr>
              <a:t>est</a:t>
            </a:r>
            <a:r>
              <a:rPr lang="en-US" sz="2000" b="1" dirty="0" smtClean="0">
                <a:solidFill>
                  <a:schemeClr val="tx1"/>
                </a:solidFill>
                <a:latin typeface="+mj-lt"/>
                <a:ea typeface="+mj-ea"/>
              </a:rPr>
              <a:t> : </a:t>
            </a:r>
            <a:r>
              <a:rPr lang="en-US" sz="2000" b="1" dirty="0" err="1" smtClean="0">
                <a:solidFill>
                  <a:schemeClr val="tx1"/>
                </a:solidFill>
                <a:latin typeface="+mj-lt"/>
                <a:ea typeface="+mj-ea"/>
              </a:rPr>
              <a:t>ici</a:t>
            </a:r>
            <a:r>
              <a:rPr lang="en-US" sz="2000" b="1" dirty="0" smtClean="0">
                <a:solidFill>
                  <a:schemeClr val="tx1"/>
                </a:solidFill>
                <a:latin typeface="+mj-lt"/>
                <a:ea typeface="+mj-ea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+mj-lt"/>
                <a:ea typeface="+mj-ea"/>
              </a:rPr>
              <a:t>finit</a:t>
            </a:r>
            <a:r>
              <a:rPr lang="en-US" sz="2000" b="1" dirty="0" smtClean="0">
                <a:solidFill>
                  <a:schemeClr val="tx1"/>
                </a:solidFill>
                <a:latin typeface="+mj-lt"/>
                <a:ea typeface="+mj-ea"/>
              </a:rPr>
              <a:t> la </a:t>
            </a:r>
            <a:r>
              <a:rPr lang="en-US" sz="2000" b="1" dirty="0" err="1" smtClean="0">
                <a:solidFill>
                  <a:schemeClr val="tx1"/>
                </a:solidFill>
                <a:latin typeface="+mj-lt"/>
                <a:ea typeface="+mj-ea"/>
              </a:rPr>
              <a:t>geste</a:t>
            </a:r>
            <a:r>
              <a:rPr lang="en-US" sz="2000" b="1" dirty="0" smtClean="0">
                <a:solidFill>
                  <a:schemeClr val="tx1"/>
                </a:solidFill>
                <a:latin typeface="+mj-lt"/>
                <a:ea typeface="+mj-ea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+mj-lt"/>
                <a:ea typeface="+mj-ea"/>
              </a:rPr>
              <a:t>que</a:t>
            </a:r>
            <a:r>
              <a:rPr lang="en-US" sz="2000" b="1" dirty="0" smtClean="0">
                <a:solidFill>
                  <a:schemeClr val="tx1"/>
                </a:solidFill>
                <a:latin typeface="+mj-lt"/>
                <a:ea typeface="+mj-ea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+mj-lt"/>
                <a:ea typeface="+mj-ea"/>
              </a:rPr>
              <a:t>Turoldus</a:t>
            </a:r>
            <a:r>
              <a:rPr lang="en-US" sz="2000" b="1" dirty="0" smtClean="0">
                <a:solidFill>
                  <a:schemeClr val="tx1"/>
                </a:solidFill>
                <a:latin typeface="+mj-lt"/>
                <a:ea typeface="+mj-ea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+mj-lt"/>
                <a:ea typeface="+mj-ea"/>
              </a:rPr>
              <a:t>déclinet</a:t>
            </a:r>
            <a:r>
              <a:rPr lang="en-US" sz="2000" b="1" dirty="0" smtClean="0">
                <a:solidFill>
                  <a:schemeClr val="tx1"/>
                </a:solidFill>
                <a:latin typeface="+mj-lt"/>
                <a:ea typeface="+mj-ea"/>
              </a:rPr>
              <a:t> ,</a:t>
            </a:r>
            <a:r>
              <a:rPr lang="en-US" sz="2000" b="1" dirty="0" err="1" smtClean="0">
                <a:solidFill>
                  <a:schemeClr val="tx1"/>
                </a:solidFill>
                <a:latin typeface="+mj-lt"/>
                <a:ea typeface="+mj-ea"/>
              </a:rPr>
              <a:t>puisquˊil</a:t>
            </a:r>
            <a:r>
              <a:rPr lang="en-US" sz="2000" b="1" dirty="0" smtClean="0">
                <a:solidFill>
                  <a:schemeClr val="tx1"/>
                </a:solidFill>
                <a:latin typeface="+mj-lt"/>
                <a:ea typeface="+mj-ea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+mj-lt"/>
                <a:ea typeface="+mj-ea"/>
              </a:rPr>
              <a:t>nˊya</a:t>
            </a:r>
            <a:r>
              <a:rPr lang="en-US" sz="2000" b="1" dirty="0" smtClean="0">
                <a:solidFill>
                  <a:schemeClr val="tx1"/>
                </a:solidFill>
                <a:latin typeface="+mj-lt"/>
                <a:ea typeface="+mj-ea"/>
              </a:rPr>
              <a:t> pas de </a:t>
            </a:r>
            <a:r>
              <a:rPr lang="en-US" sz="2000" b="1" dirty="0" err="1" smtClean="0">
                <a:solidFill>
                  <a:schemeClr val="tx1"/>
                </a:solidFill>
                <a:latin typeface="+mj-lt"/>
                <a:ea typeface="+mj-ea"/>
              </a:rPr>
              <a:t>verbe</a:t>
            </a:r>
            <a:r>
              <a:rPr lang="en-US" sz="2000" b="1" dirty="0" smtClean="0">
                <a:solidFill>
                  <a:schemeClr val="tx1"/>
                </a:solidFill>
                <a:latin typeface="+mj-lt"/>
                <a:ea typeface="+mj-ea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+mj-lt"/>
                <a:ea typeface="+mj-ea"/>
              </a:rPr>
              <a:t>déclinet</a:t>
            </a:r>
            <a:r>
              <a:rPr lang="en-US" sz="2000" b="1" dirty="0" smtClean="0">
                <a:solidFill>
                  <a:schemeClr val="tx1"/>
                </a:solidFill>
                <a:latin typeface="+mj-lt"/>
                <a:ea typeface="+mj-ea"/>
              </a:rPr>
              <a:t> en </a:t>
            </a:r>
            <a:r>
              <a:rPr lang="en-US" sz="2000" b="1" dirty="0" err="1" smtClean="0">
                <a:solidFill>
                  <a:schemeClr val="tx1"/>
                </a:solidFill>
                <a:latin typeface="+mj-lt"/>
                <a:ea typeface="+mj-ea"/>
              </a:rPr>
              <a:t>français</a:t>
            </a:r>
            <a:r>
              <a:rPr lang="en-US" sz="2000" b="1" dirty="0" smtClean="0">
                <a:solidFill>
                  <a:schemeClr val="tx1"/>
                </a:solidFill>
                <a:latin typeface="+mj-lt"/>
                <a:ea typeface="+mj-ea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+mj-lt"/>
                <a:ea typeface="+mj-ea"/>
              </a:rPr>
              <a:t>moderne</a:t>
            </a:r>
            <a:r>
              <a:rPr lang="en-US" sz="2000" b="1" dirty="0" smtClean="0">
                <a:solidFill>
                  <a:schemeClr val="tx1"/>
                </a:solidFill>
                <a:latin typeface="+mj-lt"/>
                <a:ea typeface="+mj-ea"/>
              </a:rPr>
              <a:t>, on suppose </a:t>
            </a:r>
            <a:r>
              <a:rPr lang="en-US" sz="2000" b="1" dirty="0" err="1" smtClean="0">
                <a:solidFill>
                  <a:schemeClr val="tx1"/>
                </a:solidFill>
                <a:latin typeface="+mj-lt"/>
                <a:ea typeface="+mj-ea"/>
              </a:rPr>
              <a:t>quˊil</a:t>
            </a:r>
            <a:r>
              <a:rPr lang="en-US" sz="2000" b="1" dirty="0" smtClean="0">
                <a:solidFill>
                  <a:schemeClr val="tx1"/>
                </a:solidFill>
                <a:latin typeface="+mj-lt"/>
                <a:ea typeface="+mj-ea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+mj-lt"/>
                <a:ea typeface="+mj-ea"/>
              </a:rPr>
              <a:t>ya</a:t>
            </a:r>
            <a:r>
              <a:rPr lang="en-US" sz="2000" b="1" dirty="0" smtClean="0">
                <a:solidFill>
                  <a:schemeClr val="tx1"/>
                </a:solidFill>
                <a:latin typeface="+mj-lt"/>
                <a:ea typeface="+mj-ea"/>
              </a:rPr>
              <a:t> un de </a:t>
            </a:r>
            <a:r>
              <a:rPr lang="en-US" sz="2000" b="1" dirty="0" err="1" smtClean="0">
                <a:solidFill>
                  <a:schemeClr val="tx1"/>
                </a:solidFill>
                <a:latin typeface="+mj-lt"/>
                <a:ea typeface="+mj-ea"/>
              </a:rPr>
              <a:t>trois</a:t>
            </a:r>
            <a:r>
              <a:rPr lang="en-US" sz="2000" b="1" dirty="0" smtClean="0">
                <a:solidFill>
                  <a:schemeClr val="tx1"/>
                </a:solidFill>
                <a:latin typeface="+mj-lt"/>
                <a:ea typeface="+mj-ea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+mj-lt"/>
                <a:ea typeface="+mj-ea"/>
              </a:rPr>
              <a:t>sens</a:t>
            </a:r>
            <a:r>
              <a:rPr lang="en-US" sz="2000" b="1" dirty="0" smtClean="0">
                <a:solidFill>
                  <a:schemeClr val="tx1"/>
                </a:solidFill>
                <a:latin typeface="+mj-lt"/>
                <a:ea typeface="+mj-ea"/>
              </a:rPr>
              <a:t> à </a:t>
            </a:r>
            <a:r>
              <a:rPr lang="en-US" sz="2000" b="1" dirty="0" err="1" smtClean="0">
                <a:solidFill>
                  <a:schemeClr val="tx1"/>
                </a:solidFill>
                <a:latin typeface="+mj-lt"/>
                <a:ea typeface="+mj-ea"/>
              </a:rPr>
              <a:t>ce</a:t>
            </a:r>
            <a:r>
              <a:rPr lang="en-US" sz="2000" b="1" dirty="0" smtClean="0">
                <a:solidFill>
                  <a:schemeClr val="tx1"/>
                </a:solidFill>
                <a:latin typeface="+mj-lt"/>
                <a:ea typeface="+mj-ea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+mj-lt"/>
                <a:ea typeface="+mj-ea"/>
              </a:rPr>
              <a:t>verbe</a:t>
            </a:r>
            <a:r>
              <a:rPr lang="en-US" sz="2000" b="1" dirty="0" smtClean="0">
                <a:solidFill>
                  <a:schemeClr val="tx1"/>
                </a:solidFill>
                <a:latin typeface="+mj-lt"/>
                <a:ea typeface="+mj-ea"/>
              </a:rPr>
              <a:t>:</a:t>
            </a:r>
            <a:br>
              <a:rPr lang="en-US" sz="2000" b="1" dirty="0" smtClean="0">
                <a:solidFill>
                  <a:schemeClr val="tx1"/>
                </a:solidFill>
                <a:latin typeface="+mj-lt"/>
                <a:ea typeface="+mj-ea"/>
              </a:rPr>
            </a:br>
            <a:r>
              <a:rPr lang="en-US" sz="2000" b="1" dirty="0" smtClean="0"/>
              <a:t>a.si le </a:t>
            </a:r>
            <a:r>
              <a:rPr lang="en-US" sz="2000" b="1" dirty="0" err="1" smtClean="0"/>
              <a:t>verbe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déclinet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signifie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composer,Turoldus</a:t>
            </a:r>
            <a:r>
              <a:rPr lang="en-US" sz="2000" b="1" dirty="0" smtClean="0"/>
              <a:t> sera </a:t>
            </a:r>
            <a:r>
              <a:rPr lang="en-US" sz="2000" b="1" dirty="0" err="1" smtClean="0"/>
              <a:t>lˊauteur</a:t>
            </a:r>
            <a:r>
              <a:rPr lang="en-US" sz="2000" b="1" dirty="0" smtClean="0"/>
              <a:t>.</a:t>
            </a:r>
            <a:br>
              <a:rPr lang="en-US" sz="2000" b="1" dirty="0" smtClean="0"/>
            </a:br>
            <a:r>
              <a:rPr lang="en-US" sz="2000" b="1" dirty="0" smtClean="0"/>
              <a:t>B.si le </a:t>
            </a:r>
            <a:r>
              <a:rPr lang="en-US" sz="2000" b="1" dirty="0" err="1" smtClean="0"/>
              <a:t>verbe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déclinet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signifie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transcrire</a:t>
            </a:r>
            <a:r>
              <a:rPr lang="en-US" sz="2000" b="1" dirty="0" smtClean="0"/>
              <a:t> ,</a:t>
            </a:r>
            <a:r>
              <a:rPr lang="en-US" sz="2000" b="1" dirty="0" err="1" smtClean="0"/>
              <a:t>Turoldus</a:t>
            </a:r>
            <a:r>
              <a:rPr lang="en-US" sz="2000" b="1" dirty="0" smtClean="0"/>
              <a:t> sera </a:t>
            </a:r>
            <a:r>
              <a:rPr lang="en-US" sz="2000" b="1" dirty="0" err="1" smtClean="0"/>
              <a:t>copiste</a:t>
            </a:r>
            <a:r>
              <a:rPr lang="en-US" sz="2000" b="1" dirty="0" smtClean="0"/>
              <a:t>.</a:t>
            </a:r>
            <a:br>
              <a:rPr lang="en-US" sz="2000" b="1" dirty="0" smtClean="0"/>
            </a:br>
            <a:r>
              <a:rPr lang="en-US" sz="2000" b="1" dirty="0" smtClean="0"/>
              <a:t>C.si le </a:t>
            </a:r>
            <a:r>
              <a:rPr lang="en-US" sz="2000" b="1" dirty="0" err="1" smtClean="0"/>
              <a:t>verbe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déclinet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signifie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déclamer</a:t>
            </a:r>
            <a:r>
              <a:rPr lang="en-US" sz="2000" b="1" dirty="0" smtClean="0"/>
              <a:t> ,</a:t>
            </a:r>
            <a:r>
              <a:rPr lang="en-US" sz="2000" b="1" dirty="0" err="1" smtClean="0"/>
              <a:t>Turoldus</a:t>
            </a:r>
            <a:r>
              <a:rPr lang="en-US" sz="2000" b="1" dirty="0" smtClean="0"/>
              <a:t> sera </a:t>
            </a:r>
            <a:r>
              <a:rPr lang="en-US" sz="2000" b="1" dirty="0" err="1" smtClean="0"/>
              <a:t>récitant</a:t>
            </a:r>
            <a:r>
              <a:rPr lang="en-US" sz="2000" b="1" dirty="0" smtClean="0"/>
              <a:t>.</a:t>
            </a:r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ar-IQ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/>
            </a:r>
            <a:br>
              <a:rPr lang="ar-IQ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2000" b="1" dirty="0" smtClean="0">
                <a:solidFill>
                  <a:schemeClr val="tx1"/>
                </a:solidFill>
                <a:latin typeface="+mj-lt"/>
                <a:ea typeface="+mj-ea"/>
              </a:rPr>
              <a:t>2.Lˋauteur </a:t>
            </a:r>
            <a:r>
              <a:rPr lang="en-US" sz="2000" b="1" dirty="0" err="1" smtClean="0">
                <a:solidFill>
                  <a:schemeClr val="tx1"/>
                </a:solidFill>
                <a:latin typeface="+mj-lt"/>
                <a:ea typeface="+mj-ea"/>
              </a:rPr>
              <a:t>est</a:t>
            </a:r>
            <a:r>
              <a:rPr lang="en-US" sz="2000" b="1" dirty="0" smtClean="0">
                <a:solidFill>
                  <a:schemeClr val="tx1"/>
                </a:solidFill>
                <a:latin typeface="+mj-lt"/>
                <a:ea typeface="+mj-ea"/>
              </a:rPr>
              <a:t> un </a:t>
            </a:r>
            <a:r>
              <a:rPr lang="en-US" sz="2000" b="1" dirty="0" err="1" smtClean="0">
                <a:solidFill>
                  <a:schemeClr val="tx1"/>
                </a:solidFill>
                <a:latin typeface="+mj-lt"/>
                <a:ea typeface="+mj-ea"/>
              </a:rPr>
              <a:t>clerc</a:t>
            </a:r>
            <a:r>
              <a:rPr lang="en-US" sz="2000" b="1" dirty="0" smtClean="0">
                <a:solidFill>
                  <a:schemeClr val="tx1"/>
                </a:solidFill>
                <a:latin typeface="+mj-lt"/>
                <a:ea typeface="+mj-ea"/>
              </a:rPr>
              <a:t>: car </a:t>
            </a:r>
            <a:r>
              <a:rPr lang="en-US" sz="2000" b="1" dirty="0" err="1" smtClean="0">
                <a:solidFill>
                  <a:schemeClr val="tx1"/>
                </a:solidFill>
                <a:latin typeface="+mj-lt"/>
                <a:ea typeface="+mj-ea"/>
              </a:rPr>
              <a:t>lˊéglise</a:t>
            </a:r>
            <a:r>
              <a:rPr lang="en-US" sz="2000" b="1" dirty="0" smtClean="0">
                <a:solidFill>
                  <a:schemeClr val="tx1"/>
                </a:solidFill>
                <a:latin typeface="+mj-lt"/>
                <a:ea typeface="+mj-ea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+mj-lt"/>
                <a:ea typeface="+mj-ea"/>
              </a:rPr>
              <a:t>connaît</a:t>
            </a:r>
            <a:r>
              <a:rPr lang="en-US" sz="2000" b="1" dirty="0" smtClean="0">
                <a:solidFill>
                  <a:schemeClr val="tx1"/>
                </a:solidFill>
                <a:latin typeface="+mj-lt"/>
                <a:ea typeface="+mj-ea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+mj-lt"/>
                <a:ea typeface="+mj-ea"/>
              </a:rPr>
              <a:t>bien</a:t>
            </a:r>
            <a:r>
              <a:rPr lang="en-US" sz="2000" b="1" dirty="0" smtClean="0">
                <a:solidFill>
                  <a:schemeClr val="tx1"/>
                </a:solidFill>
                <a:latin typeface="+mj-lt"/>
                <a:ea typeface="+mj-ea"/>
              </a:rPr>
              <a:t> le </a:t>
            </a:r>
            <a:r>
              <a:rPr lang="en-US" sz="2000" b="1" dirty="0" err="1" smtClean="0">
                <a:solidFill>
                  <a:schemeClr val="tx1"/>
                </a:solidFill>
                <a:latin typeface="+mj-lt"/>
                <a:ea typeface="+mj-ea"/>
              </a:rPr>
              <a:t>latin</a:t>
            </a:r>
            <a:r>
              <a:rPr lang="en-US" sz="2000" b="1" dirty="0" smtClean="0">
                <a:solidFill>
                  <a:schemeClr val="tx1"/>
                </a:solidFill>
                <a:latin typeface="+mj-lt"/>
                <a:ea typeface="+mj-ea"/>
              </a:rPr>
              <a:t> ,</a:t>
            </a:r>
            <a:r>
              <a:rPr lang="en-US" sz="2000" b="1" dirty="0" err="1" smtClean="0">
                <a:solidFill>
                  <a:schemeClr val="tx1"/>
                </a:solidFill>
                <a:latin typeface="+mj-lt"/>
                <a:ea typeface="+mj-ea"/>
              </a:rPr>
              <a:t>ses</a:t>
            </a:r>
            <a:r>
              <a:rPr lang="en-US" sz="2000" b="1" dirty="0" smtClean="0">
                <a:solidFill>
                  <a:schemeClr val="tx1"/>
                </a:solidFill>
                <a:latin typeface="+mj-lt"/>
                <a:ea typeface="+mj-ea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+mj-lt"/>
                <a:ea typeface="+mj-ea"/>
              </a:rPr>
              <a:t>poètes</a:t>
            </a:r>
            <a:r>
              <a:rPr lang="en-US" sz="2000" b="1" dirty="0" smtClean="0">
                <a:solidFill>
                  <a:schemeClr val="tx1"/>
                </a:solidFill>
                <a:latin typeface="+mj-lt"/>
                <a:ea typeface="+mj-ea"/>
              </a:rPr>
              <a:t> et </a:t>
            </a:r>
            <a:r>
              <a:rPr lang="en-US" sz="2000" b="1" dirty="0" err="1" smtClean="0">
                <a:solidFill>
                  <a:schemeClr val="tx1"/>
                </a:solidFill>
                <a:latin typeface="+mj-lt"/>
                <a:ea typeface="+mj-ea"/>
              </a:rPr>
              <a:t>ses</a:t>
            </a:r>
            <a:r>
              <a:rPr lang="en-US" sz="2000" b="1" dirty="0" smtClean="0">
                <a:solidFill>
                  <a:schemeClr val="tx1"/>
                </a:solidFill>
                <a:latin typeface="+mj-lt"/>
                <a:ea typeface="+mj-ea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+mj-lt"/>
                <a:ea typeface="+mj-ea"/>
              </a:rPr>
              <a:t>textes</a:t>
            </a:r>
            <a:r>
              <a:rPr lang="en-US" sz="2000" b="1" dirty="0" smtClean="0">
                <a:solidFill>
                  <a:schemeClr val="tx1"/>
                </a:solidFill>
                <a:latin typeface="+mj-lt"/>
                <a:ea typeface="+mj-ea"/>
              </a:rPr>
              <a:t>.</a:t>
            </a:r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ar-IQ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/>
            </a:r>
            <a:br>
              <a:rPr lang="ar-IQ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2000" b="1" dirty="0" smtClean="0"/>
              <a:t>3.Lˋauteur </a:t>
            </a:r>
            <a:r>
              <a:rPr lang="en-US" sz="2000" b="1" dirty="0" err="1" smtClean="0"/>
              <a:t>est</a:t>
            </a:r>
            <a:r>
              <a:rPr lang="en-US" sz="2000" b="1" dirty="0" smtClean="0"/>
              <a:t> un </a:t>
            </a:r>
            <a:r>
              <a:rPr lang="en-US" sz="2000" b="1" dirty="0" err="1" smtClean="0"/>
              <a:t>professionnel:car</a:t>
            </a:r>
            <a:r>
              <a:rPr lang="en-US" sz="2000" b="1" dirty="0" smtClean="0"/>
              <a:t> c </a:t>
            </a:r>
            <a:r>
              <a:rPr lang="en-US" sz="2000" b="1" dirty="0" err="1" smtClean="0"/>
              <a:t>est</a:t>
            </a:r>
            <a:r>
              <a:rPr lang="en-US" sz="2000" b="1" dirty="0" smtClean="0"/>
              <a:t> un travail </a:t>
            </a:r>
            <a:r>
              <a:rPr lang="en-US" sz="2000" b="1" dirty="0" err="1" smtClean="0"/>
              <a:t>complet</a:t>
            </a:r>
            <a:r>
              <a:rPr lang="en-US" sz="2000" b="1" dirty="0" smtClean="0"/>
              <a:t> ,</a:t>
            </a:r>
            <a:r>
              <a:rPr lang="en-US" sz="2000" b="1" dirty="0" err="1" smtClean="0"/>
              <a:t>bien</a:t>
            </a:r>
            <a:r>
              <a:rPr lang="en-US" sz="2000" b="1" dirty="0" smtClean="0"/>
              <a:t> fait ,</a:t>
            </a:r>
            <a:r>
              <a:rPr lang="en-US" sz="2000" b="1" dirty="0" err="1" smtClean="0"/>
              <a:t>il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ya</a:t>
            </a:r>
            <a:r>
              <a:rPr lang="en-US" sz="2000" b="1" dirty="0" smtClean="0"/>
              <a:t> un début et </a:t>
            </a:r>
            <a:r>
              <a:rPr lang="en-US" sz="2000" b="1" dirty="0" err="1" smtClean="0"/>
              <a:t>une</a:t>
            </a:r>
            <a:r>
              <a:rPr lang="en-US" sz="2000" b="1" dirty="0" smtClean="0"/>
              <a:t> fin.ses </a:t>
            </a:r>
            <a:r>
              <a:rPr lang="en-US" sz="2000" b="1" dirty="0" err="1" smtClean="0"/>
              <a:t>épisodes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sont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bien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enchaînées.Ses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personnages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ont</a:t>
            </a:r>
            <a:r>
              <a:rPr lang="en-US" sz="2000" b="1" dirty="0" smtClean="0"/>
              <a:t> des </a:t>
            </a:r>
            <a:r>
              <a:rPr lang="en-US" sz="2000" b="1" dirty="0" err="1" smtClean="0"/>
              <a:t>caractères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bien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fixés</a:t>
            </a:r>
            <a:r>
              <a:rPr lang="en-US" sz="2000" b="1" smtClean="0"/>
              <a:t>. </a:t>
            </a:r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8</Words>
  <Application>Microsoft Office PowerPoint</Application>
  <PresentationFormat>عرض على الشاشة (3:4)‏</PresentationFormat>
  <Paragraphs>1</Paragraphs>
  <Slides>1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سمة Office</vt:lpstr>
      <vt:lpstr>                            6.Qui écrit la chanson de Roland? Lˊécrivain de cette chanson est anonyme, mais il ya trois hypothèses quiabordent cette question:l                                        1.Lˋauteur est inconnu:cette hypothèse fait suite à une indication finale de cette épopée disant en français ancien: ci fait la geste que Turoldus déclinet.La traduction de cette phrase en français moderne est : ici finit la geste que Turoldus déclinet ,puisquˊil nˊya pas de verbe déclinet en français moderne, on suppose quˊil ya un de trois sens à ce verbe: a.si le verbe déclinet signifie composer,Turoldus sera lˊauteur. B.si le verbe déclinet signifie transcrire ,Turoldus sera copiste. C.si le verbe déclinet signifie déclamer ,Turoldus sera récitant.  2.Lˋauteur est un clerc: car lˊéglise connaît bien le latin ,ses poètes et ses textes.  3.Lˋauteur est un professionnel:car c est un travail complet ,bien fait ,il ya un début et une fin.ses épisodes sont bien enchaînées.Ses personnages ont des caractères bien fixés.  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6.Qui écrit la chanson de Roland? 1.Lˋauteur est inconnu 2.Lˋauteur est un clerc 3.Lˋauteur est un professionnel  </dc:title>
  <dc:creator>Hp</dc:creator>
  <cp:lastModifiedBy>Hp</cp:lastModifiedBy>
  <cp:revision>5</cp:revision>
  <dcterms:created xsi:type="dcterms:W3CDTF">2018-01-17T04:56:43Z</dcterms:created>
  <dcterms:modified xsi:type="dcterms:W3CDTF">2018-02-03T16:37:09Z</dcterms:modified>
</cp:coreProperties>
</file>