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4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CC7BD541-AC2E-41C9-B9AA-5C5A548CD30A}"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9F56623-8BFC-4671-A7E8-A472ABD1FC94}"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C7BD541-AC2E-41C9-B9AA-5C5A548CD30A}"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9F56623-8BFC-4671-A7E8-A472ABD1FC94}"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C7BD541-AC2E-41C9-B9AA-5C5A548CD30A}"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9F56623-8BFC-4671-A7E8-A472ABD1FC94}"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C7BD541-AC2E-41C9-B9AA-5C5A548CD30A}"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9F56623-8BFC-4671-A7E8-A472ABD1FC94}"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C7BD541-AC2E-41C9-B9AA-5C5A548CD30A}"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9F56623-8BFC-4671-A7E8-A472ABD1FC94}"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CC7BD541-AC2E-41C9-B9AA-5C5A548CD30A}" type="datetimeFigureOut">
              <a:rPr lang="ar-IQ" smtClean="0"/>
              <a:pPr/>
              <a:t>22/05/1439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9F56623-8BFC-4671-A7E8-A472ABD1FC94}"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CC7BD541-AC2E-41C9-B9AA-5C5A548CD30A}" type="datetimeFigureOut">
              <a:rPr lang="ar-IQ" smtClean="0"/>
              <a:pPr/>
              <a:t>22/05/1439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89F56623-8BFC-4671-A7E8-A472ABD1FC94}"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C7BD541-AC2E-41C9-B9AA-5C5A548CD30A}" type="datetimeFigureOut">
              <a:rPr lang="ar-IQ" smtClean="0"/>
              <a:pPr/>
              <a:t>22/05/1439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9F56623-8BFC-4671-A7E8-A472ABD1FC94}"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C7BD541-AC2E-41C9-B9AA-5C5A548CD30A}" type="datetimeFigureOut">
              <a:rPr lang="ar-IQ" smtClean="0"/>
              <a:pPr/>
              <a:t>22/05/1439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89F56623-8BFC-4671-A7E8-A472ABD1FC94}"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C7BD541-AC2E-41C9-B9AA-5C5A548CD30A}" type="datetimeFigureOut">
              <a:rPr lang="ar-IQ" smtClean="0"/>
              <a:pPr/>
              <a:t>22/05/1439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9F56623-8BFC-4671-A7E8-A472ABD1FC94}"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C7BD541-AC2E-41C9-B9AA-5C5A548CD30A}" type="datetimeFigureOut">
              <a:rPr lang="ar-IQ" smtClean="0"/>
              <a:pPr/>
              <a:t>22/05/1439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9F56623-8BFC-4671-A7E8-A472ABD1FC94}"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C7BD541-AC2E-41C9-B9AA-5C5A548CD30A}" type="datetimeFigureOut">
              <a:rPr lang="ar-IQ" smtClean="0"/>
              <a:pPr/>
              <a:t>22/05/1439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9F56623-8BFC-4671-A7E8-A472ABD1FC94}"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gn="l"/>
            <a:r>
              <a:rPr lang="ar-IQ" sz="2200" b="1" i="1" u="sng" dirty="0" smtClean="0">
                <a:solidFill>
                  <a:schemeClr val="tx1"/>
                </a:solidFill>
              </a:rPr>
              <a:t/>
            </a:r>
            <a:br>
              <a:rPr lang="ar-IQ" sz="2200" b="1" i="1" u="sng" dirty="0" smtClean="0">
                <a:solidFill>
                  <a:schemeClr val="tx1"/>
                </a:solidFill>
              </a:rPr>
            </a:br>
            <a:r>
              <a:rPr lang="en-US" sz="2200" b="1" i="1" u="sng" smtClean="0">
                <a:solidFill>
                  <a:schemeClr val="tx1"/>
                </a:solidFill>
              </a:rPr>
              <a:t>7.Littérature </a:t>
            </a:r>
            <a:r>
              <a:rPr lang="en-US" sz="2200" b="1" i="1" u="sng" dirty="0" err="1" smtClean="0">
                <a:solidFill>
                  <a:schemeClr val="tx1"/>
                </a:solidFill>
              </a:rPr>
              <a:t>aristocratique</a:t>
            </a:r>
            <a:r>
              <a:rPr lang="ar-IQ" sz="9600" dirty="0" smtClean="0">
                <a:solidFill>
                  <a:schemeClr val="tx1"/>
                </a:solidFill>
                <a:latin typeface="+mj-lt"/>
                <a:ea typeface="+mj-ea"/>
                <a:cs typeface="+mj-cs"/>
              </a:rPr>
              <a:t/>
            </a:r>
            <a:br>
              <a:rPr lang="ar-IQ" sz="9600" dirty="0" smtClean="0">
                <a:solidFill>
                  <a:schemeClr val="tx1"/>
                </a:solidFill>
                <a:latin typeface="+mj-lt"/>
                <a:ea typeface="+mj-ea"/>
                <a:cs typeface="+mj-cs"/>
              </a:rPr>
            </a:br>
            <a:r>
              <a:rPr lang="ar-IQ" sz="9600" dirty="0" smtClean="0">
                <a:solidFill>
                  <a:schemeClr val="tx1"/>
                </a:solidFill>
                <a:latin typeface="+mj-lt"/>
                <a:ea typeface="+mj-ea"/>
                <a:cs typeface="+mj-cs"/>
              </a:rPr>
              <a:t/>
            </a:r>
            <a:br>
              <a:rPr lang="ar-IQ" sz="9600" dirty="0" smtClean="0">
                <a:solidFill>
                  <a:schemeClr val="tx1"/>
                </a:solidFill>
                <a:latin typeface="+mj-lt"/>
                <a:ea typeface="+mj-ea"/>
                <a:cs typeface="+mj-cs"/>
              </a:rPr>
            </a:br>
            <a:r>
              <a:rPr lang="en-US" sz="2000" b="1" dirty="0" err="1" smtClean="0">
                <a:solidFill>
                  <a:schemeClr val="tx1"/>
                </a:solidFill>
                <a:latin typeface="+mj-lt"/>
                <a:ea typeface="+mj-ea"/>
              </a:rPr>
              <a:t>Lˊélite</a:t>
            </a:r>
            <a:r>
              <a:rPr lang="en-US" sz="2000" b="1" dirty="0" smtClean="0">
                <a:solidFill>
                  <a:schemeClr val="tx1"/>
                </a:solidFill>
                <a:latin typeface="+mj-lt"/>
                <a:ea typeface="+mj-ea"/>
              </a:rPr>
              <a:t> se </a:t>
            </a:r>
            <a:r>
              <a:rPr lang="en-US" sz="2000" b="1" dirty="0" err="1" smtClean="0">
                <a:solidFill>
                  <a:schemeClr val="tx1"/>
                </a:solidFill>
                <a:latin typeface="+mj-lt"/>
                <a:ea typeface="+mj-ea"/>
              </a:rPr>
              <a:t>détourne</a:t>
            </a:r>
            <a:r>
              <a:rPr lang="en-US" sz="2000" b="1" dirty="0" smtClean="0">
                <a:solidFill>
                  <a:schemeClr val="tx1"/>
                </a:solidFill>
                <a:latin typeface="+mj-lt"/>
                <a:ea typeface="+mj-ea"/>
              </a:rPr>
              <a:t> </a:t>
            </a:r>
            <a:r>
              <a:rPr lang="en-US" sz="2000" b="1" dirty="0" err="1" smtClean="0">
                <a:solidFill>
                  <a:schemeClr val="tx1"/>
                </a:solidFill>
                <a:latin typeface="+mj-lt"/>
                <a:ea typeface="+mj-ea"/>
              </a:rPr>
              <a:t>bientôt</a:t>
            </a:r>
            <a:r>
              <a:rPr lang="en-US" sz="2000" b="1" dirty="0" smtClean="0">
                <a:solidFill>
                  <a:schemeClr val="tx1"/>
                </a:solidFill>
                <a:latin typeface="+mj-lt"/>
                <a:ea typeface="+mj-ea"/>
              </a:rPr>
              <a:t> des </a:t>
            </a:r>
            <a:r>
              <a:rPr lang="en-US" sz="2000" b="1" dirty="0" err="1" smtClean="0">
                <a:solidFill>
                  <a:schemeClr val="tx1"/>
                </a:solidFill>
                <a:latin typeface="+mj-lt"/>
                <a:ea typeface="+mj-ea"/>
              </a:rPr>
              <a:t>épopées</a:t>
            </a:r>
            <a:r>
              <a:rPr lang="en-US" sz="2000" b="1" dirty="0" smtClean="0">
                <a:solidFill>
                  <a:schemeClr val="tx1"/>
                </a:solidFill>
                <a:latin typeface="+mj-lt"/>
                <a:ea typeface="+mj-ea"/>
              </a:rPr>
              <a:t> ,et commence à </a:t>
            </a:r>
            <a:r>
              <a:rPr lang="en-US" sz="2000" b="1" dirty="0" err="1" smtClean="0">
                <a:solidFill>
                  <a:schemeClr val="tx1"/>
                </a:solidFill>
                <a:latin typeface="+mj-lt"/>
                <a:ea typeface="+mj-ea"/>
              </a:rPr>
              <a:t>sˋintéresser</a:t>
            </a:r>
            <a:r>
              <a:rPr lang="en-US" sz="2000" b="1" dirty="0" smtClean="0">
                <a:solidFill>
                  <a:schemeClr val="tx1"/>
                </a:solidFill>
                <a:latin typeface="+mj-lt"/>
                <a:ea typeface="+mj-ea"/>
              </a:rPr>
              <a:t> à des </a:t>
            </a:r>
            <a:r>
              <a:rPr lang="ar-IQ" sz="2000" b="1" dirty="0" smtClean="0">
                <a:solidFill>
                  <a:schemeClr val="tx1"/>
                </a:solidFill>
                <a:latin typeface="+mj-lt"/>
                <a:ea typeface="+mj-ea"/>
              </a:rPr>
              <a:t/>
            </a:r>
            <a:br>
              <a:rPr lang="ar-IQ" sz="2000" b="1" dirty="0" smtClean="0">
                <a:solidFill>
                  <a:schemeClr val="tx1"/>
                </a:solidFill>
                <a:latin typeface="+mj-lt"/>
                <a:ea typeface="+mj-ea"/>
              </a:rPr>
            </a:br>
            <a:r>
              <a:rPr lang="ar-IQ" sz="2000" b="1" dirty="0" smtClean="0"/>
              <a:t/>
            </a:r>
            <a:br>
              <a:rPr lang="ar-IQ" sz="2000" b="1" dirty="0" smtClean="0"/>
            </a:br>
            <a:r>
              <a:rPr lang="ar-IQ" sz="2000" b="1" dirty="0" smtClean="0"/>
              <a:t/>
            </a:r>
            <a:br>
              <a:rPr lang="ar-IQ" sz="2000" b="1" dirty="0" smtClean="0"/>
            </a:br>
            <a:r>
              <a:rPr lang="en-US" sz="2000" b="1" dirty="0" err="1" smtClean="0">
                <a:solidFill>
                  <a:schemeClr val="tx1"/>
                </a:solidFill>
                <a:latin typeface="+mj-lt"/>
                <a:ea typeface="+mj-ea"/>
              </a:rPr>
              <a:t>œuvres</a:t>
            </a:r>
            <a:r>
              <a:rPr lang="en-US" sz="2000" b="1" dirty="0" smtClean="0">
                <a:solidFill>
                  <a:schemeClr val="tx1"/>
                </a:solidFill>
                <a:latin typeface="+mj-lt"/>
                <a:ea typeface="+mj-ea"/>
              </a:rPr>
              <a:t> </a:t>
            </a:r>
            <a:r>
              <a:rPr lang="en-US" sz="2000" b="1" dirty="0" err="1" smtClean="0">
                <a:solidFill>
                  <a:schemeClr val="tx1"/>
                </a:solidFill>
                <a:latin typeface="+mj-lt"/>
                <a:ea typeface="+mj-ea"/>
              </a:rPr>
              <a:t>spécialement</a:t>
            </a:r>
            <a:r>
              <a:rPr lang="en-US" sz="2000" b="1" dirty="0" smtClean="0">
                <a:solidFill>
                  <a:schemeClr val="tx1"/>
                </a:solidFill>
                <a:latin typeface="+mj-lt"/>
                <a:ea typeface="+mj-ea"/>
              </a:rPr>
              <a:t> </a:t>
            </a:r>
            <a:r>
              <a:rPr lang="en-US" sz="2000" b="1" dirty="0" err="1" smtClean="0">
                <a:solidFill>
                  <a:schemeClr val="tx1"/>
                </a:solidFill>
                <a:latin typeface="+mj-lt"/>
                <a:ea typeface="+mj-ea"/>
              </a:rPr>
              <a:t>composées</a:t>
            </a:r>
            <a:r>
              <a:rPr lang="en-US" sz="2000" b="1" dirty="0" smtClean="0">
                <a:solidFill>
                  <a:schemeClr val="tx1"/>
                </a:solidFill>
                <a:latin typeface="+mj-lt"/>
                <a:ea typeface="+mj-ea"/>
              </a:rPr>
              <a:t> pour </a:t>
            </a:r>
            <a:r>
              <a:rPr lang="en-US" sz="2000" b="1" dirty="0" err="1" smtClean="0">
                <a:solidFill>
                  <a:schemeClr val="tx1"/>
                </a:solidFill>
                <a:latin typeface="+mj-lt"/>
                <a:ea typeface="+mj-ea"/>
              </a:rPr>
              <a:t>lui</a:t>
            </a:r>
            <a:r>
              <a:rPr lang="en-US" sz="2000" b="1" dirty="0" smtClean="0">
                <a:solidFill>
                  <a:schemeClr val="tx1"/>
                </a:solidFill>
                <a:latin typeface="+mj-lt"/>
                <a:ea typeface="+mj-ea"/>
              </a:rPr>
              <a:t> </a:t>
            </a:r>
            <a:r>
              <a:rPr lang="en-US" sz="2000" b="1" dirty="0" err="1" smtClean="0">
                <a:solidFill>
                  <a:schemeClr val="tx1"/>
                </a:solidFill>
                <a:latin typeface="+mj-lt"/>
                <a:ea typeface="+mj-ea"/>
              </a:rPr>
              <a:t>plaire</a:t>
            </a:r>
            <a:r>
              <a:rPr lang="en-US" sz="2000" b="1" dirty="0" smtClean="0">
                <a:solidFill>
                  <a:schemeClr val="tx1"/>
                </a:solidFill>
                <a:latin typeface="+mj-lt"/>
                <a:ea typeface="+mj-ea"/>
              </a:rPr>
              <a:t> </a:t>
            </a:r>
            <a:r>
              <a:rPr lang="en-US" sz="2000" b="1" dirty="0" err="1" smtClean="0">
                <a:solidFill>
                  <a:schemeClr val="tx1"/>
                </a:solidFill>
                <a:latin typeface="+mj-lt"/>
                <a:ea typeface="+mj-ea"/>
              </a:rPr>
              <a:t>comme</a:t>
            </a:r>
            <a:r>
              <a:rPr lang="en-US" sz="2000" b="1" dirty="0" smtClean="0">
                <a:solidFill>
                  <a:schemeClr val="tx1"/>
                </a:solidFill>
                <a:latin typeface="+mj-lt"/>
                <a:ea typeface="+mj-ea"/>
              </a:rPr>
              <a:t> </a:t>
            </a:r>
            <a:r>
              <a:rPr lang="en-US" sz="1800" dirty="0" smtClean="0">
                <a:solidFill>
                  <a:schemeClr val="tx1"/>
                </a:solidFill>
                <a:latin typeface="+mj-lt"/>
                <a:ea typeface="+mj-ea"/>
                <a:cs typeface="+mj-cs"/>
              </a:rPr>
              <a:t>:</a:t>
            </a:r>
            <a:r>
              <a:rPr lang="en-US" sz="2000" b="1" dirty="0" smtClean="0"/>
              <a:t>les </a:t>
            </a:r>
            <a:r>
              <a:rPr lang="en-US" sz="2000" b="1" dirty="0" err="1" smtClean="0"/>
              <a:t>nouvelles,la</a:t>
            </a:r>
            <a:r>
              <a:rPr lang="en-US" sz="2000" b="1" dirty="0" smtClean="0"/>
              <a:t/>
            </a:r>
            <a:br>
              <a:rPr lang="en-US" sz="2000" b="1" dirty="0" smtClean="0"/>
            </a:br>
            <a:r>
              <a:rPr lang="en-US" sz="2000" b="1" dirty="0" err="1" smtClean="0"/>
              <a:t>poèsie</a:t>
            </a:r>
            <a:r>
              <a:rPr lang="en-US" sz="2000" b="1" dirty="0" smtClean="0"/>
              <a:t> </a:t>
            </a:r>
            <a:r>
              <a:rPr lang="en-US" sz="2000" b="1" dirty="0" err="1" smtClean="0"/>
              <a:t>lyrique</a:t>
            </a:r>
            <a:r>
              <a:rPr lang="en-US" sz="2000" b="1" dirty="0" smtClean="0"/>
              <a:t> et les </a:t>
            </a:r>
            <a:r>
              <a:rPr lang="en-US" sz="2000" b="1" dirty="0" err="1" smtClean="0"/>
              <a:t>romans.Au</a:t>
            </a:r>
            <a:r>
              <a:rPr lang="en-US" sz="2000" b="1" dirty="0" smtClean="0"/>
              <a:t> milieu du </a:t>
            </a:r>
            <a:r>
              <a:rPr lang="en-US" sz="2000" b="1" dirty="0" err="1" smtClean="0"/>
              <a:t>XIIème</a:t>
            </a:r>
            <a:r>
              <a:rPr lang="en-US" sz="2000" b="1" dirty="0" smtClean="0"/>
              <a:t> siècle  </a:t>
            </a:r>
            <a:r>
              <a:rPr lang="en-US" sz="2000" b="1" dirty="0" err="1" smtClean="0"/>
              <a:t>apparaissent</a:t>
            </a:r>
            <a:r>
              <a:rPr lang="en-US" sz="2000" b="1" dirty="0" smtClean="0"/>
              <a:t> les premiers </a:t>
            </a:r>
            <a:r>
              <a:rPr lang="en-US" sz="2000" b="1" dirty="0" err="1" smtClean="0"/>
              <a:t>romans</a:t>
            </a:r>
            <a:r>
              <a:rPr lang="en-US" sz="2000" b="1" dirty="0" smtClean="0"/>
              <a:t> qui font </a:t>
            </a:r>
            <a:r>
              <a:rPr lang="en-US" sz="2000" b="1" dirty="0" err="1" smtClean="0"/>
              <a:t>une</a:t>
            </a:r>
            <a:r>
              <a:rPr lang="en-US" sz="2000" b="1" dirty="0" smtClean="0"/>
              <a:t> </a:t>
            </a:r>
            <a:r>
              <a:rPr lang="en-US" sz="2000" b="1" dirty="0" err="1" smtClean="0"/>
              <a:t>grande</a:t>
            </a:r>
            <a:r>
              <a:rPr lang="en-US" sz="2000" b="1" dirty="0" smtClean="0"/>
              <a:t> place </a:t>
            </a:r>
            <a:r>
              <a:rPr lang="en-US" sz="2000" b="1" dirty="0" err="1" smtClean="0"/>
              <a:t>àla</a:t>
            </a:r>
            <a:r>
              <a:rPr lang="en-US" sz="2000" b="1" dirty="0" smtClean="0"/>
              <a:t> femme et </a:t>
            </a:r>
            <a:r>
              <a:rPr lang="en-US" sz="2000" b="1" dirty="0" err="1" smtClean="0"/>
              <a:t>àlˊamour</a:t>
            </a:r>
            <a:r>
              <a:rPr lang="en-US" sz="2000" b="1" dirty="0" smtClean="0"/>
              <a:t> ,en </a:t>
            </a:r>
            <a:r>
              <a:rPr lang="en-US" sz="2000" b="1" dirty="0" err="1" smtClean="0"/>
              <a:t>même</a:t>
            </a:r>
            <a:r>
              <a:rPr lang="en-US" sz="2000" b="1" dirty="0" smtClean="0"/>
              <a:t> temps aux </a:t>
            </a:r>
            <a:r>
              <a:rPr lang="en-US" sz="2000" b="1" dirty="0" err="1" smtClean="0"/>
              <a:t>raffinement</a:t>
            </a:r>
            <a:r>
              <a:rPr lang="en-US" sz="2000" b="1" dirty="0" smtClean="0"/>
              <a:t> des </a:t>
            </a:r>
            <a:r>
              <a:rPr lang="en-US" sz="2000" b="1" dirty="0" err="1" smtClean="0"/>
              <a:t>goûts</a:t>
            </a:r>
            <a:r>
              <a:rPr lang="en-US" sz="2000" b="1" dirty="0" smtClean="0"/>
              <a:t> et des </a:t>
            </a:r>
            <a:r>
              <a:rPr lang="en-US" sz="2000" b="1" dirty="0" err="1" smtClean="0"/>
              <a:t>mœurs</a:t>
            </a:r>
            <a:r>
              <a:rPr lang="en-US" sz="2000" b="1" dirty="0" smtClean="0"/>
              <a:t> qui </a:t>
            </a:r>
            <a:r>
              <a:rPr lang="en-US" sz="2000" b="1" dirty="0" err="1" smtClean="0"/>
              <a:t>règnent</a:t>
            </a:r>
            <a:r>
              <a:rPr lang="en-US" sz="2000" b="1" dirty="0" smtClean="0"/>
              <a:t> chez les seigneurs en </a:t>
            </a:r>
            <a:r>
              <a:rPr lang="en-US" sz="2000" b="1" dirty="0" err="1" smtClean="0"/>
              <a:t>France.Donc</a:t>
            </a:r>
            <a:r>
              <a:rPr lang="en-US" sz="2000" b="1" dirty="0" smtClean="0"/>
              <a:t> ,les </a:t>
            </a:r>
            <a:r>
              <a:rPr lang="en-US" sz="2000" b="1" dirty="0" err="1" smtClean="0"/>
              <a:t>héros</a:t>
            </a:r>
            <a:r>
              <a:rPr lang="en-US" sz="2000" b="1" dirty="0" smtClean="0"/>
              <a:t> </a:t>
            </a:r>
            <a:r>
              <a:rPr lang="en-US" sz="2000" b="1" dirty="0" err="1" smtClean="0"/>
              <a:t>dans</a:t>
            </a:r>
            <a:r>
              <a:rPr lang="en-US" sz="2000" b="1" dirty="0" smtClean="0"/>
              <a:t> </a:t>
            </a:r>
            <a:r>
              <a:rPr lang="en-US" sz="2000" b="1" dirty="0" err="1" smtClean="0"/>
              <a:t>ces</a:t>
            </a:r>
            <a:r>
              <a:rPr lang="en-US" sz="2000" b="1" dirty="0" smtClean="0"/>
              <a:t> </a:t>
            </a:r>
            <a:r>
              <a:rPr lang="en-US" sz="2000" b="1" dirty="0" err="1" smtClean="0"/>
              <a:t>romans</a:t>
            </a:r>
            <a:r>
              <a:rPr lang="en-US" sz="2000" b="1" dirty="0" smtClean="0"/>
              <a:t> ne </a:t>
            </a:r>
            <a:r>
              <a:rPr lang="en-US" sz="2000" b="1" dirty="0" err="1" smtClean="0"/>
              <a:t>combattent</a:t>
            </a:r>
            <a:r>
              <a:rPr lang="en-US" sz="2000" b="1" dirty="0" smtClean="0"/>
              <a:t> </a:t>
            </a:r>
            <a:r>
              <a:rPr lang="en-US" sz="2000" b="1" dirty="0" err="1" smtClean="0"/>
              <a:t>pas.Ils</a:t>
            </a:r>
            <a:r>
              <a:rPr lang="en-US" sz="2000" b="1" dirty="0" smtClean="0"/>
              <a:t> </a:t>
            </a:r>
            <a:r>
              <a:rPr lang="en-US" sz="2000" b="1" dirty="0" err="1" smtClean="0"/>
              <a:t>sont</a:t>
            </a:r>
            <a:r>
              <a:rPr lang="en-US" sz="2000" b="1" dirty="0" smtClean="0"/>
              <a:t> </a:t>
            </a:r>
            <a:r>
              <a:rPr lang="en-US" sz="2000" b="1" dirty="0" err="1" smtClean="0"/>
              <a:t>galants</a:t>
            </a:r>
            <a:r>
              <a:rPr lang="en-US" sz="2000" b="1" dirty="0" smtClean="0"/>
              <a:t> ,</a:t>
            </a:r>
            <a:r>
              <a:rPr lang="en-US" sz="2000" b="1" dirty="0" err="1" smtClean="0"/>
              <a:t>toujours</a:t>
            </a:r>
            <a:r>
              <a:rPr lang="en-US" sz="2000" b="1" dirty="0" smtClean="0"/>
              <a:t> au service de </a:t>
            </a:r>
            <a:r>
              <a:rPr lang="en-US" sz="2000" b="1" dirty="0" err="1" smtClean="0"/>
              <a:t>leurs</a:t>
            </a:r>
            <a:r>
              <a:rPr lang="en-US" sz="2000" b="1" dirty="0" smtClean="0"/>
              <a:t> dames et </a:t>
            </a:r>
            <a:r>
              <a:rPr lang="en-US" sz="2000" b="1" dirty="0" err="1" smtClean="0"/>
              <a:t>leur</a:t>
            </a:r>
            <a:r>
              <a:rPr lang="en-US" sz="2000" b="1" dirty="0" smtClean="0"/>
              <a:t> </a:t>
            </a:r>
            <a:r>
              <a:rPr lang="en-US" sz="2000" b="1" dirty="0" err="1" smtClean="0"/>
              <a:t>amour;ils</a:t>
            </a:r>
            <a:r>
              <a:rPr lang="en-US" sz="2000" b="1" dirty="0" smtClean="0"/>
              <a:t> ne </a:t>
            </a:r>
            <a:r>
              <a:rPr lang="en-US" sz="2000" b="1" dirty="0" err="1" smtClean="0"/>
              <a:t>reconnaissent</a:t>
            </a:r>
            <a:r>
              <a:rPr lang="en-US" sz="2000" b="1" dirty="0" smtClean="0"/>
              <a:t> </a:t>
            </a:r>
            <a:r>
              <a:rPr lang="en-US" sz="2000" b="1" dirty="0" err="1" smtClean="0"/>
              <a:t>jamais</a:t>
            </a:r>
            <a:r>
              <a:rPr lang="en-US" sz="2000" b="1" dirty="0" smtClean="0"/>
              <a:t> le service de </a:t>
            </a:r>
            <a:r>
              <a:rPr lang="en-US" sz="2000" b="1" dirty="0" err="1" smtClean="0"/>
              <a:t>Dieu</a:t>
            </a:r>
            <a:r>
              <a:rPr lang="en-US" sz="2000" b="1" dirty="0" smtClean="0"/>
              <a:t> </a:t>
            </a:r>
            <a:r>
              <a:rPr lang="en-US" sz="2000" b="1" dirty="0" err="1" smtClean="0"/>
              <a:t>ou</a:t>
            </a:r>
            <a:r>
              <a:rPr lang="en-US" sz="2000" b="1" dirty="0" smtClean="0"/>
              <a:t> du </a:t>
            </a:r>
            <a:r>
              <a:rPr lang="en-US" sz="2000" b="1" dirty="0" err="1" smtClean="0"/>
              <a:t>roi</a:t>
            </a:r>
            <a:r>
              <a:rPr lang="en-US" sz="2000" b="1" dirty="0" smtClean="0"/>
              <a:t>.</a:t>
            </a:r>
            <a:endParaRPr lang="ar-IQ" sz="2000" b="1" dirty="0"/>
          </a:p>
        </p:txBody>
      </p:sp>
      <p:sp>
        <p:nvSpPr>
          <p:cNvPr id="3" name="عنوان فرعي 2"/>
          <p:cNvSpPr>
            <a:spLocks noGrp="1"/>
          </p:cNvSpPr>
          <p:nvPr>
            <p:ph type="subTitle" idx="1"/>
          </p:nvPr>
        </p:nvSpPr>
        <p:spPr/>
        <p:txBody>
          <a:bodyPr/>
          <a:lstStyle/>
          <a:p>
            <a:endParaRPr lang="ar-IQ"/>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0</Words>
  <Application>Microsoft Office PowerPoint</Application>
  <PresentationFormat>عرض على الشاشة (3:4)‏</PresentationFormat>
  <Paragraphs>1</Paragraphs>
  <Slides>1</Slides>
  <Notes>0</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سمة Office</vt:lpstr>
      <vt:lpstr> 7.Littérature aristocratique  Lˊélite se détourne bientôt des épopées ,et commence à sˋintéresser à des    œuvres spécialement composées pour lui plaire comme :les nouvelles,la poèsie lyrique et les romans.Au milieu du XIIème siècle  apparaissent les premiers romans qui font une grande place àla femme et àlˊamour ,en même temps aux raffinement des goûts et des mœurs qui règnent chez les seigneurs en France.Donc ,les héros dans ces romans ne combattent pas.Ils sont galants ,toujours au service de leurs dames et leur amour;ils ne reconnaissent jamais le service de Dieu ou du roi.</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7.Littérature aristocratique Lˋélite se détourne bientôt des épopées ,et commence à sˋintéresser à des œuvres spécialement composées pour lui plaire comme :les nouvelles,la</dc:title>
  <dc:creator>Hp</dc:creator>
  <cp:lastModifiedBy>Hp</cp:lastModifiedBy>
  <cp:revision>5</cp:revision>
  <dcterms:created xsi:type="dcterms:W3CDTF">2018-01-17T04:57:21Z</dcterms:created>
  <dcterms:modified xsi:type="dcterms:W3CDTF">2018-02-06T22:09:21Z</dcterms:modified>
</cp:coreProperties>
</file>