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5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5370C63-5D86-4A3D-8CDB-7F7645AC91BF}" type="datetimeFigureOut">
              <a:rPr lang="ar-IQ" smtClean="0"/>
              <a:pPr/>
              <a:t>19/05/1439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D42002C-32E6-44D8-AE31-BA5B95249767}"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5370C63-5D86-4A3D-8CDB-7F7645AC91BF}" type="datetimeFigureOut">
              <a:rPr lang="ar-IQ" smtClean="0"/>
              <a:pPr/>
              <a:t>19/05/1439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D42002C-32E6-44D8-AE31-BA5B95249767}"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5370C63-5D86-4A3D-8CDB-7F7645AC91BF}" type="datetimeFigureOut">
              <a:rPr lang="ar-IQ" smtClean="0"/>
              <a:pPr/>
              <a:t>19/05/1439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D42002C-32E6-44D8-AE31-BA5B95249767}"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5370C63-5D86-4A3D-8CDB-7F7645AC91BF}" type="datetimeFigureOut">
              <a:rPr lang="ar-IQ" smtClean="0"/>
              <a:pPr/>
              <a:t>19/05/1439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D42002C-32E6-44D8-AE31-BA5B95249767}"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5370C63-5D86-4A3D-8CDB-7F7645AC91BF}" type="datetimeFigureOut">
              <a:rPr lang="ar-IQ" smtClean="0"/>
              <a:pPr/>
              <a:t>19/05/1439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D42002C-32E6-44D8-AE31-BA5B95249767}"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5370C63-5D86-4A3D-8CDB-7F7645AC91BF}" type="datetimeFigureOut">
              <a:rPr lang="ar-IQ" smtClean="0"/>
              <a:pPr/>
              <a:t>19/05/1439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D42002C-32E6-44D8-AE31-BA5B95249767}"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5370C63-5D86-4A3D-8CDB-7F7645AC91BF}" type="datetimeFigureOut">
              <a:rPr lang="ar-IQ" smtClean="0"/>
              <a:pPr/>
              <a:t>19/05/1439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9D42002C-32E6-44D8-AE31-BA5B95249767}"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5370C63-5D86-4A3D-8CDB-7F7645AC91BF}" type="datetimeFigureOut">
              <a:rPr lang="ar-IQ" smtClean="0"/>
              <a:pPr/>
              <a:t>19/05/1439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9D42002C-32E6-44D8-AE31-BA5B95249767}"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5370C63-5D86-4A3D-8CDB-7F7645AC91BF}" type="datetimeFigureOut">
              <a:rPr lang="ar-IQ" smtClean="0"/>
              <a:pPr/>
              <a:t>19/05/1439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D42002C-32E6-44D8-AE31-BA5B95249767}"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5370C63-5D86-4A3D-8CDB-7F7645AC91BF}" type="datetimeFigureOut">
              <a:rPr lang="ar-IQ" smtClean="0"/>
              <a:pPr/>
              <a:t>19/05/1439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D42002C-32E6-44D8-AE31-BA5B95249767}"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5370C63-5D86-4A3D-8CDB-7F7645AC91BF}" type="datetimeFigureOut">
              <a:rPr lang="ar-IQ" smtClean="0"/>
              <a:pPr/>
              <a:t>19/05/1439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D42002C-32E6-44D8-AE31-BA5B95249767}"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5370C63-5D86-4A3D-8CDB-7F7645AC91BF}" type="datetimeFigureOut">
              <a:rPr lang="ar-IQ" smtClean="0"/>
              <a:pPr/>
              <a:t>19/05/1439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D42002C-32E6-44D8-AE31-BA5B95249767}"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pPr algn="l"/>
            <a:r>
              <a:rPr lang="en-US" sz="2200" b="1" i="1" u="sng" dirty="0" smtClean="0">
                <a:solidFill>
                  <a:schemeClr val="tx1"/>
                </a:solidFill>
                <a:latin typeface="+mn-lt"/>
              </a:rPr>
              <a:t>8.Pourquoi </a:t>
            </a:r>
            <a:r>
              <a:rPr lang="en-US" sz="2200" b="1" i="1" u="sng" dirty="0" err="1" smtClean="0">
                <a:solidFill>
                  <a:schemeClr val="tx1"/>
                </a:solidFill>
                <a:latin typeface="+mn-lt"/>
              </a:rPr>
              <a:t>cette</a:t>
            </a:r>
            <a:r>
              <a:rPr lang="en-US" sz="2200" b="1" i="1" u="sng" dirty="0" smtClean="0">
                <a:solidFill>
                  <a:schemeClr val="tx1"/>
                </a:solidFill>
                <a:latin typeface="+mn-lt"/>
              </a:rPr>
              <a:t> </a:t>
            </a:r>
            <a:r>
              <a:rPr lang="en-US" sz="2200" b="1" i="1" u="sng" dirty="0" err="1" smtClean="0">
                <a:solidFill>
                  <a:schemeClr val="tx1"/>
                </a:solidFill>
                <a:latin typeface="+mn-lt"/>
              </a:rPr>
              <a:t>littérature</a:t>
            </a:r>
            <a:r>
              <a:rPr lang="en-US" sz="2200" b="1" i="1" u="sng" dirty="0" smtClean="0">
                <a:solidFill>
                  <a:schemeClr val="tx1"/>
                </a:solidFill>
                <a:latin typeface="+mn-lt"/>
              </a:rPr>
              <a:t> </a:t>
            </a:r>
            <a:r>
              <a:rPr lang="en-US" sz="2200" b="1" i="1" u="sng" dirty="0" err="1" smtClean="0">
                <a:solidFill>
                  <a:schemeClr val="tx1"/>
                </a:solidFill>
                <a:latin typeface="+mn-lt"/>
              </a:rPr>
              <a:t>sˋappelle</a:t>
            </a:r>
            <a:r>
              <a:rPr lang="en-US" sz="2200" b="1" i="1" u="sng" dirty="0" smtClean="0">
                <a:solidFill>
                  <a:schemeClr val="tx1"/>
                </a:solidFill>
                <a:latin typeface="+mn-lt"/>
              </a:rPr>
              <a:t/>
            </a:r>
            <a:br>
              <a:rPr lang="en-US" sz="2200" b="1" i="1" u="sng" dirty="0" smtClean="0">
                <a:solidFill>
                  <a:schemeClr val="tx1"/>
                </a:solidFill>
                <a:latin typeface="+mn-lt"/>
              </a:rPr>
            </a:br>
            <a:r>
              <a:rPr lang="en-US" sz="2200" b="1" i="1" u="sng" dirty="0" err="1" smtClean="0">
                <a:solidFill>
                  <a:schemeClr val="tx1"/>
                </a:solidFill>
                <a:latin typeface="+mn-lt"/>
              </a:rPr>
              <a:t>aussi</a:t>
            </a:r>
            <a:r>
              <a:rPr lang="en-US" sz="2200" b="1" i="1" u="sng" dirty="0" smtClean="0">
                <a:solidFill>
                  <a:schemeClr val="tx1"/>
                </a:solidFill>
                <a:latin typeface="+mn-lt"/>
              </a:rPr>
              <a:t> </a:t>
            </a:r>
            <a:r>
              <a:rPr lang="en-US" sz="2200" b="1" i="1" u="sng" dirty="0" err="1" smtClean="0">
                <a:solidFill>
                  <a:schemeClr val="tx1"/>
                </a:solidFill>
                <a:latin typeface="+mn-lt"/>
              </a:rPr>
              <a:t>courtoise</a:t>
            </a:r>
            <a:r>
              <a:rPr lang="en-US" sz="2200" b="1" i="1" u="sng" dirty="0" smtClean="0">
                <a:solidFill>
                  <a:schemeClr val="tx1"/>
                </a:solidFill>
                <a:latin typeface="+mn-lt"/>
              </a:rPr>
              <a:t>?</a:t>
            </a:r>
            <a:br>
              <a:rPr lang="en-US" sz="2200" b="1" i="1" u="sng" dirty="0" smtClean="0">
                <a:solidFill>
                  <a:schemeClr val="tx1"/>
                </a:solidFill>
                <a:latin typeface="+mn-lt"/>
              </a:rPr>
            </a:br>
            <a:r>
              <a:rPr lang="en-US" sz="2200" b="1" dirty="0" err="1" smtClean="0">
                <a:solidFill>
                  <a:schemeClr val="tx1"/>
                </a:solidFill>
                <a:latin typeface="+mn-lt"/>
              </a:rPr>
              <a:t>Parceque</a:t>
            </a:r>
            <a:r>
              <a:rPr lang="en-US" sz="2200" b="1" dirty="0" smtClean="0">
                <a:solidFill>
                  <a:schemeClr val="tx1"/>
                </a:solidFill>
                <a:latin typeface="+mn-lt"/>
              </a:rPr>
              <a:t> </a:t>
            </a:r>
            <a:r>
              <a:rPr lang="en-US" sz="2200" b="1" dirty="0" err="1" smtClean="0">
                <a:solidFill>
                  <a:schemeClr val="tx1"/>
                </a:solidFill>
                <a:latin typeface="+mn-lt"/>
              </a:rPr>
              <a:t>cette</a:t>
            </a:r>
            <a:r>
              <a:rPr lang="en-US" sz="2200" b="1" dirty="0" smtClean="0">
                <a:solidFill>
                  <a:schemeClr val="tx1"/>
                </a:solidFill>
                <a:latin typeface="+mn-lt"/>
              </a:rPr>
              <a:t> </a:t>
            </a:r>
            <a:r>
              <a:rPr lang="en-US" sz="2200" b="1" dirty="0" err="1" smtClean="0">
                <a:solidFill>
                  <a:schemeClr val="tx1"/>
                </a:solidFill>
                <a:latin typeface="+mn-lt"/>
              </a:rPr>
              <a:t>litterature</a:t>
            </a:r>
            <a:r>
              <a:rPr lang="en-US" sz="2200" b="1" dirty="0" smtClean="0">
                <a:solidFill>
                  <a:schemeClr val="tx1"/>
                </a:solidFill>
                <a:latin typeface="+mn-lt"/>
              </a:rPr>
              <a:t> s </a:t>
            </a:r>
            <a:r>
              <a:rPr lang="en-US" sz="2200" b="1" dirty="0" err="1" smtClean="0">
                <a:solidFill>
                  <a:schemeClr val="tx1"/>
                </a:solidFill>
                <a:latin typeface="+mn-lt"/>
              </a:rPr>
              <a:t>adresse</a:t>
            </a:r>
            <a:r>
              <a:rPr lang="en-US" sz="2200" b="1" dirty="0" smtClean="0">
                <a:solidFill>
                  <a:schemeClr val="tx1"/>
                </a:solidFill>
                <a:latin typeface="+mn-lt"/>
              </a:rPr>
              <a:t> a un </a:t>
            </a:r>
            <a:r>
              <a:rPr lang="en-US" sz="2200" b="1" dirty="0" err="1" smtClean="0">
                <a:solidFill>
                  <a:schemeClr val="tx1"/>
                </a:solidFill>
                <a:latin typeface="+mn-lt"/>
              </a:rPr>
              <a:t>publique</a:t>
            </a:r>
            <a:r>
              <a:rPr lang="en-US" sz="2200" b="1" dirty="0" smtClean="0">
                <a:solidFill>
                  <a:schemeClr val="tx1"/>
                </a:solidFill>
                <a:latin typeface="+mn-lt"/>
              </a:rPr>
              <a:t> de </a:t>
            </a:r>
            <a:r>
              <a:rPr lang="en-US" sz="2200" b="1" dirty="0" err="1" smtClean="0">
                <a:solidFill>
                  <a:schemeClr val="tx1"/>
                </a:solidFill>
                <a:latin typeface="+mn-lt"/>
              </a:rPr>
              <a:t>cour,et</a:t>
            </a:r>
            <a:r>
              <a:rPr lang="en-US" sz="2200" b="1" dirty="0" smtClean="0">
                <a:solidFill>
                  <a:schemeClr val="tx1"/>
                </a:solidFill>
                <a:latin typeface="+mn-lt"/>
              </a:rPr>
              <a:t> le </a:t>
            </a:r>
            <a:r>
              <a:rPr lang="en-US" sz="2200" b="1" dirty="0" err="1" smtClean="0">
                <a:solidFill>
                  <a:schemeClr val="tx1"/>
                </a:solidFill>
                <a:latin typeface="+mn-lt"/>
              </a:rPr>
              <a:t>terme</a:t>
            </a:r>
            <a:r>
              <a:rPr lang="en-US" sz="2200" b="1" dirty="0" smtClean="0">
                <a:solidFill>
                  <a:schemeClr val="tx1"/>
                </a:solidFill>
                <a:latin typeface="+mn-lt"/>
              </a:rPr>
              <a:t> </a:t>
            </a:r>
            <a:r>
              <a:rPr lang="en-US" sz="2200" b="1" dirty="0" err="1" smtClean="0">
                <a:solidFill>
                  <a:schemeClr val="tx1"/>
                </a:solidFill>
                <a:latin typeface="+mn-lt"/>
              </a:rPr>
              <a:t>courtoise</a:t>
            </a:r>
            <a:r>
              <a:rPr lang="en-US" sz="2200" b="1" dirty="0" smtClean="0">
                <a:solidFill>
                  <a:schemeClr val="tx1"/>
                </a:solidFill>
                <a:latin typeface="+mn-lt"/>
              </a:rPr>
              <a:t> </a:t>
            </a:r>
            <a:r>
              <a:rPr lang="en-US" sz="2200" b="1" dirty="0" err="1" smtClean="0">
                <a:solidFill>
                  <a:schemeClr val="tx1"/>
                </a:solidFill>
                <a:latin typeface="+mn-lt"/>
              </a:rPr>
              <a:t>signifie</a:t>
            </a:r>
            <a:r>
              <a:rPr lang="en-US" sz="2200" b="1" dirty="0" smtClean="0">
                <a:solidFill>
                  <a:schemeClr val="tx1"/>
                </a:solidFill>
                <a:latin typeface="+mn-lt"/>
              </a:rPr>
              <a:t> la politesse et le </a:t>
            </a:r>
            <a:r>
              <a:rPr lang="en-US" sz="2200" b="1" dirty="0" err="1" smtClean="0">
                <a:solidFill>
                  <a:schemeClr val="tx1"/>
                </a:solidFill>
                <a:latin typeface="+mn-lt"/>
              </a:rPr>
              <a:t>raffinement</a:t>
            </a:r>
            <a:r>
              <a:rPr lang="en-US" sz="2200" b="1" dirty="0" smtClean="0">
                <a:solidFill>
                  <a:schemeClr val="tx1"/>
                </a:solidFill>
                <a:latin typeface="+mn-lt"/>
              </a:rPr>
              <a:t> des </a:t>
            </a:r>
            <a:r>
              <a:rPr lang="en-US" sz="2200" b="1" dirty="0" err="1" smtClean="0">
                <a:solidFill>
                  <a:schemeClr val="tx1"/>
                </a:solidFill>
                <a:latin typeface="+mn-lt"/>
              </a:rPr>
              <a:t>goûts</a:t>
            </a:r>
            <a:r>
              <a:rPr lang="en-US" sz="2200" b="1" dirty="0" smtClean="0">
                <a:solidFill>
                  <a:schemeClr val="tx1"/>
                </a:solidFill>
                <a:latin typeface="+mn-lt"/>
              </a:rPr>
              <a:t> qui </a:t>
            </a:r>
            <a:r>
              <a:rPr lang="en-US" sz="2200" b="1" dirty="0" err="1" smtClean="0">
                <a:solidFill>
                  <a:schemeClr val="tx1"/>
                </a:solidFill>
                <a:latin typeface="+mn-lt"/>
              </a:rPr>
              <a:t>sont</a:t>
            </a:r>
            <a:r>
              <a:rPr lang="en-US" sz="2200" b="1" dirty="0" smtClean="0">
                <a:solidFill>
                  <a:schemeClr val="tx1"/>
                </a:solidFill>
                <a:latin typeface="+mn-lt"/>
              </a:rPr>
              <a:t> les </a:t>
            </a:r>
            <a:r>
              <a:rPr lang="en-US" sz="2200" b="1" dirty="0" err="1" smtClean="0">
                <a:solidFill>
                  <a:schemeClr val="tx1"/>
                </a:solidFill>
                <a:latin typeface="+mn-lt"/>
              </a:rPr>
              <a:t>propres</a:t>
            </a:r>
            <a:r>
              <a:rPr lang="en-US" sz="2200" b="1" dirty="0" smtClean="0">
                <a:solidFill>
                  <a:schemeClr val="tx1"/>
                </a:solidFill>
                <a:latin typeface="+mn-lt"/>
              </a:rPr>
              <a:t> des </a:t>
            </a:r>
            <a:r>
              <a:rPr lang="en-US" sz="2200" b="1" dirty="0" err="1" smtClean="0">
                <a:solidFill>
                  <a:schemeClr val="tx1"/>
                </a:solidFill>
                <a:latin typeface="+mn-lt"/>
              </a:rPr>
              <a:t>aristocratiques</a:t>
            </a:r>
            <a:r>
              <a:rPr lang="en-US" sz="2200" b="1" dirty="0" smtClean="0">
                <a:solidFill>
                  <a:schemeClr val="tx1"/>
                </a:solidFill>
                <a:latin typeface="+mn-lt"/>
              </a:rPr>
              <a:t>.</a:t>
            </a:r>
            <a:r>
              <a:rPr lang="en-US" sz="2200" b="1" i="1" u="sng" dirty="0" smtClean="0">
                <a:solidFill>
                  <a:schemeClr val="tx1"/>
                </a:solidFill>
                <a:latin typeface="+mn-lt"/>
              </a:rPr>
              <a:t/>
            </a:r>
            <a:br>
              <a:rPr lang="en-US" sz="2200" b="1" i="1" u="sng" dirty="0" smtClean="0">
                <a:solidFill>
                  <a:schemeClr val="tx1"/>
                </a:solidFill>
                <a:latin typeface="+mn-lt"/>
              </a:rPr>
            </a:br>
            <a:r>
              <a:rPr lang="en-US" sz="2000" b="1" dirty="0" err="1" smtClean="0">
                <a:solidFill>
                  <a:schemeClr val="tx1"/>
                </a:solidFill>
              </a:rPr>
              <a:t>Quelles</a:t>
            </a:r>
            <a:r>
              <a:rPr lang="en-US" sz="2000" b="1" dirty="0" smtClean="0">
                <a:solidFill>
                  <a:schemeClr val="tx1"/>
                </a:solidFill>
              </a:rPr>
              <a:t> </a:t>
            </a:r>
            <a:r>
              <a:rPr lang="en-US" sz="2000" b="1" dirty="0" err="1" smtClean="0">
                <a:solidFill>
                  <a:schemeClr val="tx1"/>
                </a:solidFill>
              </a:rPr>
              <a:t>sont</a:t>
            </a:r>
            <a:r>
              <a:rPr lang="en-US" sz="2000" b="1" dirty="0" smtClean="0">
                <a:solidFill>
                  <a:schemeClr val="tx1"/>
                </a:solidFill>
              </a:rPr>
              <a:t> </a:t>
            </a:r>
            <a:r>
              <a:rPr lang="en-US" sz="2000" b="1" dirty="0" err="1" smtClean="0">
                <a:solidFill>
                  <a:schemeClr val="tx1"/>
                </a:solidFill>
              </a:rPr>
              <a:t>lescaractéristiques</a:t>
            </a:r>
            <a:r>
              <a:rPr lang="en-US" sz="2000" b="1" dirty="0" smtClean="0">
                <a:solidFill>
                  <a:schemeClr val="tx1"/>
                </a:solidFill>
              </a:rPr>
              <a:t> des </a:t>
            </a:r>
            <a:r>
              <a:rPr lang="en-US" sz="2000" b="1" dirty="0" err="1" smtClean="0">
                <a:solidFill>
                  <a:schemeClr val="tx1"/>
                </a:solidFill>
              </a:rPr>
              <a:t>héros</a:t>
            </a:r>
            <a:r>
              <a:rPr lang="en-US" sz="2000" b="1" dirty="0" smtClean="0">
                <a:solidFill>
                  <a:schemeClr val="tx1"/>
                </a:solidFill>
              </a:rPr>
              <a:t> </a:t>
            </a:r>
            <a:r>
              <a:rPr lang="en-US" sz="2000" b="1" dirty="0" err="1" smtClean="0">
                <a:solidFill>
                  <a:schemeClr val="tx1"/>
                </a:solidFill>
              </a:rPr>
              <a:t>courtois</a:t>
            </a:r>
            <a:r>
              <a:rPr lang="en-US" sz="2000" b="1" dirty="0" smtClean="0">
                <a:solidFill>
                  <a:schemeClr val="tx1"/>
                </a:solidFill>
              </a:rPr>
              <a:t>?</a:t>
            </a:r>
            <a:r>
              <a:rPr lang="ar-IQ" sz="2000" b="1" dirty="0" smtClean="0">
                <a:solidFill>
                  <a:schemeClr val="tx1"/>
                </a:solidFill>
              </a:rPr>
              <a:t> </a:t>
            </a:r>
            <a:r>
              <a:rPr lang="en-US" sz="2000" b="1" dirty="0" smtClean="0">
                <a:solidFill>
                  <a:schemeClr val="tx1"/>
                </a:solidFill>
              </a:rPr>
              <a:t/>
            </a:r>
            <a:br>
              <a:rPr lang="en-US" sz="2000" b="1" dirty="0" smtClean="0">
                <a:solidFill>
                  <a:schemeClr val="tx1"/>
                </a:solidFill>
              </a:rPr>
            </a:br>
            <a:r>
              <a:rPr lang="en-US" sz="2000" b="1" dirty="0" err="1" smtClean="0">
                <a:solidFill>
                  <a:schemeClr val="tx1"/>
                </a:solidFill>
              </a:rPr>
              <a:t>Courageux,gentil,galant,au</a:t>
            </a:r>
            <a:r>
              <a:rPr lang="en-US" sz="2000" b="1" dirty="0" smtClean="0">
                <a:solidFill>
                  <a:schemeClr val="tx1"/>
                </a:solidFill>
              </a:rPr>
              <a:t> service de </a:t>
            </a:r>
            <a:r>
              <a:rPr lang="en-US" sz="2000" b="1" dirty="0" err="1" smtClean="0">
                <a:solidFill>
                  <a:schemeClr val="tx1"/>
                </a:solidFill>
              </a:rPr>
              <a:t>sa</a:t>
            </a:r>
            <a:r>
              <a:rPr lang="en-US" sz="2000" b="1" dirty="0" smtClean="0">
                <a:solidFill>
                  <a:schemeClr val="tx1"/>
                </a:solidFill>
              </a:rPr>
              <a:t> dame ,elegant ,noble.</a:t>
            </a:r>
            <a:br>
              <a:rPr lang="en-US" sz="2000" b="1" dirty="0" smtClean="0">
                <a:solidFill>
                  <a:schemeClr val="tx1"/>
                </a:solidFill>
              </a:rPr>
            </a:br>
            <a:r>
              <a:rPr lang="en-US" sz="2000" b="1" dirty="0" smtClean="0">
                <a:solidFill>
                  <a:schemeClr val="tx1"/>
                </a:solidFill>
              </a:rPr>
              <a:t> </a:t>
            </a:r>
            <a:r>
              <a:rPr lang="en-US" sz="2000" b="1" dirty="0" err="1" smtClean="0">
                <a:solidFill>
                  <a:schemeClr val="tx1"/>
                </a:solidFill>
              </a:rPr>
              <a:t>Quelles</a:t>
            </a:r>
            <a:r>
              <a:rPr lang="en-US" sz="2000" b="1" dirty="0" smtClean="0">
                <a:solidFill>
                  <a:schemeClr val="tx1"/>
                </a:solidFill>
              </a:rPr>
              <a:t> </a:t>
            </a:r>
            <a:r>
              <a:rPr lang="en-US" sz="2000" b="1" dirty="0" err="1" smtClean="0">
                <a:solidFill>
                  <a:schemeClr val="tx1"/>
                </a:solidFill>
              </a:rPr>
              <a:t>sont</a:t>
            </a:r>
            <a:r>
              <a:rPr lang="en-US" sz="2000" b="1" dirty="0" smtClean="0">
                <a:solidFill>
                  <a:schemeClr val="tx1"/>
                </a:solidFill>
              </a:rPr>
              <a:t>  les influences qui </a:t>
            </a:r>
            <a:r>
              <a:rPr lang="en-US" sz="2000" b="1" dirty="0" err="1" smtClean="0">
                <a:solidFill>
                  <a:schemeClr val="tx1"/>
                </a:solidFill>
              </a:rPr>
              <a:t>participent</a:t>
            </a:r>
            <a:r>
              <a:rPr lang="en-US" sz="2000" b="1" dirty="0" smtClean="0">
                <a:solidFill>
                  <a:schemeClr val="tx1"/>
                </a:solidFill>
              </a:rPr>
              <a:t> à composer </a:t>
            </a:r>
            <a:r>
              <a:rPr lang="en-US" sz="2000" b="1" dirty="0" err="1" smtClean="0">
                <a:solidFill>
                  <a:schemeClr val="tx1"/>
                </a:solidFill>
              </a:rPr>
              <a:t>cettelitterature</a:t>
            </a:r>
            <a:r>
              <a:rPr lang="en-US" sz="2000" b="1" smtClean="0">
                <a:solidFill>
                  <a:schemeClr val="tx1"/>
                </a:solidFill>
              </a:rPr>
              <a:t>?</a:t>
            </a:r>
            <a:br>
              <a:rPr lang="en-US" sz="2000" b="1" smtClean="0">
                <a:solidFill>
                  <a:schemeClr val="tx1"/>
                </a:solidFill>
              </a:rPr>
            </a:br>
            <a:r>
              <a:rPr lang="en-US" sz="2000" b="1" smtClean="0">
                <a:solidFill>
                  <a:schemeClr val="tx1"/>
                </a:solidFill>
              </a:rPr>
              <a:t>1.l </a:t>
            </a:r>
            <a:r>
              <a:rPr lang="en-US" sz="2000" b="1" dirty="0" smtClean="0">
                <a:solidFill>
                  <a:schemeClr val="tx1"/>
                </a:solidFill>
              </a:rPr>
              <a:t>influence latine2.l influence bretonne3.l influence </a:t>
            </a:r>
            <a:r>
              <a:rPr lang="en-US" sz="2000" b="1" dirty="0" err="1" smtClean="0">
                <a:solidFill>
                  <a:schemeClr val="tx1"/>
                </a:solidFill>
              </a:rPr>
              <a:t>prevencale</a:t>
            </a:r>
            <a:r>
              <a:rPr lang="en-US" sz="2000" b="1" dirty="0" smtClean="0">
                <a:solidFill>
                  <a:schemeClr val="tx1"/>
                </a:solidFill>
              </a:rPr>
              <a:t>.</a:t>
            </a:r>
            <a:endParaRPr lang="ar-IQ" sz="2000" b="1" dirty="0"/>
          </a:p>
        </p:txBody>
      </p:sp>
      <p:sp>
        <p:nvSpPr>
          <p:cNvPr id="3" name="عنوان فرعي 2"/>
          <p:cNvSpPr>
            <a:spLocks noGrp="1"/>
          </p:cNvSpPr>
          <p:nvPr>
            <p:ph type="subTitle" idx="1"/>
          </p:nvPr>
        </p:nvSpPr>
        <p:spPr>
          <a:xfrm>
            <a:off x="1371600" y="5072074"/>
            <a:ext cx="6272234" cy="566726"/>
          </a:xfrm>
        </p:spPr>
        <p:txBody>
          <a:bodyPr>
            <a:normAutofit/>
          </a:bodyPr>
          <a:lstStyle/>
          <a:p>
            <a:pPr algn="l"/>
            <a:endParaRPr lang="ar-IQ" sz="14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6</Words>
  <Application>Microsoft Office PowerPoint</Application>
  <PresentationFormat>عرض على الشاشة (3:4)‏</PresentationFormat>
  <Paragraphs>1</Paragraphs>
  <Slides>1</Slides>
  <Notes>0</Notes>
  <HiddenSlides>0</HiddenSlides>
  <MMClips>0</MMClips>
  <ScaleCrop>false</ScaleCrop>
  <HeadingPairs>
    <vt:vector size="4" baseType="variant">
      <vt:variant>
        <vt:lpstr>سمة</vt:lpstr>
      </vt:variant>
      <vt:variant>
        <vt:i4>1</vt:i4>
      </vt:variant>
      <vt:variant>
        <vt:lpstr>عناوين الشرائح</vt:lpstr>
      </vt:variant>
      <vt:variant>
        <vt:i4>1</vt:i4>
      </vt:variant>
    </vt:vector>
  </HeadingPairs>
  <TitlesOfParts>
    <vt:vector size="2" baseType="lpstr">
      <vt:lpstr>سمة Office</vt:lpstr>
      <vt:lpstr>8.Pourquoi cette littérature sˋappelle aussi courtoise? Parceque cette litterature s adresse a un publique de cour,et le terme courtoise signifie la politesse et le raffinement des goûts qui sont les propres des aristocratiques. Quelles sont lescaractéristiques des héros courtois?  Courageux,gentil,galant,au service de sa dame ,elegant ,noble.  Quelles sont  les influences qui participent à composer cettelitterature? 1.l influence latine2.l influence bretonne3.l influence prevencale.</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8.Pourquoi cette littérature sˋappelle aussi courtoise?  Quelles sont les  caractéristiquesdes héros  courtois?  Quelles sont  les influences qui participent à composer cette</dc:title>
  <dc:creator>Hp</dc:creator>
  <cp:lastModifiedBy>Hp</cp:lastModifiedBy>
  <cp:revision>3</cp:revision>
  <dcterms:created xsi:type="dcterms:W3CDTF">2018-01-17T04:58:03Z</dcterms:created>
  <dcterms:modified xsi:type="dcterms:W3CDTF">2018-02-04T17:02:00Z</dcterms:modified>
</cp:coreProperties>
</file>